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9" r:id="rId3"/>
  </p:sldMasterIdLst>
  <p:notesMasterIdLst>
    <p:notesMasterId r:id="rId41"/>
  </p:notesMasterIdLst>
  <p:handoutMasterIdLst>
    <p:handoutMasterId r:id="rId42"/>
  </p:handoutMasterIdLst>
  <p:sldIdLst>
    <p:sldId id="812" r:id="rId4"/>
    <p:sldId id="869" r:id="rId5"/>
    <p:sldId id="893" r:id="rId6"/>
    <p:sldId id="891" r:id="rId7"/>
    <p:sldId id="894" r:id="rId8"/>
    <p:sldId id="865" r:id="rId9"/>
    <p:sldId id="856" r:id="rId10"/>
    <p:sldId id="835" r:id="rId11"/>
    <p:sldId id="857" r:id="rId12"/>
    <p:sldId id="909" r:id="rId13"/>
    <p:sldId id="910" r:id="rId14"/>
    <p:sldId id="911" r:id="rId15"/>
    <p:sldId id="912" r:id="rId16"/>
    <p:sldId id="906" r:id="rId17"/>
    <p:sldId id="836" r:id="rId18"/>
    <p:sldId id="885" r:id="rId19"/>
    <p:sldId id="839" r:id="rId20"/>
    <p:sldId id="908" r:id="rId21"/>
    <p:sldId id="877" r:id="rId22"/>
    <p:sldId id="884" r:id="rId23"/>
    <p:sldId id="815" r:id="rId24"/>
    <p:sldId id="867" r:id="rId25"/>
    <p:sldId id="844" r:id="rId26"/>
    <p:sldId id="845" r:id="rId27"/>
    <p:sldId id="846" r:id="rId28"/>
    <p:sldId id="848" r:id="rId29"/>
    <p:sldId id="849" r:id="rId30"/>
    <p:sldId id="853" r:id="rId31"/>
    <p:sldId id="898" r:id="rId32"/>
    <p:sldId id="897" r:id="rId33"/>
    <p:sldId id="899" r:id="rId34"/>
    <p:sldId id="850" r:id="rId35"/>
    <p:sldId id="851" r:id="rId36"/>
    <p:sldId id="854" r:id="rId37"/>
    <p:sldId id="900" r:id="rId38"/>
    <p:sldId id="901" r:id="rId39"/>
    <p:sldId id="860" r:id="rId40"/>
  </p:sldIdLst>
  <p:sldSz cx="9144000" cy="6858000" type="screen4x3"/>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7907"/>
    <a:srgbClr val="FFAFAF"/>
    <a:srgbClr val="0000FF"/>
    <a:srgbClr val="FF6D6D"/>
    <a:srgbClr val="469292"/>
    <a:srgbClr val="9DE9E7"/>
    <a:srgbClr val="FF7D7D"/>
    <a:srgbClr val="43D0D0"/>
    <a:srgbClr val="E9B57D"/>
    <a:srgbClr val="478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3154" autoAdjust="0"/>
  </p:normalViewPr>
  <p:slideViewPr>
    <p:cSldViewPr snapToGrid="0">
      <p:cViewPr varScale="1">
        <p:scale>
          <a:sx n="104" d="100"/>
          <a:sy n="104" d="100"/>
        </p:scale>
        <p:origin x="-2232" y="-78"/>
      </p:cViewPr>
      <p:guideLst>
        <p:guide orient="horz" pos="2137"/>
        <p:guide pos="285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07191-E46D-444C-8756-D00A8E46A48A}"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zh-TW" altLang="en-US"/>
        </a:p>
      </dgm:t>
    </dgm:pt>
    <dgm:pt modelId="{FD2E0E5A-AA16-4902-BFE4-19A34D8D33F6}">
      <dgm:prSet phldrT="[文字]" custT="1"/>
      <dgm:spPr/>
      <dgm:t>
        <a:bodyPr/>
        <a:lstStyle/>
        <a:p>
          <a:r>
            <a:rPr lang="zh-TW" altLang="en-US" sz="1800" dirty="0" smtClean="0">
              <a:latin typeface="微軟正黑體" panose="020B0604030504040204" pitchFamily="34" charset="-120"/>
              <a:ea typeface="微軟正黑體" panose="020B0604030504040204" pitchFamily="34" charset="-120"/>
            </a:rPr>
            <a:t>規劃的優先研發四大構面是否可解需求者的痛點問題</a:t>
          </a:r>
          <a:r>
            <a:rPr lang="en-US" altLang="zh-TW" sz="1800"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dgm:t>
    </dgm:pt>
    <dgm:pt modelId="{6F250FA8-C548-4C01-8433-B2939D7A5BE2}" type="parTrans" cxnId="{93CEC30B-BB5B-403D-B8ED-1F6094C763B0}">
      <dgm:prSet/>
      <dgm:spPr/>
      <dgm:t>
        <a:bodyPr/>
        <a:lstStyle/>
        <a:p>
          <a:endParaRPr lang="zh-TW" altLang="en-US"/>
        </a:p>
      </dgm:t>
    </dgm:pt>
    <dgm:pt modelId="{C33F5FB4-B144-47DB-A721-C2C1C9C4EE00}" type="sibTrans" cxnId="{93CEC30B-BB5B-403D-B8ED-1F6094C763B0}">
      <dgm:prSet/>
      <dgm:spPr/>
      <dgm:t>
        <a:bodyPr/>
        <a:lstStyle/>
        <a:p>
          <a:endParaRPr lang="zh-TW" altLang="en-US"/>
        </a:p>
      </dgm:t>
    </dgm:pt>
    <dgm:pt modelId="{F20465C7-9D19-412B-A014-BA57BFAA81FD}">
      <dgm:prSet phldrT="[文字]" custT="1"/>
      <dgm:spPr/>
      <dgm:t>
        <a:bodyPr/>
        <a:lstStyle/>
        <a:p>
          <a:r>
            <a:rPr lang="zh-TW" altLang="en-US" sz="1800" dirty="0" smtClean="0">
              <a:latin typeface="微軟正黑體" panose="020B0604030504040204" pitchFamily="34" charset="-120"/>
              <a:ea typeface="微軟正黑體" panose="020B0604030504040204" pitchFamily="34" charset="-120"/>
            </a:rPr>
            <a:t>規劃的理想時程是否合宜</a:t>
          </a:r>
          <a:r>
            <a:rPr lang="en-US" altLang="zh-TW" sz="1800"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dgm:t>
    </dgm:pt>
    <dgm:pt modelId="{3A546720-C5C2-47C4-8521-CCF234973E83}" type="parTrans" cxnId="{1DD70CC4-3D07-4A6C-A9F2-17C740F9DEFF}">
      <dgm:prSet/>
      <dgm:spPr/>
      <dgm:t>
        <a:bodyPr/>
        <a:lstStyle/>
        <a:p>
          <a:endParaRPr lang="zh-TW" altLang="en-US"/>
        </a:p>
      </dgm:t>
    </dgm:pt>
    <dgm:pt modelId="{B38C53A1-EEB9-467A-9203-253645766F29}" type="sibTrans" cxnId="{1DD70CC4-3D07-4A6C-A9F2-17C740F9DEFF}">
      <dgm:prSet/>
      <dgm:spPr/>
      <dgm:t>
        <a:bodyPr/>
        <a:lstStyle/>
        <a:p>
          <a:endParaRPr lang="zh-TW" altLang="en-US"/>
        </a:p>
      </dgm:t>
    </dgm:pt>
    <dgm:pt modelId="{786EBE2B-75B4-4B73-8244-41CD6077F40F}">
      <dgm:prSet phldrT="[文字]" custT="1"/>
      <dgm:spPr/>
      <dgm:t>
        <a:bodyPr/>
        <a:lstStyle/>
        <a:p>
          <a:r>
            <a:rPr lang="zh-TW" altLang="en-US" sz="1800" dirty="0" smtClean="0">
              <a:latin typeface="微軟正黑體" panose="020B0604030504040204" pitchFamily="34" charset="-120"/>
              <a:ea typeface="微軟正黑體" panose="020B0604030504040204" pitchFamily="34" charset="-120"/>
            </a:rPr>
            <a:t>規劃內容是否有缺口待補</a:t>
          </a:r>
          <a:r>
            <a:rPr lang="en-US" altLang="zh-TW" sz="1800"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dgm:t>
    </dgm:pt>
    <dgm:pt modelId="{718218DA-1052-486D-B051-02AFD2C4302F}" type="parTrans" cxnId="{C6968B03-9644-4F64-B251-0A7BCFABBE51}">
      <dgm:prSet/>
      <dgm:spPr/>
      <dgm:t>
        <a:bodyPr/>
        <a:lstStyle/>
        <a:p>
          <a:endParaRPr lang="zh-TW" altLang="en-US"/>
        </a:p>
      </dgm:t>
    </dgm:pt>
    <dgm:pt modelId="{6C9B8A23-3722-4F2A-AAD5-42317CC4E4D9}" type="sibTrans" cxnId="{C6968B03-9644-4F64-B251-0A7BCFABBE51}">
      <dgm:prSet/>
      <dgm:spPr/>
      <dgm:t>
        <a:bodyPr/>
        <a:lstStyle/>
        <a:p>
          <a:endParaRPr lang="zh-TW" altLang="en-US"/>
        </a:p>
      </dgm:t>
    </dgm:pt>
    <dgm:pt modelId="{58B30D8C-B391-43A1-96E3-D45415E42110}">
      <dgm:prSet phldrT="[文字]" custT="1"/>
      <dgm:spPr/>
      <dgm:t>
        <a:bodyPr/>
        <a:lstStyle/>
        <a:p>
          <a:r>
            <a:rPr lang="zh-TW" altLang="en-US" sz="1800" dirty="0" smtClean="0">
              <a:latin typeface="微軟正黑體" panose="020B0604030504040204" pitchFamily="34" charset="-120"/>
              <a:ea typeface="微軟正黑體" panose="020B0604030504040204" pitchFamily="34" charset="-120"/>
            </a:rPr>
            <a:t>徴求研發執行團隊時是否</a:t>
          </a:r>
          <a:r>
            <a:rPr lang="en-US" altLang="zh-TW" sz="1800" dirty="0" smtClean="0">
              <a:latin typeface="微軟正黑體" panose="020B0604030504040204" pitchFamily="34" charset="-120"/>
              <a:ea typeface="微軟正黑體" panose="020B0604030504040204" pitchFamily="34" charset="-120"/>
            </a:rPr>
            <a:t>/</a:t>
          </a:r>
          <a:r>
            <a:rPr lang="zh-TW" altLang="en-US" sz="1800" dirty="0" smtClean="0">
              <a:latin typeface="微軟正黑體" panose="020B0604030504040204" pitchFamily="34" charset="-120"/>
              <a:ea typeface="微軟正黑體" panose="020B0604030504040204" pitchFamily="34" charset="-120"/>
            </a:rPr>
            <a:t>應設什麼先決條件，以提高研發成果的實際可應用性</a:t>
          </a:r>
          <a:r>
            <a:rPr lang="en-US" altLang="zh-TW" sz="1800"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dgm:t>
    </dgm:pt>
    <dgm:pt modelId="{4555F8C6-E95E-4808-A8E2-5AF61D5DB5ED}" type="parTrans" cxnId="{1F974F3C-C445-44E1-8118-F8FFED9AA44F}">
      <dgm:prSet/>
      <dgm:spPr/>
      <dgm:t>
        <a:bodyPr/>
        <a:lstStyle/>
        <a:p>
          <a:endParaRPr lang="zh-TW" altLang="en-US"/>
        </a:p>
      </dgm:t>
    </dgm:pt>
    <dgm:pt modelId="{4B64D873-126F-469A-8F05-46E70B56EC08}" type="sibTrans" cxnId="{1F974F3C-C445-44E1-8118-F8FFED9AA44F}">
      <dgm:prSet/>
      <dgm:spPr/>
      <dgm:t>
        <a:bodyPr/>
        <a:lstStyle/>
        <a:p>
          <a:endParaRPr lang="zh-TW" altLang="en-US"/>
        </a:p>
      </dgm:t>
    </dgm:pt>
    <dgm:pt modelId="{85A9BCC5-D980-49B6-86C6-76395AC377B5}" type="pres">
      <dgm:prSet presAssocID="{9F707191-E46D-444C-8756-D00A8E46A48A}" presName="linear" presStyleCnt="0">
        <dgm:presLayoutVars>
          <dgm:dir/>
          <dgm:animLvl val="lvl"/>
          <dgm:resizeHandles val="exact"/>
        </dgm:presLayoutVars>
      </dgm:prSet>
      <dgm:spPr/>
      <dgm:t>
        <a:bodyPr/>
        <a:lstStyle/>
        <a:p>
          <a:endParaRPr lang="zh-TW" altLang="en-US"/>
        </a:p>
      </dgm:t>
    </dgm:pt>
    <dgm:pt modelId="{2506288D-6A02-494F-9A75-345D2C273BB3}" type="pres">
      <dgm:prSet presAssocID="{FD2E0E5A-AA16-4902-BFE4-19A34D8D33F6}" presName="parentLin" presStyleCnt="0"/>
      <dgm:spPr/>
    </dgm:pt>
    <dgm:pt modelId="{224AF6AB-9F93-4E2F-883B-D3C76CA38B7D}" type="pres">
      <dgm:prSet presAssocID="{FD2E0E5A-AA16-4902-BFE4-19A34D8D33F6}" presName="parentLeftMargin" presStyleLbl="node1" presStyleIdx="0" presStyleCnt="4"/>
      <dgm:spPr/>
      <dgm:t>
        <a:bodyPr/>
        <a:lstStyle/>
        <a:p>
          <a:endParaRPr lang="zh-TW" altLang="en-US"/>
        </a:p>
      </dgm:t>
    </dgm:pt>
    <dgm:pt modelId="{0CAF9FEA-FBD7-4529-AB7D-560D351E0EAF}" type="pres">
      <dgm:prSet presAssocID="{FD2E0E5A-AA16-4902-BFE4-19A34D8D33F6}" presName="parentText" presStyleLbl="node1" presStyleIdx="0" presStyleCnt="4">
        <dgm:presLayoutVars>
          <dgm:chMax val="0"/>
          <dgm:bulletEnabled val="1"/>
        </dgm:presLayoutVars>
      </dgm:prSet>
      <dgm:spPr/>
      <dgm:t>
        <a:bodyPr/>
        <a:lstStyle/>
        <a:p>
          <a:endParaRPr lang="zh-TW" altLang="en-US"/>
        </a:p>
      </dgm:t>
    </dgm:pt>
    <dgm:pt modelId="{B5C49936-D418-46A2-AE60-D450813D62BD}" type="pres">
      <dgm:prSet presAssocID="{FD2E0E5A-AA16-4902-BFE4-19A34D8D33F6}" presName="negativeSpace" presStyleCnt="0"/>
      <dgm:spPr/>
    </dgm:pt>
    <dgm:pt modelId="{D9199AE5-E886-46E5-80AC-C3945755347A}" type="pres">
      <dgm:prSet presAssocID="{FD2E0E5A-AA16-4902-BFE4-19A34D8D33F6}" presName="childText" presStyleLbl="conFgAcc1" presStyleIdx="0" presStyleCnt="4">
        <dgm:presLayoutVars>
          <dgm:bulletEnabled val="1"/>
        </dgm:presLayoutVars>
      </dgm:prSet>
      <dgm:spPr/>
    </dgm:pt>
    <dgm:pt modelId="{B692525A-9BFE-42E3-8531-50848CBD448D}" type="pres">
      <dgm:prSet presAssocID="{C33F5FB4-B144-47DB-A721-C2C1C9C4EE00}" presName="spaceBetweenRectangles" presStyleCnt="0"/>
      <dgm:spPr/>
    </dgm:pt>
    <dgm:pt modelId="{99EB0967-5C12-4164-89F7-9A12F4B6464F}" type="pres">
      <dgm:prSet presAssocID="{F20465C7-9D19-412B-A014-BA57BFAA81FD}" presName="parentLin" presStyleCnt="0"/>
      <dgm:spPr/>
    </dgm:pt>
    <dgm:pt modelId="{E80E9957-453A-49C3-A433-97DD93CC1B37}" type="pres">
      <dgm:prSet presAssocID="{F20465C7-9D19-412B-A014-BA57BFAA81FD}" presName="parentLeftMargin" presStyleLbl="node1" presStyleIdx="0" presStyleCnt="4"/>
      <dgm:spPr/>
      <dgm:t>
        <a:bodyPr/>
        <a:lstStyle/>
        <a:p>
          <a:endParaRPr lang="zh-TW" altLang="en-US"/>
        </a:p>
      </dgm:t>
    </dgm:pt>
    <dgm:pt modelId="{C4FCC4C3-B649-4644-82C2-80706D1F48BD}" type="pres">
      <dgm:prSet presAssocID="{F20465C7-9D19-412B-A014-BA57BFAA81FD}" presName="parentText" presStyleLbl="node1" presStyleIdx="1" presStyleCnt="4">
        <dgm:presLayoutVars>
          <dgm:chMax val="0"/>
          <dgm:bulletEnabled val="1"/>
        </dgm:presLayoutVars>
      </dgm:prSet>
      <dgm:spPr/>
      <dgm:t>
        <a:bodyPr/>
        <a:lstStyle/>
        <a:p>
          <a:endParaRPr lang="zh-TW" altLang="en-US"/>
        </a:p>
      </dgm:t>
    </dgm:pt>
    <dgm:pt modelId="{517BE0DE-D578-4DE6-8ABF-15E9FF451D65}" type="pres">
      <dgm:prSet presAssocID="{F20465C7-9D19-412B-A014-BA57BFAA81FD}" presName="negativeSpace" presStyleCnt="0"/>
      <dgm:spPr/>
    </dgm:pt>
    <dgm:pt modelId="{F1231C9A-5E7B-408F-9106-1B6C3DECA7E7}" type="pres">
      <dgm:prSet presAssocID="{F20465C7-9D19-412B-A014-BA57BFAA81FD}" presName="childText" presStyleLbl="conFgAcc1" presStyleIdx="1" presStyleCnt="4">
        <dgm:presLayoutVars>
          <dgm:bulletEnabled val="1"/>
        </dgm:presLayoutVars>
      </dgm:prSet>
      <dgm:spPr/>
    </dgm:pt>
    <dgm:pt modelId="{B7DCDBD9-B6EB-4835-82EB-5B5688F04A24}" type="pres">
      <dgm:prSet presAssocID="{B38C53A1-EEB9-467A-9203-253645766F29}" presName="spaceBetweenRectangles" presStyleCnt="0"/>
      <dgm:spPr/>
    </dgm:pt>
    <dgm:pt modelId="{52F362A5-5FF6-47C5-B645-376A96ABA1C1}" type="pres">
      <dgm:prSet presAssocID="{786EBE2B-75B4-4B73-8244-41CD6077F40F}" presName="parentLin" presStyleCnt="0"/>
      <dgm:spPr/>
    </dgm:pt>
    <dgm:pt modelId="{918517C2-46A5-4EED-9BF3-329BF1AF427A}" type="pres">
      <dgm:prSet presAssocID="{786EBE2B-75B4-4B73-8244-41CD6077F40F}" presName="parentLeftMargin" presStyleLbl="node1" presStyleIdx="1" presStyleCnt="4"/>
      <dgm:spPr/>
      <dgm:t>
        <a:bodyPr/>
        <a:lstStyle/>
        <a:p>
          <a:endParaRPr lang="zh-TW" altLang="en-US"/>
        </a:p>
      </dgm:t>
    </dgm:pt>
    <dgm:pt modelId="{FCC796E6-E1E5-44D6-B997-D6402D94F895}" type="pres">
      <dgm:prSet presAssocID="{786EBE2B-75B4-4B73-8244-41CD6077F40F}" presName="parentText" presStyleLbl="node1" presStyleIdx="2" presStyleCnt="4">
        <dgm:presLayoutVars>
          <dgm:chMax val="0"/>
          <dgm:bulletEnabled val="1"/>
        </dgm:presLayoutVars>
      </dgm:prSet>
      <dgm:spPr/>
      <dgm:t>
        <a:bodyPr/>
        <a:lstStyle/>
        <a:p>
          <a:endParaRPr lang="zh-TW" altLang="en-US"/>
        </a:p>
      </dgm:t>
    </dgm:pt>
    <dgm:pt modelId="{6C7146B4-A95C-4794-A8A9-B9902258D5D5}" type="pres">
      <dgm:prSet presAssocID="{786EBE2B-75B4-4B73-8244-41CD6077F40F}" presName="negativeSpace" presStyleCnt="0"/>
      <dgm:spPr/>
    </dgm:pt>
    <dgm:pt modelId="{B134DBBD-A37E-43B6-876D-BB2D60D6B63E}" type="pres">
      <dgm:prSet presAssocID="{786EBE2B-75B4-4B73-8244-41CD6077F40F}" presName="childText" presStyleLbl="conFgAcc1" presStyleIdx="2" presStyleCnt="4">
        <dgm:presLayoutVars>
          <dgm:bulletEnabled val="1"/>
        </dgm:presLayoutVars>
      </dgm:prSet>
      <dgm:spPr/>
    </dgm:pt>
    <dgm:pt modelId="{FC8BE3FF-7B07-40EC-994A-C6E98B12B1EB}" type="pres">
      <dgm:prSet presAssocID="{6C9B8A23-3722-4F2A-AAD5-42317CC4E4D9}" presName="spaceBetweenRectangles" presStyleCnt="0"/>
      <dgm:spPr/>
    </dgm:pt>
    <dgm:pt modelId="{801741E8-C469-47CD-9C7E-BD03727A960E}" type="pres">
      <dgm:prSet presAssocID="{58B30D8C-B391-43A1-96E3-D45415E42110}" presName="parentLin" presStyleCnt="0"/>
      <dgm:spPr/>
    </dgm:pt>
    <dgm:pt modelId="{6AF2B168-7430-4E25-9C6C-A744A5C0CBF8}" type="pres">
      <dgm:prSet presAssocID="{58B30D8C-B391-43A1-96E3-D45415E42110}" presName="parentLeftMargin" presStyleLbl="node1" presStyleIdx="2" presStyleCnt="4"/>
      <dgm:spPr/>
      <dgm:t>
        <a:bodyPr/>
        <a:lstStyle/>
        <a:p>
          <a:endParaRPr lang="zh-TW" altLang="en-US"/>
        </a:p>
      </dgm:t>
    </dgm:pt>
    <dgm:pt modelId="{C8C7EE63-4804-4C8C-AD8B-E8E9C0F9A99C}" type="pres">
      <dgm:prSet presAssocID="{58B30D8C-B391-43A1-96E3-D45415E42110}" presName="parentText" presStyleLbl="node1" presStyleIdx="3" presStyleCnt="4">
        <dgm:presLayoutVars>
          <dgm:chMax val="0"/>
          <dgm:bulletEnabled val="1"/>
        </dgm:presLayoutVars>
      </dgm:prSet>
      <dgm:spPr/>
      <dgm:t>
        <a:bodyPr/>
        <a:lstStyle/>
        <a:p>
          <a:endParaRPr lang="zh-TW" altLang="en-US"/>
        </a:p>
      </dgm:t>
    </dgm:pt>
    <dgm:pt modelId="{959684D9-5F09-49D3-B08C-AFB0E845E19C}" type="pres">
      <dgm:prSet presAssocID="{58B30D8C-B391-43A1-96E3-D45415E42110}" presName="negativeSpace" presStyleCnt="0"/>
      <dgm:spPr/>
    </dgm:pt>
    <dgm:pt modelId="{ADFC5C32-317B-4A9C-928F-490496EB6DCC}" type="pres">
      <dgm:prSet presAssocID="{58B30D8C-B391-43A1-96E3-D45415E42110}" presName="childText" presStyleLbl="conFgAcc1" presStyleIdx="3" presStyleCnt="4">
        <dgm:presLayoutVars>
          <dgm:bulletEnabled val="1"/>
        </dgm:presLayoutVars>
      </dgm:prSet>
      <dgm:spPr/>
    </dgm:pt>
  </dgm:ptLst>
  <dgm:cxnLst>
    <dgm:cxn modelId="{1F974F3C-C445-44E1-8118-F8FFED9AA44F}" srcId="{9F707191-E46D-444C-8756-D00A8E46A48A}" destId="{58B30D8C-B391-43A1-96E3-D45415E42110}" srcOrd="3" destOrd="0" parTransId="{4555F8C6-E95E-4808-A8E2-5AF61D5DB5ED}" sibTransId="{4B64D873-126F-469A-8F05-46E70B56EC08}"/>
    <dgm:cxn modelId="{93CEC30B-BB5B-403D-B8ED-1F6094C763B0}" srcId="{9F707191-E46D-444C-8756-D00A8E46A48A}" destId="{FD2E0E5A-AA16-4902-BFE4-19A34D8D33F6}" srcOrd="0" destOrd="0" parTransId="{6F250FA8-C548-4C01-8433-B2939D7A5BE2}" sibTransId="{C33F5FB4-B144-47DB-A721-C2C1C9C4EE00}"/>
    <dgm:cxn modelId="{08A3EF42-724A-4FBA-89F3-A35F1E6CCB86}" type="presOf" srcId="{F20465C7-9D19-412B-A014-BA57BFAA81FD}" destId="{E80E9957-453A-49C3-A433-97DD93CC1B37}" srcOrd="0" destOrd="0" presId="urn:microsoft.com/office/officeart/2005/8/layout/list1"/>
    <dgm:cxn modelId="{26B10B3C-1A45-47E6-9BD5-18CA4ED40516}" type="presOf" srcId="{58B30D8C-B391-43A1-96E3-D45415E42110}" destId="{C8C7EE63-4804-4C8C-AD8B-E8E9C0F9A99C}" srcOrd="1" destOrd="0" presId="urn:microsoft.com/office/officeart/2005/8/layout/list1"/>
    <dgm:cxn modelId="{BF9D344A-AEA7-4075-8696-46C46A2CBCDC}" type="presOf" srcId="{9F707191-E46D-444C-8756-D00A8E46A48A}" destId="{85A9BCC5-D980-49B6-86C6-76395AC377B5}" srcOrd="0" destOrd="0" presId="urn:microsoft.com/office/officeart/2005/8/layout/list1"/>
    <dgm:cxn modelId="{551FD1DC-C8CB-466D-BAED-91ECD02E1355}" type="presOf" srcId="{FD2E0E5A-AA16-4902-BFE4-19A34D8D33F6}" destId="{0CAF9FEA-FBD7-4529-AB7D-560D351E0EAF}" srcOrd="1" destOrd="0" presId="urn:microsoft.com/office/officeart/2005/8/layout/list1"/>
    <dgm:cxn modelId="{1DD70CC4-3D07-4A6C-A9F2-17C740F9DEFF}" srcId="{9F707191-E46D-444C-8756-D00A8E46A48A}" destId="{F20465C7-9D19-412B-A014-BA57BFAA81FD}" srcOrd="1" destOrd="0" parTransId="{3A546720-C5C2-47C4-8521-CCF234973E83}" sibTransId="{B38C53A1-EEB9-467A-9203-253645766F29}"/>
    <dgm:cxn modelId="{C6968B03-9644-4F64-B251-0A7BCFABBE51}" srcId="{9F707191-E46D-444C-8756-D00A8E46A48A}" destId="{786EBE2B-75B4-4B73-8244-41CD6077F40F}" srcOrd="2" destOrd="0" parTransId="{718218DA-1052-486D-B051-02AFD2C4302F}" sibTransId="{6C9B8A23-3722-4F2A-AAD5-42317CC4E4D9}"/>
    <dgm:cxn modelId="{77E47607-2FDD-450C-BC4F-846C27E31CEF}" type="presOf" srcId="{786EBE2B-75B4-4B73-8244-41CD6077F40F}" destId="{FCC796E6-E1E5-44D6-B997-D6402D94F895}" srcOrd="1" destOrd="0" presId="urn:microsoft.com/office/officeart/2005/8/layout/list1"/>
    <dgm:cxn modelId="{3CD003F5-BA59-4A44-BB0A-50C2EA4531CF}" type="presOf" srcId="{FD2E0E5A-AA16-4902-BFE4-19A34D8D33F6}" destId="{224AF6AB-9F93-4E2F-883B-D3C76CA38B7D}" srcOrd="0" destOrd="0" presId="urn:microsoft.com/office/officeart/2005/8/layout/list1"/>
    <dgm:cxn modelId="{71A7EA8D-4D3D-4C01-B9D3-F8BB79CAB8E0}" type="presOf" srcId="{F20465C7-9D19-412B-A014-BA57BFAA81FD}" destId="{C4FCC4C3-B649-4644-82C2-80706D1F48BD}" srcOrd="1" destOrd="0" presId="urn:microsoft.com/office/officeart/2005/8/layout/list1"/>
    <dgm:cxn modelId="{1C3E6380-CE2C-4E85-8BEA-E7992FD1EBA4}" type="presOf" srcId="{786EBE2B-75B4-4B73-8244-41CD6077F40F}" destId="{918517C2-46A5-4EED-9BF3-329BF1AF427A}" srcOrd="0" destOrd="0" presId="urn:microsoft.com/office/officeart/2005/8/layout/list1"/>
    <dgm:cxn modelId="{1C8AB143-9E95-459D-96B4-10FCF08F7079}" type="presOf" srcId="{58B30D8C-B391-43A1-96E3-D45415E42110}" destId="{6AF2B168-7430-4E25-9C6C-A744A5C0CBF8}" srcOrd="0" destOrd="0" presId="urn:microsoft.com/office/officeart/2005/8/layout/list1"/>
    <dgm:cxn modelId="{2298A286-98E5-4D6F-A66A-83696531CFF6}" type="presParOf" srcId="{85A9BCC5-D980-49B6-86C6-76395AC377B5}" destId="{2506288D-6A02-494F-9A75-345D2C273BB3}" srcOrd="0" destOrd="0" presId="urn:microsoft.com/office/officeart/2005/8/layout/list1"/>
    <dgm:cxn modelId="{B29EA47F-C0C5-4F5F-9CAE-4B7D1B5FA720}" type="presParOf" srcId="{2506288D-6A02-494F-9A75-345D2C273BB3}" destId="{224AF6AB-9F93-4E2F-883B-D3C76CA38B7D}" srcOrd="0" destOrd="0" presId="urn:microsoft.com/office/officeart/2005/8/layout/list1"/>
    <dgm:cxn modelId="{3485A4AC-8DCB-419E-8328-AAA51D09597F}" type="presParOf" srcId="{2506288D-6A02-494F-9A75-345D2C273BB3}" destId="{0CAF9FEA-FBD7-4529-AB7D-560D351E0EAF}" srcOrd="1" destOrd="0" presId="urn:microsoft.com/office/officeart/2005/8/layout/list1"/>
    <dgm:cxn modelId="{37870997-991A-4ABE-8DC5-6A44A2001FBF}" type="presParOf" srcId="{85A9BCC5-D980-49B6-86C6-76395AC377B5}" destId="{B5C49936-D418-46A2-AE60-D450813D62BD}" srcOrd="1" destOrd="0" presId="urn:microsoft.com/office/officeart/2005/8/layout/list1"/>
    <dgm:cxn modelId="{33E775AF-8AA7-4414-AA00-95F4B05E6707}" type="presParOf" srcId="{85A9BCC5-D980-49B6-86C6-76395AC377B5}" destId="{D9199AE5-E886-46E5-80AC-C3945755347A}" srcOrd="2" destOrd="0" presId="urn:microsoft.com/office/officeart/2005/8/layout/list1"/>
    <dgm:cxn modelId="{238AF797-F2B4-4A28-859F-A9C2F14D8252}" type="presParOf" srcId="{85A9BCC5-D980-49B6-86C6-76395AC377B5}" destId="{B692525A-9BFE-42E3-8531-50848CBD448D}" srcOrd="3" destOrd="0" presId="urn:microsoft.com/office/officeart/2005/8/layout/list1"/>
    <dgm:cxn modelId="{37353342-7E6A-4FFD-9FAB-CD797EC5B830}" type="presParOf" srcId="{85A9BCC5-D980-49B6-86C6-76395AC377B5}" destId="{99EB0967-5C12-4164-89F7-9A12F4B6464F}" srcOrd="4" destOrd="0" presId="urn:microsoft.com/office/officeart/2005/8/layout/list1"/>
    <dgm:cxn modelId="{6591AC8B-75A5-4069-A567-9DFB545142E0}" type="presParOf" srcId="{99EB0967-5C12-4164-89F7-9A12F4B6464F}" destId="{E80E9957-453A-49C3-A433-97DD93CC1B37}" srcOrd="0" destOrd="0" presId="urn:microsoft.com/office/officeart/2005/8/layout/list1"/>
    <dgm:cxn modelId="{24A8A244-8BA2-4105-BDD4-4EF58A646E83}" type="presParOf" srcId="{99EB0967-5C12-4164-89F7-9A12F4B6464F}" destId="{C4FCC4C3-B649-4644-82C2-80706D1F48BD}" srcOrd="1" destOrd="0" presId="urn:microsoft.com/office/officeart/2005/8/layout/list1"/>
    <dgm:cxn modelId="{D6A8F195-01EC-4A4B-8047-50FEC49D9817}" type="presParOf" srcId="{85A9BCC5-D980-49B6-86C6-76395AC377B5}" destId="{517BE0DE-D578-4DE6-8ABF-15E9FF451D65}" srcOrd="5" destOrd="0" presId="urn:microsoft.com/office/officeart/2005/8/layout/list1"/>
    <dgm:cxn modelId="{E9FA5B28-3150-47B1-A299-7E88887F23C0}" type="presParOf" srcId="{85A9BCC5-D980-49B6-86C6-76395AC377B5}" destId="{F1231C9A-5E7B-408F-9106-1B6C3DECA7E7}" srcOrd="6" destOrd="0" presId="urn:microsoft.com/office/officeart/2005/8/layout/list1"/>
    <dgm:cxn modelId="{89F5BB10-56A1-40AF-AFF5-E1C5F62B5945}" type="presParOf" srcId="{85A9BCC5-D980-49B6-86C6-76395AC377B5}" destId="{B7DCDBD9-B6EB-4835-82EB-5B5688F04A24}" srcOrd="7" destOrd="0" presId="urn:microsoft.com/office/officeart/2005/8/layout/list1"/>
    <dgm:cxn modelId="{05C71CF5-88D0-47F9-953A-9C47D440D097}" type="presParOf" srcId="{85A9BCC5-D980-49B6-86C6-76395AC377B5}" destId="{52F362A5-5FF6-47C5-B645-376A96ABA1C1}" srcOrd="8" destOrd="0" presId="urn:microsoft.com/office/officeart/2005/8/layout/list1"/>
    <dgm:cxn modelId="{B59FAD80-A8A9-45BE-A2DB-B3AB39E192B0}" type="presParOf" srcId="{52F362A5-5FF6-47C5-B645-376A96ABA1C1}" destId="{918517C2-46A5-4EED-9BF3-329BF1AF427A}" srcOrd="0" destOrd="0" presId="urn:microsoft.com/office/officeart/2005/8/layout/list1"/>
    <dgm:cxn modelId="{5D8056D2-F8B5-4916-810C-F2CD67BCDA6F}" type="presParOf" srcId="{52F362A5-5FF6-47C5-B645-376A96ABA1C1}" destId="{FCC796E6-E1E5-44D6-B997-D6402D94F895}" srcOrd="1" destOrd="0" presId="urn:microsoft.com/office/officeart/2005/8/layout/list1"/>
    <dgm:cxn modelId="{48361315-DF57-4562-9EEB-1A20DA0D6757}" type="presParOf" srcId="{85A9BCC5-D980-49B6-86C6-76395AC377B5}" destId="{6C7146B4-A95C-4794-A8A9-B9902258D5D5}" srcOrd="9" destOrd="0" presId="urn:microsoft.com/office/officeart/2005/8/layout/list1"/>
    <dgm:cxn modelId="{C028A8C6-C25A-47AE-84D2-833736C90668}" type="presParOf" srcId="{85A9BCC5-D980-49B6-86C6-76395AC377B5}" destId="{B134DBBD-A37E-43B6-876D-BB2D60D6B63E}" srcOrd="10" destOrd="0" presId="urn:microsoft.com/office/officeart/2005/8/layout/list1"/>
    <dgm:cxn modelId="{488F8234-3C7A-42B0-972F-0E518C2DF599}" type="presParOf" srcId="{85A9BCC5-D980-49B6-86C6-76395AC377B5}" destId="{FC8BE3FF-7B07-40EC-994A-C6E98B12B1EB}" srcOrd="11" destOrd="0" presId="urn:microsoft.com/office/officeart/2005/8/layout/list1"/>
    <dgm:cxn modelId="{28C398DE-CC30-4C95-BE1D-21CDD4267BD3}" type="presParOf" srcId="{85A9BCC5-D980-49B6-86C6-76395AC377B5}" destId="{801741E8-C469-47CD-9C7E-BD03727A960E}" srcOrd="12" destOrd="0" presId="urn:microsoft.com/office/officeart/2005/8/layout/list1"/>
    <dgm:cxn modelId="{894C6ABC-B32F-4461-B408-916D37F68E58}" type="presParOf" srcId="{801741E8-C469-47CD-9C7E-BD03727A960E}" destId="{6AF2B168-7430-4E25-9C6C-A744A5C0CBF8}" srcOrd="0" destOrd="0" presId="urn:microsoft.com/office/officeart/2005/8/layout/list1"/>
    <dgm:cxn modelId="{740E38C9-4C26-467D-9976-EFCC81C3AD3F}" type="presParOf" srcId="{801741E8-C469-47CD-9C7E-BD03727A960E}" destId="{C8C7EE63-4804-4C8C-AD8B-E8E9C0F9A99C}" srcOrd="1" destOrd="0" presId="urn:microsoft.com/office/officeart/2005/8/layout/list1"/>
    <dgm:cxn modelId="{816DE363-471B-4A8F-8A03-3F4C3B67AFAE}" type="presParOf" srcId="{85A9BCC5-D980-49B6-86C6-76395AC377B5}" destId="{959684D9-5F09-49D3-B08C-AFB0E845E19C}" srcOrd="13" destOrd="0" presId="urn:microsoft.com/office/officeart/2005/8/layout/list1"/>
    <dgm:cxn modelId="{99935E19-576A-49F7-A3D3-AA21EC12828C}" type="presParOf" srcId="{85A9BCC5-D980-49B6-86C6-76395AC377B5}" destId="{ADFC5C32-317B-4A9C-928F-490496EB6DC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99AE5-E886-46E5-80AC-C3945755347A}">
      <dsp:nvSpPr>
        <dsp:cNvPr id="0" name=""/>
        <dsp:cNvSpPr/>
      </dsp:nvSpPr>
      <dsp:spPr>
        <a:xfrm>
          <a:off x="0" y="450277"/>
          <a:ext cx="8492647" cy="705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CAF9FEA-FBD7-4529-AB7D-560D351E0EAF}">
      <dsp:nvSpPr>
        <dsp:cNvPr id="0" name=""/>
        <dsp:cNvSpPr/>
      </dsp:nvSpPr>
      <dsp:spPr>
        <a:xfrm>
          <a:off x="424632" y="36997"/>
          <a:ext cx="5944852"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01" tIns="0" rIns="224701" bIns="0" numCol="1" spcCol="1270" anchor="ctr" anchorCtr="0">
          <a:noAutofit/>
        </a:bodyPr>
        <a:lstStyle/>
        <a:p>
          <a:pPr lvl="0" algn="l" defTabSz="800100">
            <a:lnSpc>
              <a:spcPct val="90000"/>
            </a:lnSpc>
            <a:spcBef>
              <a:spcPct val="0"/>
            </a:spcBef>
            <a:spcAft>
              <a:spcPct val="35000"/>
            </a:spcAft>
          </a:pPr>
          <a:r>
            <a:rPr lang="zh-TW" altLang="en-US" sz="1800" kern="1200" dirty="0" smtClean="0">
              <a:latin typeface="微軟正黑體" panose="020B0604030504040204" pitchFamily="34" charset="-120"/>
              <a:ea typeface="微軟正黑體" panose="020B0604030504040204" pitchFamily="34" charset="-120"/>
            </a:rPr>
            <a:t>規劃的優先研發四大構面是否可解需求者的痛點問題</a:t>
          </a:r>
          <a:r>
            <a:rPr lang="en-US" altLang="zh-TW" sz="1800" kern="1200" dirty="0" smtClean="0">
              <a:latin typeface="微軟正黑體" panose="020B0604030504040204" pitchFamily="34" charset="-120"/>
              <a:ea typeface="微軟正黑體" panose="020B0604030504040204" pitchFamily="34" charset="-120"/>
            </a:rPr>
            <a:t>?</a:t>
          </a:r>
          <a:endParaRPr lang="zh-TW" altLang="en-US" sz="1800" kern="1200" dirty="0">
            <a:latin typeface="微軟正黑體" panose="020B0604030504040204" pitchFamily="34" charset="-120"/>
            <a:ea typeface="微軟正黑體" panose="020B0604030504040204" pitchFamily="34" charset="-120"/>
          </a:endParaRPr>
        </a:p>
      </dsp:txBody>
      <dsp:txXfrm>
        <a:off x="464981" y="77346"/>
        <a:ext cx="5864154" cy="745862"/>
      </dsp:txXfrm>
    </dsp:sp>
    <dsp:sp modelId="{F1231C9A-5E7B-408F-9106-1B6C3DECA7E7}">
      <dsp:nvSpPr>
        <dsp:cNvPr id="0" name=""/>
        <dsp:cNvSpPr/>
      </dsp:nvSpPr>
      <dsp:spPr>
        <a:xfrm>
          <a:off x="0" y="1720357"/>
          <a:ext cx="8492647" cy="705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4FCC4C3-B649-4644-82C2-80706D1F48BD}">
      <dsp:nvSpPr>
        <dsp:cNvPr id="0" name=""/>
        <dsp:cNvSpPr/>
      </dsp:nvSpPr>
      <dsp:spPr>
        <a:xfrm>
          <a:off x="424632" y="1307077"/>
          <a:ext cx="5944852"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01" tIns="0" rIns="224701" bIns="0" numCol="1" spcCol="1270" anchor="ctr" anchorCtr="0">
          <a:noAutofit/>
        </a:bodyPr>
        <a:lstStyle/>
        <a:p>
          <a:pPr lvl="0" algn="l" defTabSz="800100">
            <a:lnSpc>
              <a:spcPct val="90000"/>
            </a:lnSpc>
            <a:spcBef>
              <a:spcPct val="0"/>
            </a:spcBef>
            <a:spcAft>
              <a:spcPct val="35000"/>
            </a:spcAft>
          </a:pPr>
          <a:r>
            <a:rPr lang="zh-TW" altLang="en-US" sz="1800" kern="1200" dirty="0" smtClean="0">
              <a:latin typeface="微軟正黑體" panose="020B0604030504040204" pitchFamily="34" charset="-120"/>
              <a:ea typeface="微軟正黑體" panose="020B0604030504040204" pitchFamily="34" charset="-120"/>
            </a:rPr>
            <a:t>規劃的理想時程是否合宜</a:t>
          </a:r>
          <a:r>
            <a:rPr lang="en-US" altLang="zh-TW" sz="1800" kern="1200" dirty="0" smtClean="0">
              <a:latin typeface="微軟正黑體" panose="020B0604030504040204" pitchFamily="34" charset="-120"/>
              <a:ea typeface="微軟正黑體" panose="020B0604030504040204" pitchFamily="34" charset="-120"/>
            </a:rPr>
            <a:t>?</a:t>
          </a:r>
          <a:endParaRPr lang="zh-TW" altLang="en-US" sz="1800" kern="1200" dirty="0">
            <a:latin typeface="微軟正黑體" panose="020B0604030504040204" pitchFamily="34" charset="-120"/>
            <a:ea typeface="微軟正黑體" panose="020B0604030504040204" pitchFamily="34" charset="-120"/>
          </a:endParaRPr>
        </a:p>
      </dsp:txBody>
      <dsp:txXfrm>
        <a:off x="464981" y="1347426"/>
        <a:ext cx="5864154" cy="745862"/>
      </dsp:txXfrm>
    </dsp:sp>
    <dsp:sp modelId="{B134DBBD-A37E-43B6-876D-BB2D60D6B63E}">
      <dsp:nvSpPr>
        <dsp:cNvPr id="0" name=""/>
        <dsp:cNvSpPr/>
      </dsp:nvSpPr>
      <dsp:spPr>
        <a:xfrm>
          <a:off x="0" y="2990437"/>
          <a:ext cx="8492647" cy="705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C796E6-E1E5-44D6-B997-D6402D94F895}">
      <dsp:nvSpPr>
        <dsp:cNvPr id="0" name=""/>
        <dsp:cNvSpPr/>
      </dsp:nvSpPr>
      <dsp:spPr>
        <a:xfrm>
          <a:off x="424632" y="2577157"/>
          <a:ext cx="5944852"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01" tIns="0" rIns="224701" bIns="0" numCol="1" spcCol="1270" anchor="ctr" anchorCtr="0">
          <a:noAutofit/>
        </a:bodyPr>
        <a:lstStyle/>
        <a:p>
          <a:pPr lvl="0" algn="l" defTabSz="800100">
            <a:lnSpc>
              <a:spcPct val="90000"/>
            </a:lnSpc>
            <a:spcBef>
              <a:spcPct val="0"/>
            </a:spcBef>
            <a:spcAft>
              <a:spcPct val="35000"/>
            </a:spcAft>
          </a:pPr>
          <a:r>
            <a:rPr lang="zh-TW" altLang="en-US" sz="1800" kern="1200" dirty="0" smtClean="0">
              <a:latin typeface="微軟正黑體" panose="020B0604030504040204" pitchFamily="34" charset="-120"/>
              <a:ea typeface="微軟正黑體" panose="020B0604030504040204" pitchFamily="34" charset="-120"/>
            </a:rPr>
            <a:t>規劃內容是否有缺口待補</a:t>
          </a:r>
          <a:r>
            <a:rPr lang="en-US" altLang="zh-TW" sz="1800" kern="1200" dirty="0" smtClean="0">
              <a:latin typeface="微軟正黑體" panose="020B0604030504040204" pitchFamily="34" charset="-120"/>
              <a:ea typeface="微軟正黑體" panose="020B0604030504040204" pitchFamily="34" charset="-120"/>
            </a:rPr>
            <a:t>?</a:t>
          </a:r>
          <a:endParaRPr lang="zh-TW" altLang="en-US" sz="1800" kern="1200" dirty="0">
            <a:latin typeface="微軟正黑體" panose="020B0604030504040204" pitchFamily="34" charset="-120"/>
            <a:ea typeface="微軟正黑體" panose="020B0604030504040204" pitchFamily="34" charset="-120"/>
          </a:endParaRPr>
        </a:p>
      </dsp:txBody>
      <dsp:txXfrm>
        <a:off x="464981" y="2617506"/>
        <a:ext cx="5864154" cy="745862"/>
      </dsp:txXfrm>
    </dsp:sp>
    <dsp:sp modelId="{ADFC5C32-317B-4A9C-928F-490496EB6DCC}">
      <dsp:nvSpPr>
        <dsp:cNvPr id="0" name=""/>
        <dsp:cNvSpPr/>
      </dsp:nvSpPr>
      <dsp:spPr>
        <a:xfrm>
          <a:off x="0" y="4260517"/>
          <a:ext cx="8492647" cy="705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C7EE63-4804-4C8C-AD8B-E8E9C0F9A99C}">
      <dsp:nvSpPr>
        <dsp:cNvPr id="0" name=""/>
        <dsp:cNvSpPr/>
      </dsp:nvSpPr>
      <dsp:spPr>
        <a:xfrm>
          <a:off x="424632" y="3847237"/>
          <a:ext cx="5944852" cy="8265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701" tIns="0" rIns="224701" bIns="0" numCol="1" spcCol="1270" anchor="ctr" anchorCtr="0">
          <a:noAutofit/>
        </a:bodyPr>
        <a:lstStyle/>
        <a:p>
          <a:pPr lvl="0" algn="l" defTabSz="800100">
            <a:lnSpc>
              <a:spcPct val="90000"/>
            </a:lnSpc>
            <a:spcBef>
              <a:spcPct val="0"/>
            </a:spcBef>
            <a:spcAft>
              <a:spcPct val="35000"/>
            </a:spcAft>
          </a:pPr>
          <a:r>
            <a:rPr lang="zh-TW" altLang="en-US" sz="1800" kern="1200" dirty="0" smtClean="0">
              <a:latin typeface="微軟正黑體" panose="020B0604030504040204" pitchFamily="34" charset="-120"/>
              <a:ea typeface="微軟正黑體" panose="020B0604030504040204" pitchFamily="34" charset="-120"/>
            </a:rPr>
            <a:t>徴求研發執行團隊時是否</a:t>
          </a:r>
          <a:r>
            <a:rPr lang="en-US" altLang="zh-TW" sz="1800" kern="1200" dirty="0" smtClean="0">
              <a:latin typeface="微軟正黑體" panose="020B0604030504040204" pitchFamily="34" charset="-120"/>
              <a:ea typeface="微軟正黑體" panose="020B0604030504040204" pitchFamily="34" charset="-120"/>
            </a:rPr>
            <a:t>/</a:t>
          </a:r>
          <a:r>
            <a:rPr lang="zh-TW" altLang="en-US" sz="1800" kern="1200" dirty="0" smtClean="0">
              <a:latin typeface="微軟正黑體" panose="020B0604030504040204" pitchFamily="34" charset="-120"/>
              <a:ea typeface="微軟正黑體" panose="020B0604030504040204" pitchFamily="34" charset="-120"/>
            </a:rPr>
            <a:t>應設什麼先決條件，以提高研發成果的實際可應用性</a:t>
          </a:r>
          <a:r>
            <a:rPr lang="en-US" altLang="zh-TW" sz="1800" kern="1200" dirty="0" smtClean="0">
              <a:latin typeface="微軟正黑體" panose="020B0604030504040204" pitchFamily="34" charset="-120"/>
              <a:ea typeface="微軟正黑體" panose="020B0604030504040204" pitchFamily="34" charset="-120"/>
            </a:rPr>
            <a:t>?</a:t>
          </a:r>
          <a:endParaRPr lang="zh-TW" altLang="en-US" sz="1800" kern="1200" dirty="0">
            <a:latin typeface="微軟正黑體" panose="020B0604030504040204" pitchFamily="34" charset="-120"/>
            <a:ea typeface="微軟正黑體" panose="020B0604030504040204" pitchFamily="34" charset="-120"/>
          </a:endParaRPr>
        </a:p>
      </dsp:txBody>
      <dsp:txXfrm>
        <a:off x="464981" y="3887586"/>
        <a:ext cx="5864154"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50529" cy="497444"/>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sz="quarter" idx="1"/>
          </p:nvPr>
        </p:nvSpPr>
        <p:spPr>
          <a:xfrm>
            <a:off x="3855084" y="0"/>
            <a:ext cx="2950529" cy="497444"/>
          </a:xfrm>
          <a:prstGeom prst="rect">
            <a:avLst/>
          </a:prstGeom>
        </p:spPr>
        <p:txBody>
          <a:bodyPr vert="horz" lIns="91539" tIns="45770" rIns="91539" bIns="45770" rtlCol="0"/>
          <a:lstStyle>
            <a:lvl1pPr algn="r">
              <a:defRPr sz="1200"/>
            </a:lvl1pPr>
          </a:lstStyle>
          <a:p>
            <a:fld id="{8A157257-D300-4C34-AF44-FDCA844F04CE}" type="datetimeFigureOut">
              <a:rPr lang="zh-TW" altLang="en-US" smtClean="0"/>
              <a:t>2019/5/7</a:t>
            </a:fld>
            <a:endParaRPr lang="zh-TW" altLang="en-US"/>
          </a:p>
        </p:txBody>
      </p:sp>
      <p:sp>
        <p:nvSpPr>
          <p:cNvPr id="4" name="頁尾版面配置區 3"/>
          <p:cNvSpPr>
            <a:spLocks noGrp="1"/>
          </p:cNvSpPr>
          <p:nvPr>
            <p:ph type="ftr" sz="quarter" idx="2"/>
          </p:nvPr>
        </p:nvSpPr>
        <p:spPr>
          <a:xfrm>
            <a:off x="0" y="9440305"/>
            <a:ext cx="2950529" cy="497444"/>
          </a:xfrm>
          <a:prstGeom prst="rect">
            <a:avLst/>
          </a:prstGeom>
        </p:spPr>
        <p:txBody>
          <a:bodyPr vert="horz" lIns="91539" tIns="45770" rIns="91539" bIns="4577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5084" y="9440305"/>
            <a:ext cx="2950529" cy="497444"/>
          </a:xfrm>
          <a:prstGeom prst="rect">
            <a:avLst/>
          </a:prstGeom>
        </p:spPr>
        <p:txBody>
          <a:bodyPr vert="horz" lIns="91539" tIns="45770" rIns="91539" bIns="45770" rtlCol="0" anchor="b"/>
          <a:lstStyle>
            <a:lvl1pPr algn="r">
              <a:defRPr sz="1200"/>
            </a:lvl1pPr>
          </a:lstStyle>
          <a:p>
            <a:fld id="{9C415D1B-1CFE-4475-9749-B038D93F427C}" type="slidenum">
              <a:rPr lang="zh-TW" altLang="en-US" smtClean="0"/>
              <a:t>‹#›</a:t>
            </a:fld>
            <a:endParaRPr lang="zh-TW" altLang="en-US"/>
          </a:p>
        </p:txBody>
      </p:sp>
    </p:spTree>
    <p:extLst>
      <p:ext uri="{BB962C8B-B14F-4D97-AF65-F5344CB8AC3E}">
        <p14:creationId xmlns:p14="http://schemas.microsoft.com/office/powerpoint/2010/main" val="1301792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3" y="1"/>
            <a:ext cx="2949786" cy="498693"/>
          </a:xfrm>
          <a:prstGeom prst="rect">
            <a:avLst/>
          </a:prstGeom>
        </p:spPr>
        <p:txBody>
          <a:bodyPr vert="horz" lIns="91539" tIns="45770" rIns="91539" bIns="45770" rtlCol="0"/>
          <a:lstStyle>
            <a:lvl1pPr algn="l">
              <a:defRPr sz="1200"/>
            </a:lvl1pPr>
          </a:lstStyle>
          <a:p>
            <a:endParaRPr lang="zh-TW" altLang="en-US"/>
          </a:p>
        </p:txBody>
      </p:sp>
      <p:sp>
        <p:nvSpPr>
          <p:cNvPr id="3" name="日期版面配置區 2"/>
          <p:cNvSpPr>
            <a:spLocks noGrp="1"/>
          </p:cNvSpPr>
          <p:nvPr>
            <p:ph type="dt" idx="1"/>
          </p:nvPr>
        </p:nvSpPr>
        <p:spPr>
          <a:xfrm>
            <a:off x="3855841" y="1"/>
            <a:ext cx="2949786" cy="498693"/>
          </a:xfrm>
          <a:prstGeom prst="rect">
            <a:avLst/>
          </a:prstGeom>
        </p:spPr>
        <p:txBody>
          <a:bodyPr vert="horz" lIns="91539" tIns="45770" rIns="91539" bIns="45770" rtlCol="0"/>
          <a:lstStyle>
            <a:lvl1pPr algn="r">
              <a:defRPr sz="1200"/>
            </a:lvl1pPr>
          </a:lstStyle>
          <a:p>
            <a:fld id="{74B82C72-C5EE-4A48-8572-7E5DF396CC76}" type="datetimeFigureOut">
              <a:rPr lang="zh-TW" altLang="en-US" smtClean="0"/>
              <a:t>2019/5/7</a:t>
            </a:fld>
            <a:endParaRPr lang="zh-TW" altLang="en-US"/>
          </a:p>
        </p:txBody>
      </p:sp>
      <p:sp>
        <p:nvSpPr>
          <p:cNvPr id="4" name="投影片圖像版面配置區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1539" tIns="45770" rIns="91539" bIns="45770" rtlCol="0" anchor="ctr"/>
          <a:lstStyle/>
          <a:p>
            <a:endParaRPr lang="zh-TW" altLang="en-US"/>
          </a:p>
        </p:txBody>
      </p:sp>
      <p:sp>
        <p:nvSpPr>
          <p:cNvPr id="5" name="備忘稿版面配置區 4"/>
          <p:cNvSpPr>
            <a:spLocks noGrp="1"/>
          </p:cNvSpPr>
          <p:nvPr>
            <p:ph type="body" sz="quarter" idx="3"/>
          </p:nvPr>
        </p:nvSpPr>
        <p:spPr>
          <a:xfrm>
            <a:off x="680721" y="4783309"/>
            <a:ext cx="5445760" cy="3913614"/>
          </a:xfrm>
          <a:prstGeom prst="rect">
            <a:avLst/>
          </a:prstGeom>
        </p:spPr>
        <p:txBody>
          <a:bodyPr vert="horz" lIns="91539" tIns="45770" rIns="91539" bIns="4577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3" y="9440646"/>
            <a:ext cx="2949786" cy="498692"/>
          </a:xfrm>
          <a:prstGeom prst="rect">
            <a:avLst/>
          </a:prstGeom>
        </p:spPr>
        <p:txBody>
          <a:bodyPr vert="horz" lIns="91539" tIns="45770" rIns="91539" bIns="4577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41" y="9440646"/>
            <a:ext cx="2949786" cy="498692"/>
          </a:xfrm>
          <a:prstGeom prst="rect">
            <a:avLst/>
          </a:prstGeom>
        </p:spPr>
        <p:txBody>
          <a:bodyPr vert="horz" lIns="91539" tIns="45770" rIns="91539" bIns="45770" rtlCol="0" anchor="b"/>
          <a:lstStyle>
            <a:lvl1pPr algn="r">
              <a:defRPr sz="1200"/>
            </a:lvl1pPr>
          </a:lstStyle>
          <a:p>
            <a:fld id="{D9A87812-FBDC-4C62-A8B8-21706CDF0E88}" type="slidenum">
              <a:rPr lang="zh-TW" altLang="en-US" smtClean="0"/>
              <a:t>‹#›</a:t>
            </a:fld>
            <a:endParaRPr lang="zh-TW" altLang="en-US"/>
          </a:p>
        </p:txBody>
      </p:sp>
    </p:spTree>
    <p:extLst>
      <p:ext uri="{BB962C8B-B14F-4D97-AF65-F5344CB8AC3E}">
        <p14:creationId xmlns:p14="http://schemas.microsoft.com/office/powerpoint/2010/main" val="375426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A5AEE973-397C-4A72-97B9-DCC538F12DBE}" type="slidenum">
              <a:rPr lang="zh-TW" altLang="en-US" smtClean="0"/>
              <a:pPr>
                <a:defRPr/>
              </a:pPr>
              <a:t>1</a:t>
            </a:fld>
            <a:endParaRPr lang="zh-TW" altLang="en-US"/>
          </a:p>
        </p:txBody>
      </p:sp>
    </p:spTree>
    <p:extLst>
      <p:ext uri="{BB962C8B-B14F-4D97-AF65-F5344CB8AC3E}">
        <p14:creationId xmlns:p14="http://schemas.microsoft.com/office/powerpoint/2010/main" val="233974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30</a:t>
            </a:fld>
            <a:endParaRPr lang="zh-TW" altLang="en-US"/>
          </a:p>
        </p:txBody>
      </p:sp>
    </p:spTree>
    <p:extLst>
      <p:ext uri="{BB962C8B-B14F-4D97-AF65-F5344CB8AC3E}">
        <p14:creationId xmlns:p14="http://schemas.microsoft.com/office/powerpoint/2010/main" val="3602443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31</a:t>
            </a:fld>
            <a:endParaRPr lang="zh-TW" altLang="en-US"/>
          </a:p>
        </p:txBody>
      </p:sp>
    </p:spTree>
    <p:extLst>
      <p:ext uri="{BB962C8B-B14F-4D97-AF65-F5344CB8AC3E}">
        <p14:creationId xmlns:p14="http://schemas.microsoft.com/office/powerpoint/2010/main" val="155329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通訊網路技術，本計畫提出三項整合構想與其優缺點：</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一、</a:t>
            </a:r>
            <a:r>
              <a:rPr lang="zh-TW" altLang="zh-TW" sz="1200" kern="1200" dirty="0" smtClean="0">
                <a:solidFill>
                  <a:schemeClr val="tx1"/>
                </a:solidFill>
                <a:effectLst/>
                <a:latin typeface="+mn-lt"/>
                <a:ea typeface="+mn-ea"/>
                <a:cs typeface="+mn-cs"/>
              </a:rPr>
              <a:t>與公車現有的通訊網路整合</a:t>
            </a:r>
            <a:r>
              <a:rPr lang="zh-TW" altLang="en-US" sz="1200" kern="1200" dirty="0" smtClean="0">
                <a:solidFill>
                  <a:schemeClr val="tx1"/>
                </a:solidFill>
                <a:effectLst/>
                <a:latin typeface="+mn-lt"/>
                <a:ea typeface="+mn-ea"/>
                <a:cs typeface="+mn-cs"/>
              </a:rPr>
              <a:t>：成本最小，但須考量整合性。</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二、</a:t>
            </a:r>
            <a:r>
              <a:rPr lang="zh-TW" altLang="zh-TW" sz="1200" kern="1200" dirty="0" smtClean="0">
                <a:solidFill>
                  <a:schemeClr val="tx1"/>
                </a:solidFill>
                <a:effectLst/>
                <a:latin typeface="+mn-lt"/>
                <a:ea typeface="+mn-ea"/>
                <a:cs typeface="+mn-cs"/>
              </a:rPr>
              <a:t>與公車內</a:t>
            </a:r>
            <a:r>
              <a:rPr lang="en-US" altLang="zh-TW" sz="1200" kern="1200" dirty="0"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網路整合</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會面臨有些公車業者並無</a:t>
            </a:r>
            <a:r>
              <a:rPr lang="en-US" altLang="zh-TW" sz="1200" kern="1200" dirty="0"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服務，且可能訊號不穩，風險較高。</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三、</a:t>
            </a:r>
            <a:r>
              <a:rPr lang="zh-TW" altLang="zh-TW" sz="1200" kern="1200" dirty="0" smtClean="0">
                <a:solidFill>
                  <a:schemeClr val="tx1"/>
                </a:solidFill>
                <a:effectLst/>
                <a:latin typeface="+mn-lt"/>
                <a:ea typeface="+mn-ea"/>
                <a:cs typeface="+mn-cs"/>
              </a:rPr>
              <a:t>用獨立的</a:t>
            </a:r>
            <a:r>
              <a:rPr lang="en-US" altLang="zh-TW" sz="1200" kern="1200" dirty="0" smtClean="0">
                <a:solidFill>
                  <a:schemeClr val="tx1"/>
                </a:solidFill>
                <a:effectLst/>
                <a:latin typeface="+mn-lt"/>
                <a:ea typeface="+mn-ea"/>
                <a:cs typeface="+mn-cs"/>
              </a:rPr>
              <a:t>4G</a:t>
            </a:r>
            <a:r>
              <a:rPr lang="zh-TW" altLang="zh-TW" sz="1200" kern="1200" dirty="0" smtClean="0">
                <a:solidFill>
                  <a:schemeClr val="tx1"/>
                </a:solidFill>
                <a:effectLst/>
                <a:latin typeface="+mn-lt"/>
                <a:ea typeface="+mn-ea"/>
                <a:cs typeface="+mn-cs"/>
              </a:rPr>
              <a:t>或</a:t>
            </a:r>
            <a:r>
              <a:rPr lang="en-US" altLang="zh-TW" sz="1200" kern="1200" dirty="0" smtClean="0">
                <a:solidFill>
                  <a:schemeClr val="tx1"/>
                </a:solidFill>
                <a:effectLst/>
                <a:latin typeface="+mn-lt"/>
                <a:ea typeface="+mn-ea"/>
                <a:cs typeface="+mn-cs"/>
              </a:rPr>
              <a:t>5G</a:t>
            </a:r>
            <a:r>
              <a:rPr lang="zh-TW" altLang="zh-TW" sz="1200" kern="1200" dirty="0" smtClean="0">
                <a:solidFill>
                  <a:schemeClr val="tx1"/>
                </a:solidFill>
                <a:effectLst/>
                <a:latin typeface="+mn-lt"/>
                <a:ea typeface="+mn-ea"/>
                <a:cs typeface="+mn-cs"/>
              </a:rPr>
              <a:t>網路設備</a:t>
            </a:r>
            <a:r>
              <a:rPr lang="zh-TW" altLang="en-US" sz="1200" kern="1200" dirty="0" smtClean="0">
                <a:solidFill>
                  <a:schemeClr val="tx1"/>
                </a:solidFill>
                <a:effectLst/>
                <a:latin typeface="+mn-lt"/>
                <a:ea typeface="+mn-ea"/>
                <a:cs typeface="+mn-cs"/>
              </a:rPr>
              <a:t>：無</a:t>
            </a:r>
            <a:r>
              <a:rPr lang="zh-TW" altLang="zh-TW" sz="1200" kern="1200" dirty="0" smtClean="0">
                <a:solidFill>
                  <a:schemeClr val="tx1"/>
                </a:solidFill>
                <a:effectLst/>
                <a:latin typeface="+mn-lt"/>
                <a:ea typeface="+mn-ea"/>
                <a:cs typeface="+mn-cs"/>
              </a:rPr>
              <a:t>系統整合問題，連線品質最好；但製造成本最高，並需支付運作網路的費用，需確認成本在可負擔的範圍內。</a:t>
            </a:r>
            <a:endParaRPr lang="zh-TW" altLang="en-US" dirty="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37</a:t>
            </a:fld>
            <a:endParaRPr lang="zh-TW" altLang="en-US"/>
          </a:p>
        </p:txBody>
      </p:sp>
    </p:spTree>
    <p:extLst>
      <p:ext uri="{BB962C8B-B14F-4D97-AF65-F5344CB8AC3E}">
        <p14:creationId xmlns:p14="http://schemas.microsoft.com/office/powerpoint/2010/main" val="3628671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008BB7F-3982-4A6A-908D-338CEC3F5630}"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86618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F3D72A9-7867-4FD5-B39A-5F2A9CBD466B}" type="slidenum">
              <a:rPr lang="zh-TW" altLang="en-US" smtClean="0"/>
              <a:t>9</a:t>
            </a:fld>
            <a:endParaRPr lang="zh-TW" altLang="en-US"/>
          </a:p>
        </p:txBody>
      </p:sp>
    </p:spTree>
    <p:extLst>
      <p:ext uri="{BB962C8B-B14F-4D97-AF65-F5344CB8AC3E}">
        <p14:creationId xmlns:p14="http://schemas.microsoft.com/office/powerpoint/2010/main" val="319658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F3D72A9-7867-4FD5-B39A-5F2A9CBD466B}" type="slidenum">
              <a:rPr lang="zh-TW" altLang="en-US" smtClean="0"/>
              <a:t>19</a:t>
            </a:fld>
            <a:endParaRPr lang="zh-TW" altLang="en-US"/>
          </a:p>
        </p:txBody>
      </p:sp>
    </p:spTree>
    <p:extLst>
      <p:ext uri="{BB962C8B-B14F-4D97-AF65-F5344CB8AC3E}">
        <p14:creationId xmlns:p14="http://schemas.microsoft.com/office/powerpoint/2010/main" val="50232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https://www.yunlin.gov.tw/downfile_doc/pubyunlin/bulletin/CH02_OK.pdf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依試辦成果成效，後續於大台南地區擇</a:t>
            </a:r>
            <a:r>
              <a:rPr lang="en-US" altLang="zh-TW" sz="1200" b="0" i="0" kern="1200" dirty="0" smtClean="0">
                <a:solidFill>
                  <a:schemeClr val="tx1"/>
                </a:solidFill>
                <a:effectLst/>
                <a:latin typeface="+mn-lt"/>
                <a:ea typeface="+mn-ea"/>
                <a:cs typeface="+mn-cs"/>
              </a:rPr>
              <a:t>50</a:t>
            </a:r>
            <a:r>
              <a:rPr lang="zh-TW" altLang="en-US" sz="1200" b="0" i="0" kern="1200" dirty="0" smtClean="0">
                <a:solidFill>
                  <a:schemeClr val="tx1"/>
                </a:solidFill>
                <a:effectLst/>
                <a:latin typeface="+mn-lt"/>
                <a:ea typeface="+mn-ea"/>
                <a:cs typeface="+mn-cs"/>
              </a:rPr>
              <a:t>座候車亭持續增設，預計於明</a:t>
            </a:r>
            <a:r>
              <a:rPr lang="en-US" altLang="zh-TW" sz="1200" b="0" i="0" kern="1200" dirty="0" smtClean="0">
                <a:solidFill>
                  <a:schemeClr val="tx1"/>
                </a:solidFill>
                <a:effectLst/>
                <a:latin typeface="+mn-lt"/>
                <a:ea typeface="+mn-ea"/>
                <a:cs typeface="+mn-cs"/>
              </a:rPr>
              <a:t>(105)</a:t>
            </a:r>
            <a:r>
              <a:rPr lang="zh-TW" altLang="en-US" sz="1200" b="0" i="0" kern="1200" dirty="0" smtClean="0">
                <a:solidFill>
                  <a:schemeClr val="tx1"/>
                </a:solidFill>
                <a:effectLst/>
                <a:latin typeface="+mn-lt"/>
                <a:ea typeface="+mn-ea"/>
                <a:cs typeface="+mn-cs"/>
              </a:rPr>
              <a:t>年初完成推廣建置計畫，以服務更多地區的市民朋友。</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http://pics.ee/v-692467?fbclid=IwAR1XxHkyF-zRQGocdczguNQU4fZ-Bup8PgzRhZOXyqodiQFXaS4jH9bN8yg</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D9A87812-FBDC-4C62-A8B8-21706CDF0E88}" type="slidenum">
              <a:rPr lang="zh-TW" altLang="en-US" smtClean="0"/>
              <a:t>24</a:t>
            </a:fld>
            <a:endParaRPr lang="zh-TW" altLang="en-US"/>
          </a:p>
        </p:txBody>
      </p:sp>
    </p:spTree>
    <p:extLst>
      <p:ext uri="{BB962C8B-B14F-4D97-AF65-F5344CB8AC3E}">
        <p14:creationId xmlns:p14="http://schemas.microsoft.com/office/powerpoint/2010/main" val="127543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26</a:t>
            </a:fld>
            <a:endParaRPr lang="zh-TW" altLang="en-US"/>
          </a:p>
        </p:txBody>
      </p:sp>
    </p:spTree>
    <p:extLst>
      <p:ext uri="{BB962C8B-B14F-4D97-AF65-F5344CB8AC3E}">
        <p14:creationId xmlns:p14="http://schemas.microsoft.com/office/powerpoint/2010/main" val="266284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27</a:t>
            </a:fld>
            <a:endParaRPr lang="zh-TW" altLang="en-US"/>
          </a:p>
        </p:txBody>
      </p:sp>
    </p:spTree>
    <p:extLst>
      <p:ext uri="{BB962C8B-B14F-4D97-AF65-F5344CB8AC3E}">
        <p14:creationId xmlns:p14="http://schemas.microsoft.com/office/powerpoint/2010/main" val="313933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28</a:t>
            </a:fld>
            <a:endParaRPr lang="zh-TW" altLang="en-US"/>
          </a:p>
        </p:txBody>
      </p:sp>
    </p:spTree>
    <p:extLst>
      <p:ext uri="{BB962C8B-B14F-4D97-AF65-F5344CB8AC3E}">
        <p14:creationId xmlns:p14="http://schemas.microsoft.com/office/powerpoint/2010/main" val="212766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AE071FA9-DB81-431E-91D1-23A3029743FF}" type="slidenum">
              <a:rPr lang="zh-TW" altLang="en-US" smtClean="0"/>
              <a:t>29</a:t>
            </a:fld>
            <a:endParaRPr lang="zh-TW" altLang="en-US"/>
          </a:p>
        </p:txBody>
      </p:sp>
    </p:spTree>
    <p:extLst>
      <p:ext uri="{BB962C8B-B14F-4D97-AF65-F5344CB8AC3E}">
        <p14:creationId xmlns:p14="http://schemas.microsoft.com/office/powerpoint/2010/main" val="368253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chart" Target="../charts/chart3.xml"/><Relationship Id="rId12" Type="http://schemas.openxmlformats.org/officeDocument/2006/relationships/image" Target="../media/image18.png"/><Relationship Id="rId2" Type="http://schemas.openxmlformats.org/officeDocument/2006/relationships/hyperlink" Target="http://ieknet.iek.org.tw/IEKTopics/2017" TargetMode="External"/><Relationship Id="rId1" Type="http://schemas.openxmlformats.org/officeDocument/2006/relationships/slideMaster" Target="../slideMasters/slideMaster3.xml"/><Relationship Id="rId6" Type="http://schemas.openxmlformats.org/officeDocument/2006/relationships/chart" Target="../charts/chart2.xml"/><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9.emf"/><Relationship Id="rId10" Type="http://schemas.openxmlformats.org/officeDocument/2006/relationships/image" Target="../media/image16.png"/><Relationship Id="rId4" Type="http://schemas.openxmlformats.org/officeDocument/2006/relationships/chart" Target="../charts/chart1.xml"/><Relationship Id="rId9" Type="http://schemas.openxmlformats.org/officeDocument/2006/relationships/image" Target="../media/image15.png"/><Relationship Id="rId14" Type="http://schemas.openxmlformats.org/officeDocument/2006/relationships/chart" Target="../charts/chart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5439"/>
            <a:ext cx="9144000" cy="5104436"/>
          </a:xfrm>
          <a:prstGeom prst="rect">
            <a:avLst/>
          </a:prstGeom>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7086600" y="6492875"/>
            <a:ext cx="2057400" cy="365125"/>
          </a:xfrm>
          <a:prstGeom prst="rect">
            <a:avLst/>
          </a:prstGeom>
        </p:spPr>
        <p:txBody>
          <a:bodyPr/>
          <a:lstStyle>
            <a:lvl1pPr algn="r">
              <a:defRPr sz="1200"/>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44263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895504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9450996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3749300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2224413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7092795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513239" y="107273"/>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8"/>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spTree>
    <p:extLst>
      <p:ext uri="{BB962C8B-B14F-4D97-AF65-F5344CB8AC3E}">
        <p14:creationId xmlns:p14="http://schemas.microsoft.com/office/powerpoint/2010/main" val="1474494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0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endParaRPr lang="zh-TW" altLang="en-US" dirty="0">
              <a:solidFill>
                <a:prstClr val="black"/>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spTree>
    <p:extLst>
      <p:ext uri="{BB962C8B-B14F-4D97-AF65-F5344CB8AC3E}">
        <p14:creationId xmlns:p14="http://schemas.microsoft.com/office/powerpoint/2010/main" val="1016298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pic>
        <p:nvPicPr>
          <p:cNvPr id="8" name="圖片 7">
            <a:extLst>
              <a:ext uri="{FF2B5EF4-FFF2-40B4-BE49-F238E27FC236}">
                <a16:creationId xmlns="" xmlns:a16="http://schemas.microsoft.com/office/drawing/2014/main" id="{702A2C25-1372-4CC5-9A8A-448B77B684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7396545" y="0"/>
            <a:ext cx="1747455" cy="437329"/>
          </a:xfrm>
          <a:prstGeom prst="rect">
            <a:avLst/>
          </a:prstGeom>
        </p:spPr>
      </p:pic>
    </p:spTree>
    <p:extLst>
      <p:ext uri="{BB962C8B-B14F-4D97-AF65-F5344CB8AC3E}">
        <p14:creationId xmlns:p14="http://schemas.microsoft.com/office/powerpoint/2010/main" val="399792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userDrawn="1"/>
        </p:nvCxnSpPr>
        <p:spPr>
          <a:xfrm>
            <a:off x="0" y="6624327"/>
            <a:ext cx="9143997"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7" name="Rectangle 2"/>
          <p:cNvSpPr>
            <a:spLocks noGrp="1" noChangeArrowheads="1"/>
          </p:cNvSpPr>
          <p:nvPr>
            <p:ph type="ctrTitle"/>
          </p:nvPr>
        </p:nvSpPr>
        <p:spPr>
          <a:xfrm>
            <a:off x="0" y="1171849"/>
            <a:ext cx="9144000" cy="2058941"/>
          </a:xfrm>
        </p:spPr>
        <p:txBody>
          <a:bodyPr>
            <a:normAutofit/>
          </a:bodyPr>
          <a:lstStyle>
            <a:lvl1pPr>
              <a:defRPr sz="4400">
                <a:solidFill>
                  <a:srgbClr val="C00000"/>
                </a:solidFill>
              </a:defRPr>
            </a:lvl1pPr>
          </a:lstStyle>
          <a:p>
            <a:pPr eaLnBrk="1" hangingPunct="1">
              <a:lnSpc>
                <a:spcPts val="6600"/>
              </a:lnSpc>
              <a:spcBef>
                <a:spcPts val="3600"/>
              </a:spcBef>
              <a:defRPr/>
            </a:pPr>
            <a:endParaRPr lang="zh-TW" altLang="en-US" b="1" dirty="0">
              <a:solidFill>
                <a:srgbClr val="C00000"/>
              </a:solidFill>
              <a:latin typeface="Eras Bold ITC" panose="020B0907030504020204" pitchFamily="34" charset="0"/>
            </a:endParaRPr>
          </a:p>
        </p:txBody>
      </p:sp>
      <p:pic>
        <p:nvPicPr>
          <p:cNvPr id="30" name="Picture 2" descr="http://nrpb.sinica.edu.tw/sites/default/files/announce/%20Logo%20%E8%B3%87%E8%A8%8A%E5%B0%8F%E7%B5%84%E6%8F%90%E4%BE%9B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5091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lang="zh-TW" altLang="en-US" sz="3600" b="1" kern="1200" dirty="0">
                <a:solidFill>
                  <a:srgbClr val="31859C"/>
                </a:solidFill>
                <a:latin typeface="+mj-lt"/>
                <a:ea typeface="微軟正黑體" pitchFamily="34" charset="-120"/>
                <a:cs typeface="Times New Roman"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1500904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pPr/>
              <a:t>‹#›</a:t>
            </a:fld>
            <a:endParaRPr lang="zh-TW" altLang="en-US" dirty="0"/>
          </a:p>
        </p:txBody>
      </p:sp>
      <p:pic>
        <p:nvPicPr>
          <p:cNvPr id="8" name="圖片 7">
            <a:extLst>
              <a:ext uri="{FF2B5EF4-FFF2-40B4-BE49-F238E27FC236}">
                <a16:creationId xmlns:a16="http://schemas.microsoft.com/office/drawing/2014/main" xmlns="" id="{702A2C25-1372-4CC5-9A8A-448B77B6846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211" t="31804" r="9586" b="39450"/>
          <a:stretch/>
        </p:blipFill>
        <p:spPr>
          <a:xfrm>
            <a:off x="7396545" y="0"/>
            <a:ext cx="1747455" cy="437329"/>
          </a:xfrm>
          <a:prstGeom prst="rect">
            <a:avLst/>
          </a:prstGeom>
        </p:spPr>
      </p:pic>
      <p:sp>
        <p:nvSpPr>
          <p:cNvPr id="7" name="內容版面配置區 2"/>
          <p:cNvSpPr>
            <a:spLocks noGrp="1"/>
          </p:cNvSpPr>
          <p:nvPr>
            <p:ph idx="1"/>
          </p:nvPr>
        </p:nvSpPr>
        <p:spPr>
          <a:xfrm>
            <a:off x="381741" y="1456268"/>
            <a:ext cx="8522562" cy="4944926"/>
          </a:xfrm>
        </p:spPr>
        <p:txBody>
          <a:bodyPr>
            <a:normAutofit/>
          </a:bodyPr>
          <a:lstStyle>
            <a:lvl1pPr>
              <a:defRPr sz="2400">
                <a:latin typeface="微軟正黑體" panose="020B0604030504040204" pitchFamily="34" charset="-120"/>
                <a:ea typeface="微軟正黑體" panose="020B0604030504040204" pitchFamily="34" charset="-120"/>
              </a:defRPr>
            </a:lvl1pPr>
            <a:lvl2pPr>
              <a:defRPr sz="2000">
                <a:latin typeface="微軟正黑體" panose="020B0604030504040204" pitchFamily="34" charset="-120"/>
                <a:ea typeface="微軟正黑體" panose="020B0604030504040204" pitchFamily="34" charset="-120"/>
              </a:defRPr>
            </a:lvl2pPr>
            <a:lvl3pPr>
              <a:defRPr sz="2000">
                <a:latin typeface="微軟正黑體" panose="020B0604030504040204" pitchFamily="34" charset="-120"/>
                <a:ea typeface="微軟正黑體" panose="020B0604030504040204" pitchFamily="34" charset="-120"/>
              </a:defRPr>
            </a:lvl3pPr>
            <a:lvl4pPr>
              <a:defRPr sz="1800">
                <a:latin typeface="微軟正黑體" panose="020B0604030504040204" pitchFamily="34" charset="-120"/>
                <a:ea typeface="微軟正黑體" panose="020B0604030504040204" pitchFamily="34" charset="-120"/>
              </a:defRPr>
            </a:lvl4pPr>
            <a:lvl5pPr>
              <a:defRPr sz="1800">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0939097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38213350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2956857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defRPr sz="3200"/>
            </a:lvl1pPr>
          </a:lstStyle>
          <a:p>
            <a:r>
              <a:rPr lang="zh-TW" altLang="en-US" smtClean="0"/>
              <a:t>按一下以編輯母片標題樣式</a:t>
            </a:r>
            <a:endParaRPr lang="zh-TW" altLang="en-US"/>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4028707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spTree>
    <p:extLst>
      <p:ext uri="{BB962C8B-B14F-4D97-AF65-F5344CB8AC3E}">
        <p14:creationId xmlns:p14="http://schemas.microsoft.com/office/powerpoint/2010/main" val="279272410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sp>
        <p:nvSpPr>
          <p:cNvPr id="21" name="標題 3"/>
          <p:cNvSpPr txBox="1">
            <a:spLocks/>
          </p:cNvSpPr>
          <p:nvPr userDrawn="1"/>
        </p:nvSpPr>
        <p:spPr>
          <a:xfrm>
            <a:off x="897757" y="1763051"/>
            <a:ext cx="7355288" cy="1809965"/>
          </a:xfrm>
          <a:prstGeom prst="rect">
            <a:avLst/>
          </a:prstGeom>
        </p:spPr>
        <p:txBody>
          <a:bodyPr vert="horz" lIns="91440" tIns="45720" rIns="91440" bIns="9144" rtlCol="0" anchor="b">
            <a:noAutofit/>
          </a:bodyPr>
          <a:lstStyle>
            <a:lvl1pPr algn="l" defTabSz="914400" rtl="0" eaLnBrk="1" latinLnBrk="0" hangingPunct="1">
              <a:spcBef>
                <a:spcPct val="0"/>
              </a:spcBef>
              <a:buNone/>
              <a:defRPr sz="4000" kern="1200" cap="all" baseline="0">
                <a:solidFill>
                  <a:schemeClr val="tx1"/>
                </a:solidFill>
                <a:latin typeface="+mj-lt"/>
                <a:ea typeface="+mj-ea"/>
                <a:cs typeface="+mj-cs"/>
              </a:defRPr>
            </a:lvl1pPr>
          </a:lstStyle>
          <a:p>
            <a:pPr algn="ctr"/>
            <a:r>
              <a:rPr lang="zh-TW" altLang="en-US" sz="4800" dirty="0" smtClean="0">
                <a:solidFill>
                  <a:srgbClr val="2683C6"/>
                </a:solidFill>
                <a:effectLst>
                  <a:outerShdw blurRad="38100" dist="38100" dir="2700000" algn="tl">
                    <a:srgbClr val="000000">
                      <a:alpha val="43137"/>
                    </a:srgbClr>
                  </a:outerShdw>
                </a:effectLst>
              </a:rPr>
              <a:t>簡報完畢，敬請指教</a:t>
            </a:r>
            <a:r>
              <a:rPr lang="en-US" altLang="zh-TW" dirty="0" smtClean="0">
                <a:solidFill>
                  <a:srgbClr val="7030A0"/>
                </a:solidFill>
                <a:effectLst>
                  <a:outerShdw blurRad="38100" dist="38100" dir="2700000" algn="tl">
                    <a:srgbClr val="000000">
                      <a:alpha val="43137"/>
                    </a:srgbClr>
                  </a:outerShdw>
                </a:effectLst>
              </a:rPr>
              <a:t/>
            </a:r>
            <a:br>
              <a:rPr lang="en-US" altLang="zh-TW" dirty="0" smtClean="0">
                <a:solidFill>
                  <a:srgbClr val="7030A0"/>
                </a:solidFill>
                <a:effectLst>
                  <a:outerShdw blurRad="38100" dist="38100" dir="2700000" algn="tl">
                    <a:srgbClr val="000000">
                      <a:alpha val="43137"/>
                    </a:srgbClr>
                  </a:outerShdw>
                </a:effectLst>
              </a:rPr>
            </a:br>
            <a:endParaRPr lang="zh-TW" altLang="en-US"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073100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英文末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37722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0" y="2998800"/>
            <a:ext cx="9144000" cy="1569927"/>
          </a:xfrm>
        </p:spPr>
        <p:txBody>
          <a:bodyPr anchor="ctr" anchorCtr="0">
            <a:normAutofit/>
          </a:bodyPr>
          <a:lstStyle>
            <a:lvl1pPr marL="0" indent="0" algn="ctr">
              <a:buNone/>
              <a:defRPr sz="2000" b="1">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28" name="標題 1"/>
          <p:cNvSpPr>
            <a:spLocks noGrp="1"/>
          </p:cNvSpPr>
          <p:nvPr>
            <p:ph type="ctrTitle" hasCustomPrompt="1"/>
          </p:nvPr>
        </p:nvSpPr>
        <p:spPr>
          <a:xfrm>
            <a:off x="0" y="273600"/>
            <a:ext cx="9144000" cy="1144800"/>
          </a:xfrm>
          <a:prstGeom prst="rect">
            <a:avLst/>
          </a:prstGeom>
        </p:spPr>
        <p:txBody>
          <a:bodyPr anchor="b" anchorCtr="0">
            <a:normAutofit/>
          </a:bodyPr>
          <a:lstStyle>
            <a:lvl1pPr>
              <a:defRPr sz="4400">
                <a:solidFill>
                  <a:schemeClr val="tx1"/>
                </a:solidFill>
              </a:defRPr>
            </a:lvl1pPr>
          </a:lstStyle>
          <a:p>
            <a:r>
              <a:rPr lang="zh-TW" altLang="en-US" sz="4400" dirty="0"/>
              <a:t>主標題請用</a:t>
            </a:r>
            <a:r>
              <a:rPr lang="en-US" altLang="zh-TW" sz="4400" dirty="0"/>
              <a:t>44pt</a:t>
            </a:r>
            <a:r>
              <a:rPr lang="zh-TW" altLang="en-US" sz="4400" dirty="0"/>
              <a:t>粗體</a:t>
            </a:r>
            <a:endParaRPr lang="zh-TW" altLang="en-US" dirty="0"/>
          </a:p>
        </p:txBody>
      </p:sp>
      <p:sp>
        <p:nvSpPr>
          <p:cNvPr id="29" name="文字版面配置區 30"/>
          <p:cNvSpPr>
            <a:spLocks noGrp="1"/>
          </p:cNvSpPr>
          <p:nvPr>
            <p:ph type="body" sz="quarter" idx="10" hasCustomPrompt="1"/>
          </p:nvPr>
        </p:nvSpPr>
        <p:spPr>
          <a:xfrm>
            <a:off x="0" y="1418400"/>
            <a:ext cx="9144000" cy="1288800"/>
          </a:xfrm>
        </p:spPr>
        <p:txBody>
          <a:bodyPr anchor="t" anchorCtr="0">
            <a:normAutofit/>
          </a:bodyPr>
          <a:lstStyle>
            <a:lvl1pPr marL="0" indent="0" algn="ctr">
              <a:buNone/>
              <a:defRPr sz="3000" b="1" baseline="0">
                <a:solidFill>
                  <a:schemeClr val="tx1"/>
                </a:solidFill>
                <a:latin typeface="+mn-lt"/>
                <a:ea typeface="+mn-ea"/>
              </a:defRPr>
            </a:lvl1pPr>
            <a:lvl5pPr marL="1828800" indent="0">
              <a:buNone/>
              <a:defRPr/>
            </a:lvl5pPr>
          </a:lstStyle>
          <a:p>
            <a:pPr lvl="0"/>
            <a:r>
              <a:rPr lang="zh-TW" altLang="en-US" sz="3200" dirty="0"/>
              <a:t>副標題請用</a:t>
            </a:r>
            <a:r>
              <a:rPr lang="en-US" altLang="zh-TW" sz="3200" dirty="0"/>
              <a:t>30pt</a:t>
            </a:r>
            <a:r>
              <a:rPr lang="zh-TW" altLang="en-US" sz="3200" dirty="0"/>
              <a:t>粗體</a:t>
            </a:r>
            <a:endParaRPr lang="zh-TW" altLang="en-US" dirty="0"/>
          </a:p>
        </p:txBody>
      </p:sp>
      <p:grpSp>
        <p:nvGrpSpPr>
          <p:cNvPr id="2" name="群組 1"/>
          <p:cNvGrpSpPr/>
          <p:nvPr/>
        </p:nvGrpSpPr>
        <p:grpSpPr>
          <a:xfrm>
            <a:off x="0" y="6562291"/>
            <a:ext cx="9157063" cy="269408"/>
            <a:chOff x="0" y="6562291"/>
            <a:chExt cx="9157063" cy="269408"/>
          </a:xfrm>
        </p:grpSpPr>
        <p:cxnSp>
          <p:nvCxnSpPr>
            <p:cNvPr id="33" name="直線接點 32"/>
            <p:cNvCxnSpPr/>
            <p:nvPr userDrawn="1"/>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userDrawn="1"/>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文字方塊 22"/>
          <p:cNvSpPr txBox="1">
            <a:spLocks noChangeAspect="1"/>
          </p:cNvSpPr>
          <p:nvPr userDrawn="1"/>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12" name="矩形 11"/>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4" name="圖片 3"/>
          <p:cNvPicPr>
            <a:picLocks noChangeAspect="1"/>
          </p:cNvPicPr>
          <p:nvPr userDrawn="1"/>
        </p:nvPicPr>
        <p:blipFill>
          <a:blip r:embed="rId3"/>
          <a:stretch>
            <a:fillRect/>
          </a:stretch>
        </p:blipFill>
        <p:spPr>
          <a:xfrm>
            <a:off x="792000" y="4565359"/>
            <a:ext cx="7560000" cy="1896689"/>
          </a:xfrm>
          <a:prstGeom prst="rect">
            <a:avLst/>
          </a:prstGeom>
        </p:spPr>
      </p:pic>
    </p:spTree>
    <p:extLst>
      <p:ext uri="{BB962C8B-B14F-4D97-AF65-F5344CB8AC3E}">
        <p14:creationId xmlns:p14="http://schemas.microsoft.com/office/powerpoint/2010/main" val="3985348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384636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vert="horz" lIns="91440" tIns="45720" rIns="91440" bIns="45720" rtlCol="0" anchor="t" anchorCtr="0">
            <a:noAutofit/>
          </a:bodyPr>
          <a:lstStyle>
            <a:lvl1pPr algn="ctr">
              <a:defRPr lang="zh-TW" altLang="en-US" sz="3200"/>
            </a:lvl1pPr>
          </a:lstStyle>
          <a:p>
            <a:pPr lvl="0"/>
            <a:r>
              <a:rPr lang="zh-TW" altLang="en-US" sz="3200" dirty="0"/>
              <a:t>標題請用</a:t>
            </a:r>
            <a:r>
              <a:rPr lang="en-US" altLang="zh-TW" sz="3200" dirty="0"/>
              <a:t>32pt</a:t>
            </a:r>
            <a:r>
              <a:rPr lang="zh-TW" altLang="en-US" sz="3200" dirty="0"/>
              <a:t>粗體</a:t>
            </a:r>
            <a:endParaRPr lang="zh-TW" altLang="en-US" dirty="0"/>
          </a:p>
        </p:txBody>
      </p:sp>
      <p:sp>
        <p:nvSpPr>
          <p:cNvPr id="3" name="內容版面配置區 2"/>
          <p:cNvSpPr>
            <a:spLocks noGrp="1"/>
          </p:cNvSpPr>
          <p:nvPr>
            <p:ph sz="half" idx="1"/>
          </p:nvPr>
        </p:nvSpPr>
        <p:spPr>
          <a:xfrm>
            <a:off x="457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48200" y="1600200"/>
            <a:ext cx="4038600" cy="45259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6" name="文字方塊 5"/>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2573222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lgn="ct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457200" y="2174875"/>
            <a:ext cx="4040188"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45025" y="2174875"/>
            <a:ext cx="4041775" cy="3951288"/>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頁尾版面配置區 6"/>
          <p:cNvSpPr>
            <a:spLocks noGrp="1"/>
          </p:cNvSpPr>
          <p:nvPr>
            <p:ph type="ftr" sz="quarter" idx="10"/>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8" name="文字方塊 7"/>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3663616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2989546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0" y="208800"/>
            <a:ext cx="9144000" cy="1008000"/>
          </a:xfrm>
          <a:prstGeom prst="rect">
            <a:avLst/>
          </a:prstGeom>
        </p:spPr>
        <p:txBody>
          <a:bodyPr anchor="t" anchorCtr="0">
            <a:noAutofit/>
          </a:bodyPr>
          <a:lstStyle>
            <a:lvl1pPr>
              <a:defRPr sz="3200"/>
            </a:lvl1pPr>
          </a:lstStyle>
          <a:p>
            <a:r>
              <a:rPr lang="zh-TW" altLang="en-US" sz="3200" dirty="0"/>
              <a:t>標題請用</a:t>
            </a:r>
            <a:r>
              <a:rPr lang="en-US" altLang="zh-TW" sz="3200" dirty="0"/>
              <a:t>32pt</a:t>
            </a:r>
            <a:r>
              <a:rPr lang="zh-TW" altLang="en-US" sz="3200" dirty="0"/>
              <a:t>粗體</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4" name="文字方塊 3"/>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1568284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4"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3" name="文字方塊 2"/>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Tree>
    <p:extLst>
      <p:ext uri="{BB962C8B-B14F-4D97-AF65-F5344CB8AC3E}">
        <p14:creationId xmlns:p14="http://schemas.microsoft.com/office/powerpoint/2010/main" val="633983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中文末頁">
    <p:spTree>
      <p:nvGrpSpPr>
        <p:cNvPr id="1" name=""/>
        <p:cNvGrpSpPr/>
        <p:nvPr/>
      </p:nvGrpSpPr>
      <p:grpSpPr>
        <a:xfrm>
          <a:off x="0" y="0"/>
          <a:ext cx="0" cy="0"/>
          <a:chOff x="0" y="0"/>
          <a:chExt cx="0" cy="0"/>
        </a:xfrm>
      </p:grpSpPr>
      <p:pic>
        <p:nvPicPr>
          <p:cNvPr id="17" name="圖片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3568" y="752156"/>
            <a:ext cx="3960597" cy="3888000"/>
          </a:xfrm>
          <a:prstGeom prst="rect">
            <a:avLst/>
          </a:prstGeom>
        </p:spPr>
      </p:pic>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dirty="0"/>
              <a:t>按一下以編輯母片標題樣式</a:t>
            </a:r>
          </a:p>
        </p:txBody>
      </p:sp>
      <p:sp>
        <p:nvSpPr>
          <p:cNvPr id="13" name="文字方塊 12"/>
          <p:cNvSpPr txBox="1"/>
          <p:nvPr userDrawn="1"/>
        </p:nvSpPr>
        <p:spPr>
          <a:xfrm>
            <a:off x="3473262" y="5713511"/>
            <a:ext cx="2197477"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pic>
        <p:nvPicPr>
          <p:cNvPr id="14" name="圖片 13"/>
          <p:cNvPicPr>
            <a:picLocks noChangeAspect="1"/>
          </p:cNvPicPr>
          <p:nvPr userDrawn="1"/>
        </p:nvPicPr>
        <p:blipFill>
          <a:blip r:embed="rId3"/>
          <a:stretch>
            <a:fillRect/>
          </a:stretch>
        </p:blipFill>
        <p:spPr>
          <a:xfrm>
            <a:off x="3446007" y="5326727"/>
            <a:ext cx="2251986" cy="386783"/>
          </a:xfrm>
          <a:prstGeom prst="rect">
            <a:avLst/>
          </a:prstGeom>
        </p:spPr>
      </p:pic>
      <p:sp>
        <p:nvSpPr>
          <p:cNvPr id="2" name="文字方塊 1"/>
          <p:cNvSpPr txBox="1"/>
          <p:nvPr userDrawn="1"/>
        </p:nvSpPr>
        <p:spPr>
          <a:xfrm>
            <a:off x="354279" y="1244659"/>
            <a:ext cx="2278800" cy="1338828"/>
          </a:xfrm>
          <a:prstGeom prst="rect">
            <a:avLst/>
          </a:prstGeom>
          <a:noFill/>
        </p:spPr>
        <p:txBody>
          <a:bodyPr wrap="square" rtlCol="0">
            <a:spAutoFit/>
          </a:bodyPr>
          <a:lstStyle/>
          <a:p>
            <a:pPr algn="ctr">
              <a:lnSpc>
                <a:spcPct val="150000"/>
              </a:lnSpc>
            </a:pPr>
            <a:r>
              <a:rPr lang="en-US" altLang="zh-TW" b="1" dirty="0">
                <a:solidFill>
                  <a:srgbClr val="7030A0"/>
                </a:solidFill>
                <a:latin typeface="微軟正黑體" panose="020B0604030504040204" pitchFamily="34" charset="-120"/>
              </a:rPr>
              <a:t>2025</a:t>
            </a:r>
            <a:r>
              <a:rPr lang="zh-TW" altLang="en-US" b="1" dirty="0">
                <a:solidFill>
                  <a:srgbClr val="7030A0"/>
                </a:solidFill>
                <a:latin typeface="微軟正黑體" panose="020B0604030504040204" pitchFamily="34" charset="-120"/>
              </a:rPr>
              <a:t>願景：</a:t>
            </a:r>
            <a:r>
              <a:rPr lang="en-US" altLang="zh-TW" b="1" dirty="0">
                <a:solidFill>
                  <a:srgbClr val="7030A0"/>
                </a:solidFill>
                <a:latin typeface="微軟正黑體" panose="020B0604030504040204" pitchFamily="34" charset="-120"/>
              </a:rPr>
              <a:t/>
            </a:r>
            <a:br>
              <a:rPr lang="en-US" altLang="zh-TW" b="1" dirty="0">
                <a:solidFill>
                  <a:srgbClr val="7030A0"/>
                </a:solidFill>
                <a:latin typeface="微軟正黑體" panose="020B0604030504040204" pitchFamily="34" charset="-120"/>
              </a:rPr>
            </a:br>
            <a:r>
              <a:rPr lang="zh-TW" altLang="zh-TW" b="1" dirty="0">
                <a:solidFill>
                  <a:srgbClr val="7030A0"/>
                </a:solidFill>
                <a:latin typeface="微軟正黑體" panose="020B0604030504040204" pitchFamily="34" charset="-120"/>
              </a:rPr>
              <a:t>促進台灣產業</a:t>
            </a:r>
            <a:endParaRPr lang="en-US" altLang="zh-TW" b="1" dirty="0">
              <a:solidFill>
                <a:srgbClr val="7030A0"/>
              </a:solidFill>
              <a:latin typeface="微軟正黑體" panose="020B0604030504040204" pitchFamily="34" charset="-120"/>
            </a:endParaRPr>
          </a:p>
          <a:p>
            <a:pPr algn="ctr">
              <a:lnSpc>
                <a:spcPct val="150000"/>
              </a:lnSpc>
            </a:pPr>
            <a:r>
              <a:rPr lang="zh-TW" altLang="zh-TW" b="1" dirty="0">
                <a:solidFill>
                  <a:srgbClr val="7030A0"/>
                </a:solidFill>
                <a:latin typeface="微軟正黑體" panose="020B0604030504040204" pitchFamily="34" charset="-120"/>
              </a:rPr>
              <a:t>科技創新與價值提升</a:t>
            </a:r>
            <a:endParaRPr lang="zh-TW" altLang="en-US" b="1" dirty="0">
              <a:solidFill>
                <a:srgbClr val="7030A0"/>
              </a:solidFill>
              <a:latin typeface="微軟正黑體" panose="020B0604030504040204" pitchFamily="34" charset="-120"/>
            </a:endParaRPr>
          </a:p>
        </p:txBody>
      </p:sp>
      <p:pic>
        <p:nvPicPr>
          <p:cNvPr id="3" name="圖片 2"/>
          <p:cNvPicPr>
            <a:picLocks noChangeAspect="1"/>
          </p:cNvPicPr>
          <p:nvPr userDrawn="1"/>
        </p:nvPicPr>
        <p:blipFill>
          <a:blip r:embed="rId4"/>
          <a:stretch>
            <a:fillRect/>
          </a:stretch>
        </p:blipFill>
        <p:spPr>
          <a:xfrm>
            <a:off x="2196488" y="4640297"/>
            <a:ext cx="2196000" cy="409588"/>
          </a:xfrm>
          <a:prstGeom prst="rect">
            <a:avLst/>
          </a:prstGeom>
        </p:spPr>
      </p:pic>
    </p:spTree>
    <p:extLst>
      <p:ext uri="{BB962C8B-B14F-4D97-AF65-F5344CB8AC3E}">
        <p14:creationId xmlns:p14="http://schemas.microsoft.com/office/powerpoint/2010/main" val="30338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50" fill="hold">
                                          <p:stCondLst>
                                            <p:cond delay="0"/>
                                          </p:stCondLst>
                                        </p:cTn>
                                        <p:tgtEl>
                                          <p:spTgt spid="17"/>
                                        </p:tgtEl>
                                        <p:attrNameLst>
                                          <p:attrName>r</p:attrName>
                                        </p:attrNameLst>
                                      </p:cBhvr>
                                    </p:animRot>
                                    <p:animRot by="-240000">
                                      <p:cBhvr>
                                        <p:cTn id="7" dur="500" fill="hold">
                                          <p:stCondLst>
                                            <p:cond delay="500"/>
                                          </p:stCondLst>
                                        </p:cTn>
                                        <p:tgtEl>
                                          <p:spTgt spid="17"/>
                                        </p:tgtEl>
                                        <p:attrNameLst>
                                          <p:attrName>r</p:attrName>
                                        </p:attrNameLst>
                                      </p:cBhvr>
                                    </p:animRot>
                                    <p:animRot by="240000">
                                      <p:cBhvr>
                                        <p:cTn id="8" dur="500" fill="hold">
                                          <p:stCondLst>
                                            <p:cond delay="1000"/>
                                          </p:stCondLst>
                                        </p:cTn>
                                        <p:tgtEl>
                                          <p:spTgt spid="17"/>
                                        </p:tgtEl>
                                        <p:attrNameLst>
                                          <p:attrName>r</p:attrName>
                                        </p:attrNameLst>
                                      </p:cBhvr>
                                    </p:animRot>
                                    <p:animRot by="-240000">
                                      <p:cBhvr>
                                        <p:cTn id="9" dur="500" fill="hold">
                                          <p:stCondLst>
                                            <p:cond delay="1500"/>
                                          </p:stCondLst>
                                        </p:cTn>
                                        <p:tgtEl>
                                          <p:spTgt spid="17"/>
                                        </p:tgtEl>
                                        <p:attrNameLst>
                                          <p:attrName>r</p:attrName>
                                        </p:attrNameLst>
                                      </p:cBhvr>
                                    </p:animRot>
                                    <p:animRot by="120000">
                                      <p:cBhvr>
                                        <p:cTn id="10" dur="500" fill="hold">
                                          <p:stCondLst>
                                            <p:cond delay="20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p:spPr>
        <p:txBody>
          <a:bodyPr anchor="t" anchorCtr="0">
            <a:noAutofit/>
          </a:bodyPr>
          <a:lstStyle>
            <a:lvl1pPr algn="ctr">
              <a:defRPr sz="32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文字版面配置區 8"/>
          <p:cNvSpPr>
            <a:spLocks noGrp="1"/>
          </p:cNvSpPr>
          <p:nvPr>
            <p:ph type="body" sz="quarter" idx="13"/>
          </p:nvPr>
        </p:nvSpPr>
        <p:spPr>
          <a:xfrm>
            <a:off x="72000" y="6650290"/>
            <a:ext cx="3311972" cy="188641"/>
          </a:xfrm>
        </p:spPr>
        <p:txBody>
          <a:bodyPr lIns="0" tIns="0" rIns="0" bIns="0" anchor="ctr" anchorCtr="0">
            <a:normAutofit/>
          </a:bodyPr>
          <a:lstStyle>
            <a:lvl1pPr marL="0" indent="0">
              <a:buFontTx/>
              <a:buNone/>
              <a:defRPr sz="1200" b="0" i="0">
                <a:solidFill>
                  <a:schemeClr val="tx1"/>
                </a:solidFill>
              </a:defRPr>
            </a:lvl1pPr>
          </a:lstStyle>
          <a:p>
            <a:pPr lvl="0"/>
            <a:r>
              <a:rPr lang="zh-TW" altLang="en-US"/>
              <a:t>按一下以編輯母片文字樣式</a:t>
            </a:r>
          </a:p>
        </p:txBody>
      </p:sp>
    </p:spTree>
    <p:extLst>
      <p:ext uri="{BB962C8B-B14F-4D97-AF65-F5344CB8AC3E}">
        <p14:creationId xmlns:p14="http://schemas.microsoft.com/office/powerpoint/2010/main" val="205566753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15833"/>
            <a:ext cx="9144001" cy="1123303"/>
          </a:xfrm>
          <a:prstGeom prst="rect">
            <a:avLst/>
          </a:prstGeom>
        </p:spPr>
      </p:pic>
      <p:sp>
        <p:nvSpPr>
          <p:cNvPr id="2" name="Title 1"/>
          <p:cNvSpPr>
            <a:spLocks noGrp="1"/>
          </p:cNvSpPr>
          <p:nvPr>
            <p:ph type="title"/>
          </p:nvPr>
        </p:nvSpPr>
        <p:spPr>
          <a:xfrm>
            <a:off x="522117" y="236791"/>
            <a:ext cx="8266774" cy="798250"/>
          </a:xfrm>
        </p:spPr>
        <p:txBody>
          <a:bodyPr/>
          <a:lstStyle>
            <a:lvl1pPr algn="ct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6" name="Slide Number Placeholder 5"/>
          <p:cNvSpPr>
            <a:spLocks noGrp="1"/>
          </p:cNvSpPr>
          <p:nvPr>
            <p:ph type="sldNum" sz="quarter" idx="12"/>
          </p:nvPr>
        </p:nvSpPr>
        <p:spPr>
          <a:xfrm>
            <a:off x="7086600" y="6483937"/>
            <a:ext cx="2057400" cy="365125"/>
          </a:xfrm>
          <a:prstGeom prst="rect">
            <a:avLst/>
          </a:prstGeom>
        </p:spPr>
        <p:txBody>
          <a:bodyPr/>
          <a:lstStyle>
            <a:lvl1pPr algn="r">
              <a:defRPr sz="1200">
                <a:latin typeface="Times New Roman" panose="02020603050405020304" pitchFamily="18" charset="0"/>
                <a:cs typeface="Times New Roman" panose="02020603050405020304" pitchFamily="18" charset="0"/>
              </a:defRPr>
            </a:lvl1pPr>
          </a:lstStyle>
          <a:p>
            <a:fld id="{D49F7C81-5AFA-4760-BB37-FBDF119EE876}" type="slidenum">
              <a:rPr lang="zh-TW" altLang="en-US" smtClean="0">
                <a:solidFill>
                  <a:srgbClr val="0C0C0C"/>
                </a:solidFill>
              </a:rPr>
              <a:pPr/>
              <a:t>‹#›</a:t>
            </a:fld>
            <a:endParaRPr lang="zh-TW" altLang="en-US" dirty="0">
              <a:solidFill>
                <a:srgbClr val="0C0C0C"/>
              </a:solidFill>
            </a:endParaRPr>
          </a:p>
        </p:txBody>
      </p:sp>
      <p:pic>
        <p:nvPicPr>
          <p:cNvPr id="8" name="圖片 7">
            <a:extLst>
              <a:ext uri="{FF2B5EF4-FFF2-40B4-BE49-F238E27FC236}">
                <a16:creationId xmlns="" xmlns:a16="http://schemas.microsoft.com/office/drawing/2014/main" id="{702A2C25-1372-4CC5-9A8A-448B77B6846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396545" y="0"/>
            <a:ext cx="1747455" cy="437329"/>
          </a:xfrm>
          <a:prstGeom prst="rect">
            <a:avLst/>
          </a:prstGeom>
        </p:spPr>
      </p:pic>
    </p:spTree>
    <p:extLst>
      <p:ext uri="{BB962C8B-B14F-4D97-AF65-F5344CB8AC3E}">
        <p14:creationId xmlns:p14="http://schemas.microsoft.com/office/powerpoint/2010/main" val="14401762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中文末頁">
    <p:spTree>
      <p:nvGrpSpPr>
        <p:cNvPr id="1" name=""/>
        <p:cNvGrpSpPr/>
        <p:nvPr/>
      </p:nvGrpSpPr>
      <p:grpSpPr>
        <a:xfrm>
          <a:off x="0" y="0"/>
          <a:ext cx="0" cy="0"/>
          <a:chOff x="0" y="0"/>
          <a:chExt cx="0" cy="0"/>
        </a:xfrm>
      </p:grpSpPr>
      <p:sp>
        <p:nvSpPr>
          <p:cNvPr id="50" name="文字方塊 49"/>
          <p:cNvSpPr txBox="1"/>
          <p:nvPr userDrawn="1"/>
        </p:nvSpPr>
        <p:spPr>
          <a:xfrm>
            <a:off x="1401183" y="5713511"/>
            <a:ext cx="2378730" cy="307777"/>
          </a:xfrm>
          <a:prstGeom prst="rect">
            <a:avLst/>
          </a:prstGeom>
          <a:noFill/>
        </p:spPr>
        <p:txBody>
          <a:bodyPr wrap="square" rtlCol="0">
            <a:spAutoFit/>
          </a:bodyPr>
          <a:lstStyle/>
          <a:p>
            <a:r>
              <a:rPr kumimoji="1" lang="en-US" altLang="zh-TW" sz="1400" dirty="0">
                <a:solidFill>
                  <a:srgbClr val="0C0C0C">
                    <a:lumMod val="75000"/>
                    <a:lumOff val="25000"/>
                  </a:srgbClr>
                </a:solidFill>
                <a:latin typeface="Verdana" charset="0"/>
                <a:ea typeface="Verdana" charset="0"/>
                <a:cs typeface="Verdana" charset="0"/>
              </a:rPr>
              <a:t>http://www.iek.org.tw</a:t>
            </a:r>
            <a:endParaRPr kumimoji="1" lang="zh-TW" altLang="en-US" sz="1400" dirty="0">
              <a:solidFill>
                <a:srgbClr val="0C0C0C">
                  <a:lumMod val="75000"/>
                  <a:lumOff val="25000"/>
                </a:srgbClr>
              </a:solidFill>
              <a:latin typeface="Verdana" charset="0"/>
              <a:ea typeface="Verdana" charset="0"/>
              <a:cs typeface="Verdana" charset="0"/>
            </a:endParaRPr>
          </a:p>
        </p:txBody>
      </p:sp>
      <p:sp>
        <p:nvSpPr>
          <p:cNvPr id="51" name="文字方塊 50"/>
          <p:cNvSpPr txBox="1"/>
          <p:nvPr userDrawn="1"/>
        </p:nvSpPr>
        <p:spPr>
          <a:xfrm>
            <a:off x="218358" y="6125548"/>
            <a:ext cx="8714941" cy="380480"/>
          </a:xfrm>
          <a:prstGeom prst="rect">
            <a:avLst/>
          </a:prstGeom>
          <a:noFill/>
        </p:spPr>
        <p:txBody>
          <a:bodyPr wrap="square" lIns="0" tIns="36000" rIns="0" bIns="36000" rtlCol="0">
            <a:spAutoFit/>
          </a:bodyPr>
          <a:lstStyle/>
          <a:p>
            <a:pPr>
              <a:lnSpc>
                <a:spcPts val="1200"/>
              </a:lnSpc>
              <a:defRPr/>
            </a:pPr>
            <a:r>
              <a:rPr lang="zh-TW" altLang="zh-TW" sz="1100" spc="-20" dirty="0">
                <a:solidFill>
                  <a:srgbClr val="0C0C0C"/>
                </a:solidFill>
              </a:rPr>
              <a:t>以上簡報所提供之資訊，在尖端科技發展與產業變動中，無法保證資訊的時效性及完整性，使用者應自行承擔因使用本簡報資料可能產生之任何損害。著作權歸工研院所有，非經</a:t>
            </a:r>
            <a:r>
              <a:rPr lang="zh-TW" altLang="en-US" sz="1100" spc="-20" dirty="0">
                <a:solidFill>
                  <a:srgbClr val="0C0C0C"/>
                </a:solidFill>
              </a:rPr>
              <a:t>書面</a:t>
            </a:r>
            <a:r>
              <a:rPr lang="zh-TW" altLang="zh-TW" sz="1100" spc="-20" dirty="0">
                <a:solidFill>
                  <a:srgbClr val="0C0C0C"/>
                </a:solidFill>
              </a:rPr>
              <a:t>允許，不得以任何形式進行局部或全部之重製、公開傳輸、改作、散布或其他利用本簡報資料之行為。</a:t>
            </a:r>
            <a:endParaRPr lang="zh-TW" altLang="en-US" sz="1100" spc="-20" dirty="0">
              <a:solidFill>
                <a:srgbClr val="0C0C0C"/>
              </a:solidFill>
            </a:endParaRPr>
          </a:p>
        </p:txBody>
      </p:sp>
      <p:sp>
        <p:nvSpPr>
          <p:cNvPr id="54" name="文字版面配置區 11"/>
          <p:cNvSpPr>
            <a:spLocks noGrp="1"/>
          </p:cNvSpPr>
          <p:nvPr>
            <p:ph type="body" sz="quarter" idx="10"/>
          </p:nvPr>
        </p:nvSpPr>
        <p:spPr>
          <a:xfrm>
            <a:off x="5291552" y="3792879"/>
            <a:ext cx="1800000" cy="1168225"/>
          </a:xfrm>
          <a:prstGeom prst="rect">
            <a:avLst/>
          </a:prstGeom>
        </p:spPr>
        <p:txBody>
          <a:bodyPr lIns="36000" tIns="36000" rIns="36000" bIns="36000">
            <a:normAutofit/>
          </a:bodyPr>
          <a:lstStyle>
            <a:lvl1pPr marL="0" indent="0" algn="l" defTabSz="914400" rtl="0" eaLnBrk="1" latinLnBrk="0" hangingPunct="1">
              <a:lnSpc>
                <a:spcPts val="2000"/>
              </a:lnSpc>
              <a:spcBef>
                <a:spcPts val="0"/>
              </a:spcBef>
              <a:buClr>
                <a:srgbClr val="002060"/>
              </a:buClr>
              <a:buFont typeface="Arial" pitchFamily="34" charse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lvl="0"/>
            <a:r>
              <a:rPr lang="zh-TW" altLang="en-US"/>
              <a:t>按一下以編輯母片文字樣式</a:t>
            </a:r>
          </a:p>
        </p:txBody>
      </p:sp>
      <p:sp>
        <p:nvSpPr>
          <p:cNvPr id="55" name="文字版面配置區 11"/>
          <p:cNvSpPr>
            <a:spLocks noGrp="1"/>
          </p:cNvSpPr>
          <p:nvPr>
            <p:ph type="body" sz="quarter" idx="11"/>
          </p:nvPr>
        </p:nvSpPr>
        <p:spPr>
          <a:xfrm>
            <a:off x="7183499" y="238785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6" name="文字版面配置區 11"/>
          <p:cNvSpPr>
            <a:spLocks noGrp="1"/>
          </p:cNvSpPr>
          <p:nvPr>
            <p:ph type="body" sz="quarter" idx="12"/>
          </p:nvPr>
        </p:nvSpPr>
        <p:spPr>
          <a:xfrm>
            <a:off x="5286543" y="2406487"/>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7" name="文字版面配置區 11"/>
          <p:cNvSpPr>
            <a:spLocks noGrp="1"/>
          </p:cNvSpPr>
          <p:nvPr>
            <p:ph type="body" sz="quarter" idx="13"/>
          </p:nvPr>
        </p:nvSpPr>
        <p:spPr>
          <a:xfrm>
            <a:off x="7183500" y="3796764"/>
            <a:ext cx="1800000" cy="1168225"/>
          </a:xfrm>
          <a:prstGeom prst="rect">
            <a:avLst/>
          </a:prstGeom>
        </p:spPr>
        <p:txBody>
          <a:bodyPr lIns="36000" tIns="36000" rIns="36000" bIns="36000">
            <a:normAutofit/>
          </a:bodyPr>
          <a:lstStyle>
            <a:lvl1pPr marL="0" indent="0">
              <a:buNone/>
              <a:defRPr kumimoji="1" lang="zh-TW" altLang="en-US" sz="1600" b="1" kern="1200" dirty="0" smtClean="0">
                <a:solidFill>
                  <a:schemeClr val="tx1">
                    <a:lumMod val="85000"/>
                    <a:lumOff val="15000"/>
                  </a:schemeClr>
                </a:solidFill>
                <a:latin typeface="Microsoft JhengHei" charset="-120"/>
                <a:ea typeface="Microsoft JhengHei" charset="-120"/>
                <a:cs typeface="Microsoft JhengHei" charset="-120"/>
              </a:defRPr>
            </a:lvl1pPr>
          </a:lstStyle>
          <a:p>
            <a:pPr marL="0" lvl="0" indent="0" algn="l" defTabSz="914400" rtl="0" eaLnBrk="1" latinLnBrk="0" hangingPunct="1">
              <a:lnSpc>
                <a:spcPts val="2000"/>
              </a:lnSpc>
              <a:spcBef>
                <a:spcPts val="0"/>
              </a:spcBef>
              <a:buClr>
                <a:srgbClr val="002060"/>
              </a:buClr>
              <a:buFont typeface="Arial" pitchFamily="34" charset="0"/>
              <a:buNone/>
            </a:pPr>
            <a:r>
              <a:rPr lang="zh-TW" altLang="en-US"/>
              <a:t>按一下以編輯母片文字樣式</a:t>
            </a:r>
          </a:p>
        </p:txBody>
      </p:sp>
      <p:sp>
        <p:nvSpPr>
          <p:cNvPr id="58" name="標題 2"/>
          <p:cNvSpPr>
            <a:spLocks noGrp="1"/>
          </p:cNvSpPr>
          <p:nvPr>
            <p:ph type="title"/>
          </p:nvPr>
        </p:nvSpPr>
        <p:spPr>
          <a:xfrm>
            <a:off x="5286543" y="836824"/>
            <a:ext cx="3749953" cy="1008000"/>
          </a:xfrm>
        </p:spPr>
        <p:txBody>
          <a:bodyPr>
            <a:normAutofit/>
          </a:bodyPr>
          <a:lstStyle>
            <a:lvl1pPr>
              <a:defRPr sz="5400" i="1">
                <a:solidFill>
                  <a:schemeClr val="tx1">
                    <a:lumMod val="85000"/>
                    <a:lumOff val="15000"/>
                  </a:schemeClr>
                </a:solidFill>
              </a:defRPr>
            </a:lvl1pPr>
          </a:lstStyle>
          <a:p>
            <a:r>
              <a:rPr lang="zh-TW" altLang="en-US"/>
              <a:t>按一下以編輯母片標題樣式</a:t>
            </a:r>
            <a:endParaRPr lang="zh-TW" altLang="en-US" dirty="0"/>
          </a:p>
        </p:txBody>
      </p:sp>
      <p:pic>
        <p:nvPicPr>
          <p:cNvPr id="59" name="圖片 58">
            <a:hlinkClick r:id="rId2"/>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0973" y="971425"/>
            <a:ext cx="4198264" cy="4198264"/>
          </a:xfrm>
          <a:prstGeom prst="rect">
            <a:avLst/>
          </a:prstGeom>
        </p:spPr>
      </p:pic>
      <p:graphicFrame>
        <p:nvGraphicFramePr>
          <p:cNvPr id="60" name="圖表 5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4"/>
          </a:graphicData>
        </a:graphic>
      </p:graphicFrame>
      <p:pic>
        <p:nvPicPr>
          <p:cNvPr id="61" name="圖片 6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2227" y="1531202"/>
            <a:ext cx="1100787" cy="1100787"/>
          </a:xfrm>
          <a:prstGeom prst="rect">
            <a:avLst/>
          </a:prstGeom>
        </p:spPr>
      </p:pic>
      <p:graphicFrame>
        <p:nvGraphicFramePr>
          <p:cNvPr id="62" name="圖表 61"/>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3" name="圖表 62"/>
          <p:cNvGraphicFramePr/>
          <p:nvPr userDrawn="1"/>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7"/>
          </a:graphicData>
        </a:graphic>
      </p:graphicFrame>
      <p:pic>
        <p:nvPicPr>
          <p:cNvPr id="64" name="圖片 6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551324" y="2892362"/>
            <a:ext cx="1100787" cy="1100787"/>
          </a:xfrm>
          <a:prstGeom prst="rect">
            <a:avLst/>
          </a:prstGeom>
        </p:spPr>
      </p:pic>
      <p:pic>
        <p:nvPicPr>
          <p:cNvPr id="65" name="圖片 6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979711" y="886581"/>
            <a:ext cx="1100787" cy="1100787"/>
          </a:xfrm>
          <a:prstGeom prst="rect">
            <a:avLst/>
          </a:prstGeom>
        </p:spPr>
      </p:pic>
      <p:pic>
        <p:nvPicPr>
          <p:cNvPr id="66" name="圖片 65"/>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98242" y="2901438"/>
            <a:ext cx="1100787" cy="1100787"/>
          </a:xfrm>
          <a:prstGeom prst="rect">
            <a:avLst/>
          </a:prstGeom>
        </p:spPr>
      </p:pic>
      <p:pic>
        <p:nvPicPr>
          <p:cNvPr id="67" name="圖片 6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280152" y="3976559"/>
            <a:ext cx="1100787" cy="1100787"/>
          </a:xfrm>
          <a:prstGeom prst="rect">
            <a:avLst/>
          </a:prstGeom>
        </p:spPr>
      </p:pic>
      <p:pic>
        <p:nvPicPr>
          <p:cNvPr id="68" name="圖片 67"/>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737032" y="3992426"/>
            <a:ext cx="1100787" cy="1100787"/>
          </a:xfrm>
          <a:prstGeom prst="rect">
            <a:avLst/>
          </a:prstGeom>
        </p:spPr>
      </p:pic>
      <p:pic>
        <p:nvPicPr>
          <p:cNvPr id="69" name="圖片 68"/>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299253" y="1543880"/>
            <a:ext cx="1100787" cy="1100787"/>
          </a:xfrm>
          <a:prstGeom prst="rect">
            <a:avLst/>
          </a:prstGeom>
        </p:spPr>
      </p:pic>
      <p:graphicFrame>
        <p:nvGraphicFramePr>
          <p:cNvPr id="70" name="圖表 69"/>
          <p:cNvGraphicFramePr/>
          <p:nvPr userDrawn="1">
            <p:extLst/>
          </p:nvPr>
        </p:nvGraphicFramePr>
        <p:xfrm>
          <a:off x="154766" y="1333741"/>
          <a:ext cx="4750676" cy="3473632"/>
        </p:xfrm>
        <a:graphic>
          <a:graphicData uri="http://schemas.openxmlformats.org/drawingml/2006/chart">
            <c:chart xmlns:c="http://schemas.openxmlformats.org/drawingml/2006/chart" xmlns:r="http://schemas.openxmlformats.org/officeDocument/2006/relationships" r:id="rId14"/>
          </a:graphicData>
        </a:graphic>
      </p:graphicFrame>
      <p:sp>
        <p:nvSpPr>
          <p:cNvPr id="71" name="矩形 70"/>
          <p:cNvSpPr/>
          <p:nvPr userDrawn="1"/>
        </p:nvSpPr>
        <p:spPr>
          <a:xfrm>
            <a:off x="971600" y="2348880"/>
            <a:ext cx="3024336" cy="830997"/>
          </a:xfrm>
          <a:prstGeom prst="rect">
            <a:avLst/>
          </a:prstGeom>
        </p:spPr>
        <p:txBody>
          <a:bodyPr wrap="square">
            <a:spAutoFit/>
          </a:bodyPr>
          <a:lstStyle/>
          <a:p>
            <a:pPr algn="ctr"/>
            <a:r>
              <a:rPr lang="zh-TW" altLang="en-US" sz="2400" b="1" dirty="0">
                <a:solidFill>
                  <a:srgbClr val="FF960C"/>
                </a:solidFill>
                <a:ea typeface="標楷體" panose="03000509000000000000" pitchFamily="65" charset="-120"/>
              </a:rPr>
              <a:t>建永續</a:t>
            </a:r>
            <a:endParaRPr lang="en-US" altLang="zh-TW" sz="2400" b="1" dirty="0">
              <a:solidFill>
                <a:srgbClr val="FF960C"/>
              </a:solidFill>
              <a:ea typeface="標楷體" panose="03000509000000000000" pitchFamily="65" charset="-120"/>
            </a:endParaRPr>
          </a:p>
          <a:p>
            <a:pPr algn="ctr"/>
            <a:r>
              <a:rPr lang="zh-TW" altLang="en-US" sz="2400" b="1" dirty="0">
                <a:solidFill>
                  <a:srgbClr val="008000"/>
                </a:solidFill>
                <a:ea typeface="標楷體" panose="03000509000000000000" pitchFamily="65" charset="-120"/>
              </a:rPr>
              <a:t>循環</a:t>
            </a:r>
            <a:r>
              <a:rPr lang="zh-TW" altLang="en-US" sz="2400" b="1" dirty="0">
                <a:solidFill>
                  <a:srgbClr val="0C0C0C"/>
                </a:solidFill>
                <a:ea typeface="標楷體" panose="03000509000000000000" pitchFamily="65" charset="-120"/>
              </a:rPr>
              <a:t>再生</a:t>
            </a:r>
            <a:r>
              <a:rPr lang="zh-TW" altLang="en-US" sz="2400" b="1" dirty="0">
                <a:solidFill>
                  <a:srgbClr val="336600"/>
                </a:solidFill>
                <a:ea typeface="標楷體" panose="03000509000000000000" pitchFamily="65" charset="-120"/>
              </a:rPr>
              <a:t> </a:t>
            </a:r>
            <a:r>
              <a:rPr lang="zh-TW" altLang="en-US" sz="2400" b="1" dirty="0">
                <a:solidFill>
                  <a:srgbClr val="0C0C0C"/>
                </a:solidFill>
                <a:ea typeface="標楷體" panose="03000509000000000000" pitchFamily="65" charset="-120"/>
              </a:rPr>
              <a:t>創新</a:t>
            </a:r>
            <a:r>
              <a:rPr lang="zh-TW" altLang="en-US" sz="2400" b="1" dirty="0">
                <a:solidFill>
                  <a:srgbClr val="008000"/>
                </a:solidFill>
                <a:ea typeface="標楷體" panose="03000509000000000000" pitchFamily="65" charset="-120"/>
              </a:rPr>
              <a:t>經濟</a:t>
            </a:r>
          </a:p>
        </p:txBody>
      </p:sp>
      <p:sp>
        <p:nvSpPr>
          <p:cNvPr id="72" name="矩形 71"/>
          <p:cNvSpPr/>
          <p:nvPr userDrawn="1"/>
        </p:nvSpPr>
        <p:spPr>
          <a:xfrm>
            <a:off x="552320" y="3135440"/>
            <a:ext cx="3888432" cy="292388"/>
          </a:xfrm>
          <a:prstGeom prst="rect">
            <a:avLst/>
          </a:prstGeom>
          <a:effectLst>
            <a:glow rad="63500">
              <a:schemeClr val="bg1"/>
            </a:glow>
          </a:effectLst>
        </p:spPr>
        <p:txBody>
          <a:bodyPr wrap="square">
            <a:spAutoFit/>
          </a:bodyPr>
          <a:lstStyle/>
          <a:p>
            <a:pPr algn="ctr"/>
            <a:r>
              <a:rPr lang="en-US" altLang="zh-TW" sz="1300" b="1" dirty="0">
                <a:solidFill>
                  <a:srgbClr val="336600"/>
                </a:solidFill>
                <a:hlinkClick r:id="rId2"/>
              </a:rPr>
              <a:t>ieknet.iek.org.tw/</a:t>
            </a:r>
            <a:r>
              <a:rPr lang="en-US" altLang="zh-TW" sz="1300" b="1" dirty="0" err="1">
                <a:solidFill>
                  <a:srgbClr val="336600"/>
                </a:solidFill>
                <a:hlinkClick r:id="rId2"/>
              </a:rPr>
              <a:t>IEKTopics</a:t>
            </a:r>
            <a:r>
              <a:rPr lang="en-US" altLang="zh-TW" sz="1300" b="1" dirty="0">
                <a:solidFill>
                  <a:srgbClr val="336600"/>
                </a:solidFill>
                <a:hlinkClick r:id="rId2"/>
              </a:rPr>
              <a:t>/2017</a:t>
            </a:r>
            <a:endParaRPr lang="zh-TW" altLang="en-US" sz="1300" b="1" dirty="0">
              <a:solidFill>
                <a:srgbClr val="336600"/>
              </a:solidFill>
            </a:endParaRPr>
          </a:p>
        </p:txBody>
      </p:sp>
      <p:pic>
        <p:nvPicPr>
          <p:cNvPr id="4" name="圖片 3"/>
          <p:cNvPicPr>
            <a:picLocks noChangeAspect="1"/>
          </p:cNvPicPr>
          <p:nvPr userDrawn="1"/>
        </p:nvPicPr>
        <p:blipFill>
          <a:blip r:embed="rId15"/>
          <a:stretch>
            <a:fillRect/>
          </a:stretch>
        </p:blipFill>
        <p:spPr>
          <a:xfrm>
            <a:off x="1222620" y="5231419"/>
            <a:ext cx="2806910" cy="482092"/>
          </a:xfrm>
          <a:prstGeom prst="rect">
            <a:avLst/>
          </a:prstGeom>
        </p:spPr>
      </p:pic>
    </p:spTree>
    <p:extLst>
      <p:ext uri="{BB962C8B-B14F-4D97-AF65-F5344CB8AC3E}">
        <p14:creationId xmlns:p14="http://schemas.microsoft.com/office/powerpoint/2010/main" val="41635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fill="hold" nodeType="withEffect">
                                  <p:stCondLst>
                                    <p:cond delay="0"/>
                                  </p:stCondLst>
                                  <p:childTnLst>
                                    <p:animMotion origin="layout" path="M 5E-6 3.33333E-6 C 0.06441 -0.10186 0.17414 -0.1257 0.25278 -0.04699 C 0.32917 0.03102 0.34671 0.18287 0.28577 0.28611 C 0.22639 0.39189 0.11528 0.41389 0.03594 0.33472 C -0.04167 0.2574 -0.05903 0.10439 5E-6 3.33333E-6 Z " pathEditMode="relative" rAng="18420000" ptsTypes="AAAAA">
                                      <p:cBhvr>
                                        <p:cTn id="6" dur="8000" fill="hold"/>
                                        <p:tgtEl>
                                          <p:spTgt spid="61"/>
                                        </p:tgtEl>
                                        <p:attrNameLst>
                                          <p:attrName>ppt_x</p:attrName>
                                          <p:attrName>ppt_y</p:attrName>
                                        </p:attrNameLst>
                                      </p:cBhvr>
                                      <p:rCtr x="14306" y="14282"/>
                                    </p:animMotion>
                                  </p:childTnLst>
                                </p:cTn>
                              </p:par>
                              <p:par>
                                <p:cTn id="7" presetID="1" presetClass="path" presetSubtype="0" fill="hold" nodeType="withEffect">
                                  <p:stCondLst>
                                    <p:cond delay="0"/>
                                  </p:stCondLst>
                                  <p:childTnLst>
                                    <p:animMotion origin="layout" path="M -1.11111E-6 2.59259E-6 C -0.02535 0.12662 -0.11962 0.20787 -0.2158 0.1787 C -0.3092 0.14953 -0.37014 0.0206 -0.34705 -0.10787 C -0.32483 -0.23542 -0.23108 -0.3132 -0.13403 -0.28635 C -0.03941 -0.25764 0.02292 -0.12685 -1.11111E-6 2.59259E-6 Z " pathEditMode="relative" rAng="6180000" ptsTypes="AAAAA">
                                      <p:cBhvr>
                                        <p:cTn id="8" dur="8000" fill="hold"/>
                                        <p:tgtEl>
                                          <p:spTgt spid="64"/>
                                        </p:tgtEl>
                                        <p:attrNameLst>
                                          <p:attrName>ppt_x</p:attrName>
                                          <p:attrName>ppt_y</p:attrName>
                                        </p:attrNameLst>
                                      </p:cBhvr>
                                      <p:rCtr x="-17344" y="-5347"/>
                                    </p:animMotion>
                                  </p:childTnLst>
                                </p:cTn>
                              </p:par>
                              <p:par>
                                <p:cTn id="9" presetID="1" presetClass="path" presetSubtype="0" fill="hold" nodeType="withEffect">
                                  <p:stCondLst>
                                    <p:cond delay="0"/>
                                  </p:stCondLst>
                                  <p:childTnLst>
                                    <p:animMotion origin="layout" path="M -8.33333E-7 2.22222E-6 C 0.09948 0.00648 0.17969 0.10995 0.17969 0.2419 C 0.17951 0.36991 0.09879 0.48032 -8.33333E-7 0.47731 C -0.09896 0.47778 -0.17934 0.37199 -0.17951 0.23981 C -0.17969 0.10995 -0.09878 -0.00023 -8.33333E-7 2.22222E-6 Z " pathEditMode="relative" rAng="0" ptsTypes="AAAAA">
                                      <p:cBhvr>
                                        <p:cTn id="10" dur="8000" fill="hold"/>
                                        <p:tgtEl>
                                          <p:spTgt spid="65"/>
                                        </p:tgtEl>
                                        <p:attrNameLst>
                                          <p:attrName>ppt_x</p:attrName>
                                          <p:attrName>ppt_y</p:attrName>
                                        </p:attrNameLst>
                                      </p:cBhvr>
                                      <p:rCtr x="0" y="23843"/>
                                    </p:animMotion>
                                  </p:childTnLst>
                                </p:cTn>
                              </p:par>
                              <p:par>
                                <p:cTn id="11" presetID="1" presetClass="path" presetSubtype="0" fill="hold" nodeType="withEffect">
                                  <p:stCondLst>
                                    <p:cond delay="0"/>
                                  </p:stCondLst>
                                  <p:childTnLst>
                                    <p:animMotion origin="layout" path="M 3.05556E-6 3.33333E-6 C -0.02118 -0.12894 0.03593 -0.2588 0.13246 -0.29121 C 0.22552 -0.32176 0.3243 -0.24468 0.34739 -0.11528 C 0.37743 0.00995 0.31371 0.14051 0.21805 0.17407 C 0.12309 0.20555 0.02361 0.12777 3.05556E-6 3.33333E-6 Z " pathEditMode="relative" rAng="15360000" ptsTypes="AAAAA">
                                      <p:cBhvr>
                                        <p:cTn id="12" dur="8000" fill="hold"/>
                                        <p:tgtEl>
                                          <p:spTgt spid="66"/>
                                        </p:tgtEl>
                                        <p:attrNameLst>
                                          <p:attrName>ppt_x</p:attrName>
                                          <p:attrName>ppt_y</p:attrName>
                                        </p:attrNameLst>
                                      </p:cBhvr>
                                      <p:rCtr x="17361" y="-5787"/>
                                    </p:animMotion>
                                  </p:childTnLst>
                                </p:cTn>
                              </p:par>
                              <p:par>
                                <p:cTn id="13" presetID="1" presetClass="path" presetSubtype="0" fill="hold" nodeType="withEffect">
                                  <p:stCondLst>
                                    <p:cond delay="0"/>
                                  </p:stCondLst>
                                  <p:childTnLst>
                                    <p:animMotion origin="layout" path="M -3.61111E-6 -3.7037E-6 C -0.08819 -0.06203 -0.12656 -0.20347 -0.08229 -0.3206 C -0.04097 -0.43634 0.06719 -0.4868 0.15591 -0.42731 C 0.24427 -0.37083 0.28125 -0.2287 0.23768 -0.11088 C 0.19601 0.00602 0.08716 0.05949 -3.61111E-6 -3.7037E-6 Z " pathEditMode="relative" rAng="12360000" ptsTypes="AAAAA">
                                      <p:cBhvr>
                                        <p:cTn id="14" dur="8000" fill="hold"/>
                                        <p:tgtEl>
                                          <p:spTgt spid="67"/>
                                        </p:tgtEl>
                                        <p:attrNameLst>
                                          <p:attrName>ppt_x</p:attrName>
                                          <p:attrName>ppt_y</p:attrName>
                                        </p:attrNameLst>
                                      </p:cBhvr>
                                      <p:rCtr x="7726" y="-21389"/>
                                    </p:animMotion>
                                  </p:childTnLst>
                                </p:cTn>
                              </p:par>
                              <p:par>
                                <p:cTn id="15" presetID="1" presetClass="path" presetSubtype="0" fill="hold" nodeType="withEffect">
                                  <p:stCondLst>
                                    <p:cond delay="0"/>
                                  </p:stCondLst>
                                  <p:childTnLst>
                                    <p:animMotion origin="layout" path="M 3.05556E-6 -3.7037E-7 C -0.0908 0.05787 -0.19844 0.01134 -0.24219 -0.10278 C -0.28577 -0.21643 -0.25261 -0.36481 -0.16302 -0.42153 C -0.0757 -0.48171 0.03107 -0.43657 0.07639 -0.31898 C 0.12135 -0.20324 0.08663 -0.05671 3.05556E-6 -3.7037E-7 Z " pathEditMode="relative" rAng="9180000" ptsTypes="AAAAA">
                                      <p:cBhvr>
                                        <p:cTn id="16" dur="8000" fill="hold"/>
                                        <p:tgtEl>
                                          <p:spTgt spid="68"/>
                                        </p:tgtEl>
                                        <p:attrNameLst>
                                          <p:attrName>ppt_x</p:attrName>
                                          <p:attrName>ppt_y</p:attrName>
                                        </p:attrNameLst>
                                      </p:cBhvr>
                                      <p:rCtr x="-8247" y="-20995"/>
                                    </p:animMotion>
                                  </p:childTnLst>
                                </p:cTn>
                              </p:par>
                              <p:par>
                                <p:cTn id="17" presetID="1" presetClass="path" presetSubtype="0" fill="hold" nodeType="withEffect">
                                  <p:stCondLst>
                                    <p:cond delay="0"/>
                                  </p:stCondLst>
                                  <p:childTnLst>
                                    <p:animMotion origin="layout" path="M -5.55556E-7 -4.07407E-6 C 0.05608 0.10579 0.03906 0.25718 -0.04097 0.33449 C -0.11771 0.40949 -0.2316 0.38727 -0.28785 0.27963 C -0.34618 0.17385 -0.32865 0.02547 -0.24861 -0.05162 C -0.16996 -0.12777 -0.05712 -0.10578 -5.55556E-7 -4.07407E-6 Z " pathEditMode="relative" rAng="3240000" ptsTypes="AAAAA">
                                      <p:cBhvr>
                                        <p:cTn id="18" dur="8000" fill="hold"/>
                                        <p:tgtEl>
                                          <p:spTgt spid="69"/>
                                        </p:tgtEl>
                                        <p:attrNameLst>
                                          <p:attrName>ppt_x</p:attrName>
                                          <p:attrName>ppt_y</p:attrName>
                                        </p:attrNameLst>
                                      </p:cBhvr>
                                      <p:rCtr x="-14358" y="1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9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08800"/>
            <a:ext cx="9144000" cy="1008000"/>
          </a:xfrm>
          <a:prstGeom prst="rect">
            <a:avLst/>
          </a:prstGeom>
        </p:spPr>
        <p:txBody>
          <a:bodyPr anchor="t" anchorCtr="0">
            <a:noAutofit/>
          </a:bodyPr>
          <a:lstStyle>
            <a:lvl1pPr algn="ctr">
              <a:defRPr sz="320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6"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srgbClr val="0C0C0C"/>
                </a:solidFill>
              </a:rPr>
              <a:t>資料來源：工研院</a:t>
            </a:r>
            <a:r>
              <a:rPr lang="en-US" altLang="zh-TW" dirty="0" smtClean="0">
                <a:solidFill>
                  <a:srgbClr val="0C0C0C"/>
                </a:solidFill>
              </a:rPr>
              <a:t>IEK Consulting (</a:t>
            </a:r>
            <a:r>
              <a:rPr lang="en-US" altLang="zh-TW" dirty="0" err="1" smtClean="0">
                <a:solidFill>
                  <a:srgbClr val="0C0C0C"/>
                </a:solidFill>
              </a:rPr>
              <a:t>yyyy</a:t>
            </a:r>
            <a:r>
              <a:rPr lang="en-US" altLang="zh-TW" dirty="0" smtClean="0">
                <a:solidFill>
                  <a:srgbClr val="0C0C0C"/>
                </a:solidFill>
              </a:rPr>
              <a:t>/mm)</a:t>
            </a:r>
            <a:endParaRPr lang="zh-TW" altLang="en-US" dirty="0">
              <a:solidFill>
                <a:srgbClr val="0C0C0C"/>
              </a:solidFill>
            </a:endParaRPr>
          </a:p>
        </p:txBody>
      </p:sp>
      <p:sp>
        <p:nvSpPr>
          <p:cNvPr id="5" name="文字方塊 4"/>
          <p:cNvSpPr txBox="1"/>
          <p:nvPr userDrawn="1"/>
        </p:nvSpPr>
        <p:spPr>
          <a:xfrm>
            <a:off x="8820472" y="6624327"/>
            <a:ext cx="395536" cy="276999"/>
          </a:xfrm>
          <a:prstGeom prst="rect">
            <a:avLst/>
          </a:prstGeom>
          <a:noFill/>
        </p:spPr>
        <p:txBody>
          <a:bodyPr wrap="square" rtlCol="0">
            <a:spAutoFit/>
          </a:bodyPr>
          <a:lstStyle/>
          <a:p>
            <a:fld id="{656270F7-55D0-4AF8-95F6-5D5E45D36F7A}" type="slidenum">
              <a:rPr lang="zh-TW" altLang="en-US" sz="1200" b="1" smtClean="0">
                <a:solidFill>
                  <a:srgbClr val="0C0C0C"/>
                </a:solidFill>
              </a:rPr>
              <a:pPr/>
              <a:t>‹#›</a:t>
            </a:fld>
            <a:endParaRPr lang="zh-TW" altLang="en-US" sz="1200" b="1" dirty="0">
              <a:solidFill>
                <a:srgbClr val="0C0C0C"/>
              </a:solidFill>
            </a:endParaRPr>
          </a:p>
        </p:txBody>
      </p:sp>
      <p:sp>
        <p:nvSpPr>
          <p:cNvPr id="7" name="內容版面配置區 6"/>
          <p:cNvSpPr>
            <a:spLocks noGrp="1"/>
          </p:cNvSpPr>
          <p:nvPr>
            <p:ph sz="quarter" idx="10"/>
          </p:nvPr>
        </p:nvSpPr>
        <p:spPr>
          <a:xfrm>
            <a:off x="8820150" y="260350"/>
            <a:ext cx="914400" cy="9144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41713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1844063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14183931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0531652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247343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340899590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zh-TW"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49F7C81-5AFA-4760-BB37-FBDF119EE876}" type="slidenum">
              <a:rPr lang="zh-TW" altLang="en-US" smtClean="0"/>
              <a:t>‹#›</a:t>
            </a:fld>
            <a:endParaRPr lang="zh-TW" altLang="en-US"/>
          </a:p>
        </p:txBody>
      </p:sp>
    </p:spTree>
    <p:extLst>
      <p:ext uri="{BB962C8B-B14F-4D97-AF65-F5344CB8AC3E}">
        <p14:creationId xmlns:p14="http://schemas.microsoft.com/office/powerpoint/2010/main" val="6470616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5.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741" y="107674"/>
            <a:ext cx="8522562"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381741" y="1763016"/>
            <a:ext cx="8522562" cy="4638177"/>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Tree>
    <p:extLst>
      <p:ext uri="{BB962C8B-B14F-4D97-AF65-F5344CB8AC3E}">
        <p14:creationId xmlns:p14="http://schemas.microsoft.com/office/powerpoint/2010/main" val="296335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9" r:id="rId17"/>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dirty="0" smtClean="0"/>
              <a:t>按一下以編輯母片標題樣式</a:t>
            </a:r>
            <a:endParaRPr lang="zh-TW" altLang="en-US" dirty="0"/>
          </a:p>
        </p:txBody>
      </p:sp>
      <p:sp>
        <p:nvSpPr>
          <p:cNvPr id="23" name="文字方塊 22"/>
          <p:cNvSpPr txBox="1"/>
          <p:nvPr/>
        </p:nvSpPr>
        <p:spPr>
          <a:xfrm>
            <a:off x="8676456" y="6624327"/>
            <a:ext cx="467544" cy="276999"/>
          </a:xfrm>
          <a:prstGeom prst="rect">
            <a:avLst/>
          </a:prstGeom>
          <a:noFill/>
        </p:spPr>
        <p:txBody>
          <a:bodyPr wrap="square" rtlCol="0">
            <a:spAutoFit/>
          </a:bodyPr>
          <a:lstStyle/>
          <a:p>
            <a:fld id="{656270F7-55D0-4AF8-95F6-5D5E45D36F7A}" type="slidenum">
              <a:rPr lang="zh-TW" altLang="en-US" sz="1200" b="1" smtClean="0">
                <a:solidFill>
                  <a:prstClr val="black"/>
                </a:solidFill>
              </a:rPr>
              <a:pPr/>
              <a:t>‹#›</a:t>
            </a:fld>
            <a:endParaRPr lang="zh-TW" altLang="en-US" sz="1200" b="1" dirty="0">
              <a:solidFill>
                <a:prstClr val="black"/>
              </a:solidFill>
            </a:endParaRPr>
          </a:p>
        </p:txBody>
      </p:sp>
      <p:cxnSp>
        <p:nvCxnSpPr>
          <p:cNvPr id="32" name="直線接點 31"/>
          <p:cNvCxnSpPr/>
          <p:nvPr/>
        </p:nvCxnSpPr>
        <p:spPr>
          <a:xfrm>
            <a:off x="0" y="6624327"/>
            <a:ext cx="9144000" cy="0"/>
          </a:xfrm>
          <a:prstGeom prst="line">
            <a:avLst/>
          </a:prstGeom>
          <a:ln/>
        </p:spPr>
        <p:style>
          <a:lnRef idx="2">
            <a:schemeClr val="accent3"/>
          </a:lnRef>
          <a:fillRef idx="0">
            <a:schemeClr val="accent3"/>
          </a:fillRef>
          <a:effectRef idx="1">
            <a:schemeClr val="accent3"/>
          </a:effectRef>
          <a:fontRef idx="minor">
            <a:schemeClr val="tx1"/>
          </a:fontRef>
        </p:style>
      </p:cxnSp>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smtClean="0">
                <a:solidFill>
                  <a:prstClr val="black"/>
                </a:solidFill>
              </a:rPr>
              <a:t>資料來源： </a:t>
            </a:r>
            <a:r>
              <a:rPr lang="en-US" altLang="zh-TW" dirty="0" smtClean="0">
                <a:solidFill>
                  <a:prstClr val="black"/>
                </a:solidFill>
              </a:rPr>
              <a:t>(</a:t>
            </a:r>
            <a:r>
              <a:rPr lang="en-US" altLang="zh-TW" dirty="0" err="1" smtClean="0">
                <a:solidFill>
                  <a:prstClr val="black"/>
                </a:solidFill>
              </a:rPr>
              <a:t>yyyy</a:t>
            </a:r>
            <a:r>
              <a:rPr lang="en-US" altLang="zh-TW" dirty="0" smtClean="0">
                <a:solidFill>
                  <a:prstClr val="black"/>
                </a:solidFill>
              </a:rPr>
              <a:t>/mm)</a:t>
            </a:r>
            <a:endParaRPr lang="zh-TW" altLang="en-US" dirty="0">
              <a:solidFill>
                <a:prstClr val="black"/>
              </a:solidFill>
            </a:endParaRPr>
          </a:p>
        </p:txBody>
      </p:sp>
      <p:pic>
        <p:nvPicPr>
          <p:cNvPr id="2050" name="Picture 2" descr="http://nrpb.sinica.edu.tw/sites/default/files/announce/%20Logo%20%E8%B3%87%E8%A8%8A%E5%B0%8F%E7%B5%84%E6%8F%90%E4%BE%9B3.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35864" y="-23176"/>
            <a:ext cx="2455234" cy="3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4290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timing>
    <p:tnLst>
      <p:par>
        <p:cTn id="1" dur="indefinite" restart="never" nodeType="tmRoot"/>
      </p:par>
    </p:tnLst>
  </p:timing>
  <p:hf sldNum="0" hdr="0" dt="0"/>
  <p:txStyles>
    <p:titleStyle>
      <a:lvl1pPr algn="ctr" defTabSz="914400" rtl="0" eaLnBrk="1" latinLnBrk="0" hangingPunct="1">
        <a:spcBef>
          <a:spcPct val="0"/>
        </a:spcBef>
        <a:buNone/>
        <a:defRPr lang="zh-TW" altLang="en-US" sz="3600" b="1" kern="1200" dirty="0">
          <a:solidFill>
            <a:srgbClr val="31859C"/>
          </a:solidFill>
          <a:latin typeface="+mj-lt"/>
          <a:ea typeface="微軟正黑體" pitchFamily="34" charset="-120"/>
          <a:cs typeface="Times New Roman" pitchFamily="18" charset="0"/>
        </a:defRPr>
      </a:lvl1pPr>
    </p:titleStyle>
    <p:bodyStyle>
      <a:lvl1pPr marL="269875" indent="-269875" algn="l" defTabSz="914400" rtl="0" eaLnBrk="1" latinLnBrk="0" hangingPunct="1">
        <a:spcBef>
          <a:spcPct val="20000"/>
        </a:spcBef>
        <a:buClr>
          <a:schemeClr val="accent3"/>
        </a:buClr>
        <a:buFont typeface="Wingdings" panose="05000000000000000000" pitchFamily="2" charset="2"/>
        <a:buChar char="n"/>
        <a:defRPr sz="2400" b="1" kern="1200">
          <a:solidFill>
            <a:schemeClr val="tx1"/>
          </a:solidFill>
          <a:latin typeface="+mn-lt"/>
          <a:ea typeface="+mn-ea"/>
          <a:cs typeface="+mn-cs"/>
        </a:defRPr>
      </a:lvl1pPr>
      <a:lvl2pPr marL="742950" indent="-28575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chemeClr val="accent3"/>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chemeClr val="accent3"/>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accent3"/>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5" name="標題版面配置區 1"/>
          <p:cNvSpPr>
            <a:spLocks noGrp="1"/>
          </p:cNvSpPr>
          <p:nvPr>
            <p:ph type="title"/>
          </p:nvPr>
        </p:nvSpPr>
        <p:spPr>
          <a:xfrm>
            <a:off x="0" y="208800"/>
            <a:ext cx="9144000" cy="1008000"/>
          </a:xfrm>
          <a:prstGeom prst="rect">
            <a:avLst/>
          </a:prstGeom>
        </p:spPr>
        <p:txBody>
          <a:bodyPr vert="horz" lIns="91440" tIns="45720" rIns="91440" bIns="45720" rtlCol="0" anchor="t" anchorCtr="0">
            <a:normAutofit/>
          </a:bodyPr>
          <a:lstStyle/>
          <a:p>
            <a:r>
              <a:rPr lang="zh-TW" altLang="en-US" sz="3200" dirty="0"/>
              <a:t>標題請用</a:t>
            </a:r>
            <a:r>
              <a:rPr lang="en-US" altLang="zh-TW" sz="3200" dirty="0"/>
              <a:t>32pt</a:t>
            </a:r>
            <a:r>
              <a:rPr lang="zh-TW" altLang="en-US" sz="3200" dirty="0"/>
              <a:t>粗體</a:t>
            </a:r>
            <a:endParaRPr lang="zh-TW" altLang="en-US" dirty="0"/>
          </a:p>
        </p:txBody>
      </p:sp>
      <p:cxnSp>
        <p:nvCxnSpPr>
          <p:cNvPr id="32" name="直線接點 31"/>
          <p:cNvCxnSpPr/>
          <p:nvPr/>
        </p:nvCxnSpPr>
        <p:spPr>
          <a:xfrm>
            <a:off x="0"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5799909" y="6624327"/>
            <a:ext cx="3357154" cy="0"/>
          </a:xfrm>
          <a:prstGeom prst="line">
            <a:avLst/>
          </a:prstGeom>
          <a:ln w="19050" cap="flat" cmpd="sng">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cxnSp>
      <p:pic>
        <p:nvPicPr>
          <p:cNvPr id="35" name="Picture 2"/>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3457084" y="6562291"/>
            <a:ext cx="1114916" cy="2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頁尾版面配置區 6"/>
          <p:cNvSpPr>
            <a:spLocks noGrp="1"/>
          </p:cNvSpPr>
          <p:nvPr>
            <p:ph type="ftr" sz="quarter" idx="3"/>
          </p:nvPr>
        </p:nvSpPr>
        <p:spPr>
          <a:xfrm>
            <a:off x="35864" y="6649200"/>
            <a:ext cx="3312000" cy="187200"/>
          </a:xfrm>
          <a:prstGeom prst="rect">
            <a:avLst/>
          </a:prstGeom>
        </p:spPr>
        <p:txBody>
          <a:bodyPr vert="horz" lIns="91440" tIns="45720" rIns="91440" bIns="45720" rtlCol="0" anchor="ctr"/>
          <a:lstStyle>
            <a:lvl1pPr algn="l">
              <a:defRPr sz="1200">
                <a:solidFill>
                  <a:schemeClr val="tx1"/>
                </a:solidFill>
              </a:defRPr>
            </a:lvl1pPr>
          </a:lstStyle>
          <a:p>
            <a:r>
              <a:rPr lang="zh-TW" altLang="en-US" dirty="0">
                <a:solidFill>
                  <a:srgbClr val="0C0C0C"/>
                </a:solidFill>
              </a:rPr>
              <a:t>資料來源：工研院產科國際所</a:t>
            </a:r>
            <a:r>
              <a:rPr lang="en-US" altLang="zh-TW" dirty="0">
                <a:solidFill>
                  <a:srgbClr val="0C0C0C"/>
                </a:solidFill>
              </a:rPr>
              <a:t>(</a:t>
            </a:r>
            <a:r>
              <a:rPr lang="en-US" altLang="zh-TW" dirty="0" err="1">
                <a:solidFill>
                  <a:srgbClr val="0C0C0C"/>
                </a:solidFill>
              </a:rPr>
              <a:t>yyyy</a:t>
            </a:r>
            <a:r>
              <a:rPr lang="en-US" altLang="zh-TW" dirty="0">
                <a:solidFill>
                  <a:srgbClr val="0C0C0C"/>
                </a:solidFill>
              </a:rPr>
              <a:t>/mm)</a:t>
            </a:r>
            <a:endParaRPr lang="zh-TW" altLang="en-US" dirty="0">
              <a:solidFill>
                <a:srgbClr val="0C0C0C"/>
              </a:solidFill>
            </a:endParaRPr>
          </a:p>
        </p:txBody>
      </p:sp>
      <p:sp>
        <p:nvSpPr>
          <p:cNvPr id="19" name="文字方塊 18"/>
          <p:cNvSpPr txBox="1">
            <a:spLocks noChangeAspect="1"/>
          </p:cNvSpPr>
          <p:nvPr/>
        </p:nvSpPr>
        <p:spPr>
          <a:xfrm>
            <a:off x="4680128" y="6565116"/>
            <a:ext cx="1044000" cy="214330"/>
          </a:xfrm>
          <a:prstGeom prst="rect">
            <a:avLst/>
          </a:prstGeom>
          <a:noFill/>
        </p:spPr>
        <p:txBody>
          <a:bodyPr wrap="square" lIns="0" tIns="0" rIns="0" bIns="0" rtlCol="0">
            <a:noAutofit/>
          </a:bodyPr>
          <a:lstStyle/>
          <a:p>
            <a:r>
              <a:rPr lang="en-US" altLang="zh-TW" sz="800" b="1" dirty="0">
                <a:solidFill>
                  <a:srgbClr val="0C0C0C">
                    <a:lumMod val="85000"/>
                    <a:lumOff val="15000"/>
                  </a:srgbClr>
                </a:solidFill>
                <a:cs typeface="Arial" pitchFamily="34" charset="0"/>
              </a:rPr>
              <a:t>Copyright  2019</a:t>
            </a:r>
          </a:p>
          <a:p>
            <a:r>
              <a:rPr lang="en-US" altLang="zh-TW" sz="800" b="1" dirty="0">
                <a:solidFill>
                  <a:srgbClr val="0C0C0C">
                    <a:lumMod val="85000"/>
                    <a:lumOff val="15000"/>
                  </a:srgbClr>
                </a:solidFill>
                <a:cs typeface="Arial" pitchFamily="34" charset="0"/>
              </a:rPr>
              <a:t>All Rights Reserved</a:t>
            </a:r>
            <a:endParaRPr lang="zh-TW" altLang="en-US" sz="800" b="1" dirty="0">
              <a:solidFill>
                <a:srgbClr val="0C0C0C">
                  <a:lumMod val="85000"/>
                  <a:lumOff val="15000"/>
                </a:srgbClr>
              </a:solidFill>
              <a:cs typeface="Arial" pitchFamily="34" charset="0"/>
            </a:endParaRPr>
          </a:p>
        </p:txBody>
      </p:sp>
      <p:sp>
        <p:nvSpPr>
          <p:cNvPr id="5" name="矩形 4"/>
          <p:cNvSpPr/>
          <p:nvPr userDrawn="1"/>
        </p:nvSpPr>
        <p:spPr>
          <a:xfrm>
            <a:off x="13883" y="0"/>
            <a:ext cx="2159566" cy="307777"/>
          </a:xfrm>
          <a:prstGeom prst="rect">
            <a:avLst/>
          </a:prstGeom>
          <a:noFill/>
        </p:spPr>
        <p:txBody>
          <a:bodyPr wrap="none" lIns="91440" tIns="45720" rIns="91440" bIns="45720">
            <a:spAutoFit/>
          </a:bodyPr>
          <a:lstStyle/>
          <a:p>
            <a:r>
              <a:rPr lang="zh-TW" altLang="zh-TW" sz="1400" b="1" dirty="0">
                <a:solidFill>
                  <a:srgbClr val="0C0C0C"/>
                </a:solidFill>
                <a:latin typeface="微軟正黑體" panose="020B0604030504040204" pitchFamily="34" charset="-120"/>
              </a:rPr>
              <a:t>產業科技國際策略發展所</a:t>
            </a:r>
            <a:endParaRPr lang="zh-TW" altLang="en-US" sz="4400" b="1" dirty="0">
              <a:ln w="0"/>
              <a:solidFill>
                <a:srgbClr val="0C0C0C"/>
              </a:solidFill>
              <a:effectLst>
                <a:outerShdw blurRad="38100" dist="19050" dir="2700000" algn="tl" rotWithShape="0">
                  <a:srgbClr val="0C0C0C">
                    <a:alpha val="40000"/>
                  </a:srgbClr>
                </a:outerShdw>
              </a:effectLst>
              <a:latin typeface="微軟正黑體" panose="020B0604030504040204" pitchFamily="34" charset="-120"/>
            </a:endParaRPr>
          </a:p>
        </p:txBody>
      </p:sp>
      <p:pic>
        <p:nvPicPr>
          <p:cNvPr id="10" name="Picture 23" descr="限閱"/>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8352931" y="11171"/>
            <a:ext cx="777875" cy="34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0744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ctr" defTabSz="914400" rtl="0" eaLnBrk="1" latinLnBrk="0" hangingPunct="1">
        <a:spcBef>
          <a:spcPct val="0"/>
        </a:spcBef>
        <a:buNone/>
        <a:defRPr sz="3200" b="1" kern="1200">
          <a:solidFill>
            <a:schemeClr val="tx1"/>
          </a:solidFill>
          <a:latin typeface="+mj-lt"/>
          <a:ea typeface="+mj-ea"/>
          <a:cs typeface="+mj-cs"/>
        </a:defRPr>
      </a:lvl1pPr>
    </p:titleStyle>
    <p:bodyStyle>
      <a:lvl1pPr marL="269875" indent="-269875"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1pPr>
      <a:lvl2pPr marL="742950" indent="-28575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2pPr>
      <a:lvl3pPr marL="1158875" indent="-244475" algn="l" defTabSz="914400" rtl="0" eaLnBrk="1" latinLnBrk="0" hangingPunct="1">
        <a:spcBef>
          <a:spcPct val="20000"/>
        </a:spcBef>
        <a:buClr>
          <a:srgbClr val="002060"/>
        </a:buClr>
        <a:buFont typeface="Wingdings" pitchFamily="2" charset="2"/>
        <a:buChar char="ü"/>
        <a:defRPr sz="2000" b="1" kern="1200">
          <a:solidFill>
            <a:schemeClr val="tx1"/>
          </a:solidFill>
          <a:latin typeface="+mn-lt"/>
          <a:ea typeface="+mn-ea"/>
          <a:cs typeface="+mn-cs"/>
        </a:defRPr>
      </a:lvl3pPr>
      <a:lvl4pPr marL="1600200" indent="-228600" algn="l" defTabSz="914400" rtl="0" eaLnBrk="1" latinLnBrk="0" hangingPunct="1">
        <a:spcBef>
          <a:spcPct val="20000"/>
        </a:spcBef>
        <a:buClr>
          <a:srgbClr val="002060"/>
        </a:buClr>
        <a:buFont typeface="Arial"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rgbClr val="002060"/>
        </a:buClr>
        <a:buFont typeface="微軟正黑體" pitchFamily="34" charset="-12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bwMode="auto">
          <a:xfrm>
            <a:off x="926974" y="5493458"/>
            <a:ext cx="7285990" cy="8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ctr" anchorCtr="0" compatLnSpc="1">
            <a:prstTxWarp prst="textNoShape">
              <a:avLst/>
            </a:prstTxWarp>
          </a:bodyPr>
          <a:lstStyle>
            <a:lvl1pPr algn="ctr" defTabSz="1081088" rtl="0" fontAlgn="base">
              <a:spcBef>
                <a:spcPct val="0"/>
              </a:spcBef>
              <a:spcAft>
                <a:spcPct val="0"/>
              </a:spcAft>
              <a:defRPr sz="5200" kern="1200">
                <a:solidFill>
                  <a:schemeClr val="tx1"/>
                </a:solidFill>
                <a:latin typeface="+mj-lt"/>
                <a:ea typeface="+mj-ea"/>
                <a:cs typeface="+mj-cs"/>
              </a:defRPr>
            </a:lvl1pPr>
            <a:lvl2pPr algn="ctr" defTabSz="1081088" rtl="0" fontAlgn="base">
              <a:spcBef>
                <a:spcPct val="0"/>
              </a:spcBef>
              <a:spcAft>
                <a:spcPct val="0"/>
              </a:spcAft>
              <a:defRPr sz="5200">
                <a:solidFill>
                  <a:schemeClr val="tx1"/>
                </a:solidFill>
                <a:latin typeface="Calibri" pitchFamily="34" charset="0"/>
                <a:ea typeface="新細明體" charset="-120"/>
              </a:defRPr>
            </a:lvl2pPr>
            <a:lvl3pPr algn="ctr" defTabSz="1081088" rtl="0" fontAlgn="base">
              <a:spcBef>
                <a:spcPct val="0"/>
              </a:spcBef>
              <a:spcAft>
                <a:spcPct val="0"/>
              </a:spcAft>
              <a:defRPr sz="5200">
                <a:solidFill>
                  <a:schemeClr val="tx1"/>
                </a:solidFill>
                <a:latin typeface="Calibri" pitchFamily="34" charset="0"/>
                <a:ea typeface="新細明體" charset="-120"/>
              </a:defRPr>
            </a:lvl3pPr>
            <a:lvl4pPr algn="ctr" defTabSz="1081088" rtl="0" fontAlgn="base">
              <a:spcBef>
                <a:spcPct val="0"/>
              </a:spcBef>
              <a:spcAft>
                <a:spcPct val="0"/>
              </a:spcAft>
              <a:defRPr sz="5200">
                <a:solidFill>
                  <a:schemeClr val="tx1"/>
                </a:solidFill>
                <a:latin typeface="Calibri" pitchFamily="34" charset="0"/>
                <a:ea typeface="新細明體" charset="-120"/>
              </a:defRPr>
            </a:lvl4pPr>
            <a:lvl5pPr algn="ctr" defTabSz="1081088" rtl="0" fontAlgn="base">
              <a:spcBef>
                <a:spcPct val="0"/>
              </a:spcBef>
              <a:spcAft>
                <a:spcPct val="0"/>
              </a:spcAft>
              <a:defRPr sz="5200">
                <a:solidFill>
                  <a:schemeClr val="tx1"/>
                </a:solidFill>
                <a:latin typeface="Calibri" pitchFamily="34" charset="0"/>
                <a:ea typeface="新細明體" charset="-120"/>
              </a:defRPr>
            </a:lvl5pPr>
            <a:lvl6pPr marL="457200" algn="ctr" defTabSz="1081088" rtl="0" fontAlgn="base">
              <a:spcBef>
                <a:spcPct val="0"/>
              </a:spcBef>
              <a:spcAft>
                <a:spcPct val="0"/>
              </a:spcAft>
              <a:defRPr sz="5200">
                <a:solidFill>
                  <a:schemeClr val="tx1"/>
                </a:solidFill>
                <a:latin typeface="Calibri" pitchFamily="34" charset="0"/>
                <a:ea typeface="新細明體" charset="-120"/>
              </a:defRPr>
            </a:lvl6pPr>
            <a:lvl7pPr marL="914400" algn="ctr" defTabSz="1081088" rtl="0" fontAlgn="base">
              <a:spcBef>
                <a:spcPct val="0"/>
              </a:spcBef>
              <a:spcAft>
                <a:spcPct val="0"/>
              </a:spcAft>
              <a:defRPr sz="5200">
                <a:solidFill>
                  <a:schemeClr val="tx1"/>
                </a:solidFill>
                <a:latin typeface="Calibri" pitchFamily="34" charset="0"/>
                <a:ea typeface="新細明體" charset="-120"/>
              </a:defRPr>
            </a:lvl7pPr>
            <a:lvl8pPr marL="1371600" algn="ctr" defTabSz="1081088" rtl="0" fontAlgn="base">
              <a:spcBef>
                <a:spcPct val="0"/>
              </a:spcBef>
              <a:spcAft>
                <a:spcPct val="0"/>
              </a:spcAft>
              <a:defRPr sz="5200">
                <a:solidFill>
                  <a:schemeClr val="tx1"/>
                </a:solidFill>
                <a:latin typeface="Calibri" pitchFamily="34" charset="0"/>
                <a:ea typeface="新細明體" charset="-120"/>
              </a:defRPr>
            </a:lvl8pPr>
            <a:lvl9pPr marL="1828800" algn="ctr" defTabSz="1081088" rtl="0" fontAlgn="base">
              <a:spcBef>
                <a:spcPct val="0"/>
              </a:spcBef>
              <a:spcAft>
                <a:spcPct val="0"/>
              </a:spcAft>
              <a:defRPr sz="5200">
                <a:solidFill>
                  <a:schemeClr val="tx1"/>
                </a:solidFill>
                <a:latin typeface="Calibri" pitchFamily="34" charset="0"/>
                <a:ea typeface="新細明體" charset="-120"/>
              </a:defRPr>
            </a:lvl9pPr>
          </a:lstStyle>
          <a:p>
            <a:pPr>
              <a:spcBef>
                <a:spcPts val="3600"/>
              </a:spcBef>
              <a:spcAft>
                <a:spcPts val="3000"/>
              </a:spcAft>
            </a:pPr>
            <a:endParaRPr lang="zh-TW" altLang="en-US" sz="2800" dirty="0">
              <a:solidFill>
                <a:schemeClr val="tx1">
                  <a:lumMod val="50000"/>
                  <a:lumOff val="50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標題 1"/>
          <p:cNvSpPr txBox="1">
            <a:spLocks/>
          </p:cNvSpPr>
          <p:nvPr/>
        </p:nvSpPr>
        <p:spPr>
          <a:xfrm>
            <a:off x="105230" y="3638538"/>
            <a:ext cx="8929478" cy="8303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微軟正黑體" panose="020B0604030504040204" pitchFamily="34" charset="-120"/>
                <a:ea typeface="微軟正黑體" panose="020B0604030504040204" pitchFamily="34" charset="-120"/>
                <a:cs typeface="+mj-cs"/>
              </a:defRPr>
            </a:lvl1pPr>
          </a:lstStyle>
          <a:p>
            <a:pPr>
              <a:lnSpc>
                <a:spcPct val="100000"/>
              </a:lnSpc>
              <a:spcBef>
                <a:spcPts val="1520"/>
              </a:spcBef>
            </a:pPr>
            <a:r>
              <a:rPr lang="zh-TW" altLang="en-US" sz="4000" b="1" dirty="0">
                <a:solidFill>
                  <a:srgbClr val="009999"/>
                </a:solidFill>
              </a:rPr>
              <a:t>專家委員會議</a:t>
            </a:r>
            <a:endParaRPr lang="zh-TW" altLang="en-US" sz="4200"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xmlns="" id="{702A2C25-1372-4CC5-9A8A-448B77B684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11" t="31804" r="9586" b="39450"/>
          <a:stretch/>
        </p:blipFill>
        <p:spPr>
          <a:xfrm>
            <a:off x="2822312" y="5090322"/>
            <a:ext cx="3121288" cy="781153"/>
          </a:xfrm>
          <a:prstGeom prst="rect">
            <a:avLst/>
          </a:prstGeom>
        </p:spPr>
      </p:pic>
      <p:sp>
        <p:nvSpPr>
          <p:cNvPr id="3" name="標題 2"/>
          <p:cNvSpPr>
            <a:spLocks noGrp="1"/>
          </p:cNvSpPr>
          <p:nvPr>
            <p:ph type="ctrTitle"/>
          </p:nvPr>
        </p:nvSpPr>
        <p:spPr>
          <a:xfrm>
            <a:off x="1" y="900082"/>
            <a:ext cx="9144000" cy="2387600"/>
          </a:xfrm>
        </p:spPr>
        <p:txBody>
          <a:bodyPr>
            <a:normAutofit fontScale="90000"/>
          </a:bodyPr>
          <a:lstStyle/>
          <a:p>
            <a:r>
              <a:rPr lang="zh-TW" altLang="en-US" sz="4400" b="1" dirty="0">
                <a:solidFill>
                  <a:srgbClr val="009999"/>
                </a:solidFill>
              </a:rPr>
              <a:t>科技部</a:t>
            </a:r>
            <a:r>
              <a:rPr lang="en-US" altLang="zh-TW" sz="4400" b="1" dirty="0">
                <a:solidFill>
                  <a:srgbClr val="009999"/>
                </a:solidFill>
              </a:rPr>
              <a:t/>
            </a:r>
            <a:br>
              <a:rPr lang="en-US" altLang="zh-TW" sz="4400" b="1" dirty="0">
                <a:solidFill>
                  <a:srgbClr val="009999"/>
                </a:solidFill>
              </a:rPr>
            </a:br>
            <a:r>
              <a:rPr lang="zh-TW" altLang="zh-TW" sz="4400" b="1" dirty="0">
                <a:solidFill>
                  <a:srgbClr val="009999"/>
                </a:solidFill>
              </a:rPr>
              <a:t>科技突圍</a:t>
            </a:r>
            <a:r>
              <a:rPr lang="en-US" altLang="zh-TW" sz="4400" b="1" dirty="0">
                <a:solidFill>
                  <a:srgbClr val="009999"/>
                </a:solidFill>
              </a:rPr>
              <a:t>(Breakout)</a:t>
            </a:r>
            <a:r>
              <a:rPr lang="zh-TW" altLang="zh-TW" sz="4400" b="1" dirty="0">
                <a:solidFill>
                  <a:srgbClr val="009999"/>
                </a:solidFill>
              </a:rPr>
              <a:t>實驗</a:t>
            </a:r>
            <a:r>
              <a:rPr lang="zh-TW" altLang="zh-TW" sz="4400" b="1" dirty="0" smtClean="0">
                <a:solidFill>
                  <a:srgbClr val="009999"/>
                </a:solidFill>
              </a:rPr>
              <a:t>專案</a:t>
            </a:r>
            <a:r>
              <a:rPr lang="en-US" altLang="zh-TW" sz="4400" b="1" dirty="0" smtClean="0">
                <a:solidFill>
                  <a:srgbClr val="009999"/>
                </a:solidFill>
              </a:rPr>
              <a:t/>
            </a:r>
            <a:br>
              <a:rPr lang="en-US" altLang="zh-TW" sz="4400" b="1" dirty="0" smtClean="0">
                <a:solidFill>
                  <a:srgbClr val="009999"/>
                </a:solidFill>
              </a:rPr>
            </a:br>
            <a:r>
              <a:rPr lang="en-US" altLang="zh-TW" sz="4400" dirty="0">
                <a:solidFill>
                  <a:srgbClr val="009999"/>
                </a:solidFill>
              </a:rPr>
              <a:t>-</a:t>
            </a:r>
            <a:r>
              <a:rPr lang="zh-TW" altLang="en-US" sz="4000" dirty="0">
                <a:solidFill>
                  <a:srgbClr val="009999"/>
                </a:solidFill>
              </a:rPr>
              <a:t>「身心障礙者友善搭</a:t>
            </a:r>
            <a:r>
              <a:rPr lang="zh-TW" altLang="en-US" sz="4000" dirty="0" smtClean="0">
                <a:solidFill>
                  <a:srgbClr val="009999"/>
                </a:solidFill>
              </a:rPr>
              <a:t>公車</a:t>
            </a:r>
            <a:r>
              <a:rPr lang="en-US" altLang="zh-TW" sz="4000" dirty="0" smtClean="0">
                <a:solidFill>
                  <a:srgbClr val="009999"/>
                </a:solidFill>
              </a:rPr>
              <a:t/>
            </a:r>
            <a:br>
              <a:rPr lang="en-US" altLang="zh-TW" sz="4000" dirty="0" smtClean="0">
                <a:solidFill>
                  <a:srgbClr val="009999"/>
                </a:solidFill>
              </a:rPr>
            </a:br>
            <a:r>
              <a:rPr lang="zh-TW" altLang="en-US" sz="4000" dirty="0" smtClean="0">
                <a:solidFill>
                  <a:srgbClr val="009999"/>
                </a:solidFill>
              </a:rPr>
              <a:t>實驗計畫」</a:t>
            </a:r>
            <a:endParaRPr lang="zh-TW" altLang="en-US" sz="4000" dirty="0">
              <a:solidFill>
                <a:srgbClr val="009999"/>
              </a:solidFill>
            </a:endParaRPr>
          </a:p>
        </p:txBody>
      </p:sp>
      <p:sp>
        <p:nvSpPr>
          <p:cNvPr id="2" name="投影片編號版面配置區 1"/>
          <p:cNvSpPr>
            <a:spLocks noGrp="1"/>
          </p:cNvSpPr>
          <p:nvPr>
            <p:ph type="sldNum" sz="quarter" idx="12"/>
          </p:nvPr>
        </p:nvSpPr>
        <p:spPr/>
        <p:txBody>
          <a:bodyPr/>
          <a:lstStyle/>
          <a:p>
            <a:fld id="{D49F7C81-5AFA-4760-BB37-FBDF119EE876}" type="slidenum">
              <a:rPr lang="zh-TW" altLang="en-US" smtClean="0"/>
              <a:pPr/>
              <a:t>1</a:t>
            </a:fld>
            <a:endParaRPr lang="zh-TW" altLang="en-US" dirty="0"/>
          </a:p>
        </p:txBody>
      </p:sp>
      <p:sp>
        <p:nvSpPr>
          <p:cNvPr id="4" name="文字方塊 3"/>
          <p:cNvSpPr txBox="1"/>
          <p:nvPr/>
        </p:nvSpPr>
        <p:spPr>
          <a:xfrm>
            <a:off x="926974" y="4611858"/>
            <a:ext cx="6989523" cy="369332"/>
          </a:xfrm>
          <a:prstGeom prst="rect">
            <a:avLst/>
          </a:prstGeom>
          <a:noFill/>
        </p:spPr>
        <p:txBody>
          <a:bodyPr wrap="square" rtlCol="0">
            <a:spAutoFit/>
          </a:bodyPr>
          <a:lstStyle/>
          <a:p>
            <a:pPr algn="ctr"/>
            <a:r>
              <a:rPr lang="en-US" altLang="zh-TW" b="1" dirty="0" smtClean="0">
                <a:latin typeface="微軟正黑體" panose="020B0604030504040204" pitchFamily="34" charset="-120"/>
                <a:ea typeface="微軟正黑體" panose="020B0604030504040204" pitchFamily="34" charset="-120"/>
              </a:rPr>
              <a:t>2019</a:t>
            </a:r>
            <a:r>
              <a:rPr lang="zh-TW" altLang="en-US" b="1" dirty="0" smtClean="0">
                <a:latin typeface="微軟正黑體" panose="020B0604030504040204" pitchFamily="34" charset="-120"/>
                <a:ea typeface="微軟正黑體" panose="020B0604030504040204" pitchFamily="34" charset="-120"/>
              </a:rPr>
              <a:t>年</a:t>
            </a:r>
            <a:r>
              <a:rPr lang="en-US" altLang="zh-TW" b="1" dirty="0" smtClean="0">
                <a:latin typeface="微軟正黑體" panose="020B0604030504040204" pitchFamily="34" charset="-120"/>
                <a:ea typeface="微軟正黑體" panose="020B0604030504040204" pitchFamily="34" charset="-120"/>
              </a:rPr>
              <a:t>05</a:t>
            </a:r>
            <a:r>
              <a:rPr lang="zh-TW" altLang="en-US" b="1" dirty="0" smtClean="0">
                <a:latin typeface="微軟正黑體" panose="020B0604030504040204" pitchFamily="34" charset="-120"/>
                <a:ea typeface="微軟正黑體" panose="020B0604030504040204" pitchFamily="34" charset="-120"/>
              </a:rPr>
              <a:t>月</a:t>
            </a:r>
            <a:r>
              <a:rPr lang="en-US" altLang="zh-TW" b="1" dirty="0" smtClean="0">
                <a:latin typeface="微軟正黑體" panose="020B0604030504040204" pitchFamily="34" charset="-120"/>
                <a:ea typeface="微軟正黑體" panose="020B0604030504040204" pitchFamily="34" charset="-120"/>
              </a:rPr>
              <a:t>08</a:t>
            </a:r>
            <a:r>
              <a:rPr lang="zh-TW" altLang="en-US" b="1" dirty="0" smtClean="0">
                <a:latin typeface="微軟正黑體" panose="020B0604030504040204" pitchFamily="34" charset="-120"/>
                <a:ea typeface="微軟正黑體" panose="020B0604030504040204" pitchFamily="34" charset="-120"/>
              </a:rPr>
              <a:t>日</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83594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99823" y="45033"/>
            <a:ext cx="8266774" cy="798250"/>
          </a:xfrm>
        </p:spPr>
        <p:txBody>
          <a:bodyPr/>
          <a:lstStyle/>
          <a:p>
            <a:r>
              <a:rPr lang="zh-TW" altLang="en-US" dirty="0" smtClean="0"/>
              <a:t>國內現有相關研發能量例舉</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10</a:t>
            </a:fld>
            <a:endParaRPr lang="zh-TW" altLang="en-US" dirty="0"/>
          </a:p>
        </p:txBody>
      </p:sp>
      <p:pic>
        <p:nvPicPr>
          <p:cNvPr id="4" name="圖片 3"/>
          <p:cNvPicPr>
            <a:picLocks noChangeAspect="1"/>
          </p:cNvPicPr>
          <p:nvPr/>
        </p:nvPicPr>
        <p:blipFill>
          <a:blip r:embed="rId2"/>
          <a:stretch>
            <a:fillRect/>
          </a:stretch>
        </p:blipFill>
        <p:spPr>
          <a:xfrm>
            <a:off x="236306" y="0"/>
            <a:ext cx="1304657" cy="762066"/>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316073918"/>
              </p:ext>
            </p:extLst>
          </p:nvPr>
        </p:nvGraphicFramePr>
        <p:xfrm>
          <a:off x="154112" y="762066"/>
          <a:ext cx="8712485" cy="5924564"/>
        </p:xfrm>
        <a:graphic>
          <a:graphicData uri="http://schemas.openxmlformats.org/drawingml/2006/table">
            <a:tbl>
              <a:tblPr>
                <a:tableStyleId>{5C22544A-7EE6-4342-B048-85BDC9FD1C3A}</a:tableStyleId>
              </a:tblPr>
              <a:tblGrid>
                <a:gridCol w="2329599"/>
                <a:gridCol w="1267906"/>
                <a:gridCol w="1179978"/>
                <a:gridCol w="1162526"/>
                <a:gridCol w="1460834"/>
                <a:gridCol w="1311642"/>
              </a:tblGrid>
              <a:tr h="198381">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7233">
                <a:tc>
                  <a:txBody>
                    <a:bodyPr/>
                    <a:lstStyle/>
                    <a:p>
                      <a:pPr marL="0" indent="0" algn="l" defTabSz="914400" rtl="0" eaLnBrk="1" fontAlgn="t" latinLnBrk="0" hangingPunct="1">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研發以搭乘大眾交通工具為考量之視障者引導輔具</a:t>
                      </a:r>
                      <a:endParaRPr lang="zh-TW" altLang="en-US" sz="1300" b="0" u="none" strike="noStrike"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9608 ~ 9807</a:t>
                      </a: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二年度</a:t>
                      </a: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544</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619</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陽明大學復健科技輔具研究所</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游忠煌、</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蔚順華</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7807">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應用先進技術輔助視障者使用公共運輸服務之探討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交通部</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運輸研究所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9903 ~ 9911</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1710</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鼎漢國際工程顧問股份有限公司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李永駿、</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陳偉業</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6659">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大眾運輸系統之乘客導引系統</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~10207</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三年度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563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660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672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交大電機工程學系（所）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吳炳飛</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378">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智慧型視障者資訊輔具</a:t>
                      </a:r>
                      <a:r>
                        <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視公車”</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10108 ~ 10207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706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臺北市立教育大學資訊科學系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蔡俊明、葉榮木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7233">
                <a:tc>
                  <a:txBody>
                    <a:bodyPr/>
                    <a:lstStyle/>
                    <a:p>
                      <a:pPr indent="0" algn="l" rtl="0" fontAlgn="t">
                        <a:lnSpc>
                          <a:spcPct val="100000"/>
                        </a:lnSpc>
                        <a:spcBef>
                          <a:spcPts val="0"/>
                        </a:spcBef>
                        <a:spcAft>
                          <a:spcPts val="0"/>
                        </a:spcAft>
                      </a:pPr>
                      <a:r>
                        <a:rPr lang="en-US" altLang="zh-TW" sz="1300" b="0" u="none" strike="noStrike"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sense:</a:t>
                      </a:r>
                      <a:r>
                        <a:rPr lang="zh-TW" altLang="en-US" sz="1300" b="0" u="none" strike="noStrike"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超解析視覺感知系統與架構研究</a:t>
                      </a:r>
                      <a:r>
                        <a:rPr lang="en-US" altLang="zh-TW" sz="1300" b="0" u="none" strike="noStrike"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u="none" strike="noStrike"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盲人電子輔助之視辨識與導航系統演算法及架構分析</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10208 ~ 10307</a:t>
                      </a: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837</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台灣大學電子工程學研究所</a:t>
                      </a: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陳良基</a:t>
                      </a: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86746">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 ~ 106</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四年度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3556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4005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4206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2894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臺灣科技大學資訊工程系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陳省隆</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計畫主持人</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年度為姚智原</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378">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用戶體驗創新設計之應用研究：以弱勢族群科技輔具為個案</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10308 ~ 10407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591</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國立臺灣科技大學工商業設計系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唐玄輝</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7233">
                <a:tc>
                  <a:txBody>
                    <a:bodyPr/>
                    <a:lstStyle/>
                    <a:p>
                      <a:pPr marL="0" indent="0" algn="l" defTabSz="914400" rtl="0" eaLnBrk="1" fontAlgn="t" latinLnBrk="0" hangingPunct="1">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endParaRPr lang="zh-TW" altLang="en-US" sz="1300" b="0" u="none" strike="noStrike"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10608 ~ 10707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2894</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國立臺灣科技大學工商業設計系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姚智原、阮聖彰、唐玄輝、賴祐吉、林淵翔、鄭欣明</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7233">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應用智慧型手機輔助視障導航之研究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10309 ~ 10408</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1490</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國立政治大學資訊科學系</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（現為台科大）</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余能豪</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9007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2984" y="21961"/>
            <a:ext cx="8266774" cy="798250"/>
          </a:xfrm>
        </p:spPr>
        <p:txBody>
          <a:bodyPr>
            <a:normAutofit/>
          </a:bodyPr>
          <a:lstStyle/>
          <a:p>
            <a:r>
              <a:rPr lang="zh-TW" altLang="en-US" dirty="0" smtClean="0"/>
              <a:t>地方政府</a:t>
            </a:r>
            <a:r>
              <a:rPr lang="en-US" altLang="zh-TW" dirty="0" smtClean="0"/>
              <a:t>(</a:t>
            </a:r>
            <a:r>
              <a:rPr lang="zh-TW" altLang="en-US" dirty="0" smtClean="0"/>
              <a:t>高雄）相關試行解決方案</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11</a:t>
            </a:fld>
            <a:endParaRPr lang="zh-TW" altLang="en-US" dirty="0"/>
          </a:p>
        </p:txBody>
      </p:sp>
      <p:pic>
        <p:nvPicPr>
          <p:cNvPr id="4" name="圖片 3"/>
          <p:cNvPicPr>
            <a:picLocks noChangeAspect="1"/>
          </p:cNvPicPr>
          <p:nvPr/>
        </p:nvPicPr>
        <p:blipFill>
          <a:blip r:embed="rId2"/>
          <a:stretch>
            <a:fillRect/>
          </a:stretch>
        </p:blipFill>
        <p:spPr>
          <a:xfrm>
            <a:off x="224897" y="92102"/>
            <a:ext cx="1304657" cy="762066"/>
          </a:xfrm>
          <a:prstGeom prst="rect">
            <a:avLst/>
          </a:prstGeom>
        </p:spPr>
      </p:pic>
      <p:pic>
        <p:nvPicPr>
          <p:cNvPr id="8" name="圖片 7"/>
          <p:cNvPicPr>
            <a:picLocks noChangeAspect="1"/>
          </p:cNvPicPr>
          <p:nvPr/>
        </p:nvPicPr>
        <p:blipFill>
          <a:blip r:embed="rId3"/>
          <a:stretch>
            <a:fillRect/>
          </a:stretch>
        </p:blipFill>
        <p:spPr>
          <a:xfrm>
            <a:off x="267769" y="1464065"/>
            <a:ext cx="4170025" cy="3183239"/>
          </a:xfrm>
          <a:prstGeom prst="rect">
            <a:avLst/>
          </a:prstGeom>
        </p:spPr>
      </p:pic>
      <p:pic>
        <p:nvPicPr>
          <p:cNvPr id="9" name="圖片 8"/>
          <p:cNvPicPr>
            <a:picLocks noChangeAspect="1"/>
          </p:cNvPicPr>
          <p:nvPr/>
        </p:nvPicPr>
        <p:blipFill rotWithShape="1">
          <a:blip r:embed="rId4"/>
          <a:srcRect l="24951" t="25941" r="26291" b="6377"/>
          <a:stretch/>
        </p:blipFill>
        <p:spPr>
          <a:xfrm>
            <a:off x="4437794" y="1477784"/>
            <a:ext cx="4458342" cy="3183239"/>
          </a:xfrm>
          <a:prstGeom prst="rect">
            <a:avLst/>
          </a:prstGeom>
        </p:spPr>
      </p:pic>
      <p:sp>
        <p:nvSpPr>
          <p:cNvPr id="10" name="橢圓 9"/>
          <p:cNvSpPr/>
          <p:nvPr/>
        </p:nvSpPr>
        <p:spPr>
          <a:xfrm>
            <a:off x="513239" y="3883632"/>
            <a:ext cx="3924555" cy="3595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上箭號圖說文字 10"/>
          <p:cNvSpPr/>
          <p:nvPr/>
        </p:nvSpPr>
        <p:spPr>
          <a:xfrm>
            <a:off x="1438381" y="4839128"/>
            <a:ext cx="5959011" cy="1644810"/>
          </a:xfrm>
          <a:prstGeom prst="upArrowCallou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zh-TW" altLang="en-US" dirty="0" smtClean="0">
                <a:solidFill>
                  <a:schemeClr val="tx1"/>
                </a:solidFill>
                <a:latin typeface="微軟正黑體" panose="020B0604030504040204" pitchFamily="34" charset="-120"/>
                <a:ea typeface="微軟正黑體" panose="020B0604030504040204" pitchFamily="34" charset="-120"/>
              </a:rPr>
              <a:t>非針對視障者，亮燈顯示無法解決視障者搭車痛點問題</a:t>
            </a:r>
            <a:endParaRPr lang="en-US" altLang="zh-TW" dirty="0" smtClean="0">
              <a:solidFill>
                <a:schemeClr val="tx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dirty="0" smtClean="0">
                <a:solidFill>
                  <a:schemeClr val="tx1"/>
                </a:solidFill>
                <a:latin typeface="微軟正黑體" panose="020B0604030504040204" pitchFamily="34" charset="-120"/>
                <a:ea typeface="微軟正黑體" panose="020B0604030504040204" pitchFamily="34" charset="-120"/>
              </a:rPr>
              <a:t>僅適用單一路線公車，不適用多路線公車經過之站亭</a:t>
            </a:r>
            <a:endParaRPr lang="en-US" altLang="zh-TW" dirty="0" smtClean="0">
              <a:solidFill>
                <a:schemeClr val="tx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dirty="0" smtClean="0">
                <a:solidFill>
                  <a:schemeClr val="tx1"/>
                </a:solidFill>
                <a:latin typeface="微軟正黑體" panose="020B0604030504040204" pitchFamily="34" charset="-120"/>
                <a:ea typeface="微軟正黑體" panose="020B0604030504040204" pitchFamily="34" charset="-120"/>
              </a:rPr>
              <a:t>無後續正式導入擴大應用</a:t>
            </a:r>
            <a:endParaRPr lang="en-US" altLang="zh-TW" dirty="0" smtClean="0">
              <a:solidFill>
                <a:schemeClr val="tx1"/>
              </a:solidFill>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0" y="6562735"/>
            <a:ext cx="3421294" cy="276999"/>
          </a:xfrm>
          <a:prstGeom prst="rect">
            <a:avLst/>
          </a:prstGeom>
          <a:noFill/>
        </p:spPr>
        <p:txBody>
          <a:bodyPr wrap="square" rtlCol="0">
            <a:spAutoFit/>
          </a:bodyPr>
          <a:lstStyle/>
          <a:p>
            <a:r>
              <a:rPr lang="zh-TW" altLang="en-US" sz="1200" dirty="0" smtClean="0"/>
              <a:t>資料來源：銓鼎科技（</a:t>
            </a:r>
            <a:r>
              <a:rPr lang="en-US" altLang="zh-TW" sz="1200" dirty="0" smtClean="0"/>
              <a:t>2016)</a:t>
            </a:r>
            <a:endParaRPr lang="zh-TW" altLang="en-US" sz="1200" dirty="0"/>
          </a:p>
        </p:txBody>
      </p:sp>
    </p:spTree>
    <p:extLst>
      <p:ext uri="{BB962C8B-B14F-4D97-AF65-F5344CB8AC3E}">
        <p14:creationId xmlns:p14="http://schemas.microsoft.com/office/powerpoint/2010/main" val="361636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12</a:t>
            </a:fld>
            <a:endParaRPr lang="zh-TW" altLang="en-US" dirty="0"/>
          </a:p>
        </p:txBody>
      </p:sp>
      <p:sp>
        <p:nvSpPr>
          <p:cNvPr id="5" name="標題 1"/>
          <p:cNvSpPr>
            <a:spLocks noGrp="1"/>
          </p:cNvSpPr>
          <p:nvPr>
            <p:ph type="title"/>
          </p:nvPr>
        </p:nvSpPr>
        <p:spPr>
          <a:xfrm>
            <a:off x="986317" y="113064"/>
            <a:ext cx="8266774" cy="798250"/>
          </a:xfrm>
        </p:spPr>
        <p:txBody>
          <a:bodyPr/>
          <a:lstStyle/>
          <a:p>
            <a:r>
              <a:rPr lang="zh-TW" altLang="en-US" dirty="0" smtClean="0"/>
              <a:t>地方政府（台中）相關試行解決方案</a:t>
            </a:r>
            <a:endParaRPr lang="zh-TW" altLang="en-US" dirty="0"/>
          </a:p>
        </p:txBody>
      </p:sp>
      <p:pic>
        <p:nvPicPr>
          <p:cNvPr id="6" name="圖片 5"/>
          <p:cNvPicPr>
            <a:picLocks noChangeAspect="1"/>
          </p:cNvPicPr>
          <p:nvPr/>
        </p:nvPicPr>
        <p:blipFill>
          <a:blip r:embed="rId2"/>
          <a:stretch>
            <a:fillRect/>
          </a:stretch>
        </p:blipFill>
        <p:spPr>
          <a:xfrm>
            <a:off x="0" y="116173"/>
            <a:ext cx="1304657" cy="762066"/>
          </a:xfrm>
          <a:prstGeom prst="rect">
            <a:avLst/>
          </a:prstGeom>
        </p:spPr>
      </p:pic>
      <p:grpSp>
        <p:nvGrpSpPr>
          <p:cNvPr id="15" name="群組 14"/>
          <p:cNvGrpSpPr/>
          <p:nvPr/>
        </p:nvGrpSpPr>
        <p:grpSpPr>
          <a:xfrm>
            <a:off x="130526" y="878239"/>
            <a:ext cx="8944592" cy="4266289"/>
            <a:chOff x="154110" y="1009460"/>
            <a:chExt cx="8944592" cy="4266289"/>
          </a:xfrm>
        </p:grpSpPr>
        <p:pic>
          <p:nvPicPr>
            <p:cNvPr id="7" name="圖片 6"/>
            <p:cNvPicPr>
              <a:picLocks noChangeAspect="1"/>
            </p:cNvPicPr>
            <p:nvPr/>
          </p:nvPicPr>
          <p:blipFill rotWithShape="1">
            <a:blip r:embed="rId3"/>
            <a:srcRect l="24944" t="24884" r="27528" b="16530"/>
            <a:stretch/>
          </p:blipFill>
          <p:spPr>
            <a:xfrm>
              <a:off x="154110" y="1074531"/>
              <a:ext cx="3030879" cy="1984760"/>
            </a:xfrm>
            <a:prstGeom prst="rect">
              <a:avLst/>
            </a:prstGeom>
          </p:spPr>
        </p:pic>
        <p:pic>
          <p:nvPicPr>
            <p:cNvPr id="8" name="圖片 7"/>
            <p:cNvPicPr>
              <a:picLocks noChangeAspect="1"/>
            </p:cNvPicPr>
            <p:nvPr/>
          </p:nvPicPr>
          <p:blipFill rotWithShape="1">
            <a:blip r:embed="rId4"/>
            <a:srcRect l="24494" t="22346" r="25955" b="12300"/>
            <a:stretch/>
          </p:blipFill>
          <p:spPr>
            <a:xfrm>
              <a:off x="3096724" y="1009460"/>
              <a:ext cx="3073842" cy="1920975"/>
            </a:xfrm>
            <a:prstGeom prst="rect">
              <a:avLst/>
            </a:prstGeom>
          </p:spPr>
        </p:pic>
        <p:pic>
          <p:nvPicPr>
            <p:cNvPr id="10" name="圖片 9"/>
            <p:cNvPicPr>
              <a:picLocks noChangeAspect="1"/>
            </p:cNvPicPr>
            <p:nvPr/>
          </p:nvPicPr>
          <p:blipFill rotWithShape="1">
            <a:blip r:embed="rId5"/>
            <a:srcRect l="24607" t="15314" r="27977" b="23658"/>
            <a:stretch/>
          </p:blipFill>
          <p:spPr>
            <a:xfrm>
              <a:off x="6170566" y="1078285"/>
              <a:ext cx="2928136" cy="2002137"/>
            </a:xfrm>
            <a:prstGeom prst="rect">
              <a:avLst/>
            </a:prstGeom>
          </p:spPr>
        </p:pic>
        <p:pic>
          <p:nvPicPr>
            <p:cNvPr id="11" name="圖片 10"/>
            <p:cNvPicPr>
              <a:picLocks noChangeAspect="1"/>
            </p:cNvPicPr>
            <p:nvPr/>
          </p:nvPicPr>
          <p:blipFill rotWithShape="1">
            <a:blip r:embed="rId6"/>
            <a:srcRect l="24494" t="26788" r="27865" b="11666"/>
            <a:stretch/>
          </p:blipFill>
          <p:spPr>
            <a:xfrm>
              <a:off x="3096724" y="3168478"/>
              <a:ext cx="2993492" cy="2107271"/>
            </a:xfrm>
            <a:prstGeom prst="rect">
              <a:avLst/>
            </a:prstGeom>
          </p:spPr>
        </p:pic>
        <p:pic>
          <p:nvPicPr>
            <p:cNvPr id="12" name="圖片 11"/>
            <p:cNvPicPr>
              <a:picLocks noChangeAspect="1"/>
            </p:cNvPicPr>
            <p:nvPr/>
          </p:nvPicPr>
          <p:blipFill rotWithShape="1">
            <a:blip r:embed="rId7"/>
            <a:srcRect l="24719" t="26365" r="27865" b="13358"/>
            <a:stretch/>
          </p:blipFill>
          <p:spPr>
            <a:xfrm>
              <a:off x="154110" y="3168478"/>
              <a:ext cx="3058798" cy="2065776"/>
            </a:xfrm>
            <a:prstGeom prst="rect">
              <a:avLst/>
            </a:prstGeom>
          </p:spPr>
        </p:pic>
        <p:pic>
          <p:nvPicPr>
            <p:cNvPr id="13" name="圖片 12"/>
            <p:cNvPicPr>
              <a:picLocks noChangeAspect="1"/>
            </p:cNvPicPr>
            <p:nvPr/>
          </p:nvPicPr>
          <p:blipFill rotWithShape="1">
            <a:blip r:embed="rId8"/>
            <a:srcRect l="25169" t="24673" r="27865" b="13781"/>
            <a:stretch/>
          </p:blipFill>
          <p:spPr>
            <a:xfrm>
              <a:off x="6090216" y="3174423"/>
              <a:ext cx="2981129" cy="2075379"/>
            </a:xfrm>
            <a:prstGeom prst="rect">
              <a:avLst/>
            </a:prstGeom>
          </p:spPr>
        </p:pic>
        <p:pic>
          <p:nvPicPr>
            <p:cNvPr id="14" name="圖片 13"/>
            <p:cNvPicPr>
              <a:picLocks noChangeAspect="1"/>
            </p:cNvPicPr>
            <p:nvPr/>
          </p:nvPicPr>
          <p:blipFill rotWithShape="1">
            <a:blip r:embed="rId9"/>
            <a:srcRect l="29021" t="42712" r="29434" b="43715"/>
            <a:stretch/>
          </p:blipFill>
          <p:spPr>
            <a:xfrm>
              <a:off x="282618" y="4390890"/>
              <a:ext cx="1864681" cy="884859"/>
            </a:xfrm>
            <a:prstGeom prst="rect">
              <a:avLst/>
            </a:prstGeom>
          </p:spPr>
        </p:pic>
      </p:grpSp>
      <p:sp>
        <p:nvSpPr>
          <p:cNvPr id="16" name="向上箭號圖說文字 15"/>
          <p:cNvSpPr/>
          <p:nvPr/>
        </p:nvSpPr>
        <p:spPr>
          <a:xfrm>
            <a:off x="130526" y="5013790"/>
            <a:ext cx="8828539" cy="1592494"/>
          </a:xfrm>
          <a:prstGeom prst="upArrowCallou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TW" altLang="en-US" dirty="0" smtClean="0">
                <a:solidFill>
                  <a:schemeClr val="tx1"/>
                </a:solidFill>
                <a:latin typeface="微軟正黑體" panose="020B0604030504040204" pitchFamily="34" charset="-120"/>
                <a:ea typeface="微軟正黑體" panose="020B0604030504040204" pitchFamily="34" charset="-120"/>
              </a:rPr>
              <a:t>目前尚未有擴大試行</a:t>
            </a:r>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應用導入，測試仍屬相對</a:t>
            </a:r>
            <a:r>
              <a:rPr lang="zh-TW" altLang="en-US" dirty="0">
                <a:solidFill>
                  <a:schemeClr val="tx1"/>
                </a:solidFill>
                <a:latin typeface="微軟正黑體" panose="020B0604030504040204" pitchFamily="34" charset="-120"/>
                <a:ea typeface="微軟正黑體" panose="020B0604030504040204" pitchFamily="34" charset="-120"/>
              </a:rPr>
              <a:t>「封閉」場</a:t>
            </a:r>
            <a:r>
              <a:rPr lang="zh-TW" altLang="en-US" dirty="0" smtClean="0">
                <a:solidFill>
                  <a:schemeClr val="tx1"/>
                </a:solidFill>
                <a:latin typeface="微軟正黑體" panose="020B0604030504040204" pitchFamily="34" charset="-120"/>
                <a:ea typeface="微軟正黑體" panose="020B0604030504040204" pitchFamily="34" charset="-120"/>
              </a:rPr>
              <a:t>域（啟明學校至校外車亭）</a:t>
            </a:r>
            <a:endParaRPr lang="en-US" altLang="zh-TW" dirty="0">
              <a:solidFill>
                <a:schemeClr val="tx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dirty="0">
                <a:solidFill>
                  <a:schemeClr val="tx1"/>
                </a:solidFill>
                <a:latin typeface="微軟正黑體" panose="020B0604030504040204" pitchFamily="34" charset="-120"/>
                <a:ea typeface="微軟正黑體" panose="020B0604030504040204" pitchFamily="34" charset="-120"/>
              </a:rPr>
              <a:t>科技微光版</a:t>
            </a:r>
            <a:r>
              <a:rPr lang="en-US" altLang="zh-TW" dirty="0">
                <a:solidFill>
                  <a:schemeClr val="tx1"/>
                </a:solidFill>
                <a:latin typeface="微軟正黑體" panose="020B0604030504040204" pitchFamily="34" charset="-120"/>
                <a:ea typeface="微軟正黑體" panose="020B0604030504040204" pitchFamily="34" charset="-120"/>
              </a:rPr>
              <a:t>APP</a:t>
            </a:r>
            <a:r>
              <a:rPr lang="zh-TW" altLang="en-US" dirty="0">
                <a:solidFill>
                  <a:schemeClr val="tx1"/>
                </a:solidFill>
                <a:latin typeface="微軟正黑體" panose="020B0604030504040204" pitchFamily="34" charset="-120"/>
                <a:ea typeface="微軟正黑體" panose="020B0604030504040204" pitchFamily="34" charset="-120"/>
              </a:rPr>
              <a:t>僅適用於</a:t>
            </a:r>
            <a:r>
              <a:rPr lang="en-US" altLang="zh-TW" dirty="0" smtClean="0">
                <a:solidFill>
                  <a:schemeClr val="tx1"/>
                </a:solidFill>
                <a:latin typeface="微軟正黑體" panose="020B0604030504040204" pitchFamily="34" charset="-120"/>
                <a:ea typeface="微軟正黑體" panose="020B0604030504040204" pitchFamily="34" charset="-120"/>
              </a:rPr>
              <a:t>iOS</a:t>
            </a:r>
            <a:r>
              <a:rPr lang="zh-TW" altLang="en-US" dirty="0" smtClean="0">
                <a:solidFill>
                  <a:schemeClr val="tx1"/>
                </a:solidFill>
                <a:latin typeface="微軟正黑體" panose="020B0604030504040204" pitchFamily="34" charset="-120"/>
                <a:ea typeface="微軟正黑體" panose="020B0604030504040204" pitchFamily="34" charset="-120"/>
              </a:rPr>
              <a:t>；可</a:t>
            </a:r>
            <a:r>
              <a:rPr lang="zh-TW" altLang="en-US" dirty="0">
                <a:solidFill>
                  <a:schemeClr val="tx1"/>
                </a:solidFill>
                <a:latin typeface="微軟正黑體" panose="020B0604030504040204" pitchFamily="34" charset="-120"/>
                <a:ea typeface="微軟正黑體" panose="020B0604030504040204" pitchFamily="34" charset="-120"/>
              </a:rPr>
              <a:t>下載，</a:t>
            </a:r>
            <a:r>
              <a:rPr lang="zh-TW" altLang="en-US" dirty="0" smtClean="0">
                <a:solidFill>
                  <a:schemeClr val="tx1"/>
                </a:solidFill>
                <a:latin typeface="微軟正黑體" panose="020B0604030504040204" pitchFamily="34" charset="-120"/>
                <a:ea typeface="微軟正黑體" panose="020B0604030504040204" pitchFamily="34" charset="-120"/>
              </a:rPr>
              <a:t>但實際使用目前其</a:t>
            </a:r>
            <a:r>
              <a:rPr lang="zh-TW" altLang="en-US" dirty="0">
                <a:solidFill>
                  <a:schemeClr val="tx1"/>
                </a:solidFill>
                <a:latin typeface="微軟正黑體" panose="020B0604030504040204" pitchFamily="34" charset="-120"/>
                <a:ea typeface="微軟正黑體" panose="020B0604030504040204" pitchFamily="34" charset="-120"/>
              </a:rPr>
              <a:t>功能為一般公車</a:t>
            </a:r>
            <a:r>
              <a:rPr lang="en-US" altLang="zh-TW" dirty="0">
                <a:solidFill>
                  <a:schemeClr val="tx1"/>
                </a:solidFill>
                <a:latin typeface="微軟正黑體" panose="020B0604030504040204" pitchFamily="34" charset="-120"/>
                <a:ea typeface="微軟正黑體" panose="020B0604030504040204" pitchFamily="34" charset="-120"/>
              </a:rPr>
              <a:t>APP</a:t>
            </a:r>
            <a:r>
              <a:rPr lang="zh-TW" altLang="en-US" dirty="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用於測試的功能應是未正式開放使用</a:t>
            </a:r>
            <a:endParaRPr lang="en-US" altLang="zh-TW" dirty="0" smtClean="0">
              <a:solidFill>
                <a:schemeClr val="tx1"/>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dirty="0" smtClean="0">
                <a:solidFill>
                  <a:schemeClr val="tx1"/>
                </a:solidFill>
                <a:latin typeface="微軟正黑體" panose="020B0604030504040204" pitchFamily="34" charset="-120"/>
                <a:ea typeface="微軟正黑體" panose="020B0604030504040204" pitchFamily="34" charset="-120"/>
              </a:rPr>
              <a:t>該</a:t>
            </a:r>
            <a:r>
              <a:rPr lang="en-US" altLang="zh-TW" dirty="0" smtClean="0">
                <a:solidFill>
                  <a:schemeClr val="tx1"/>
                </a:solidFill>
                <a:latin typeface="微軟正黑體" panose="020B0604030504040204" pitchFamily="34" charset="-120"/>
                <a:ea typeface="微軟正黑體" panose="020B0604030504040204" pitchFamily="34" charset="-120"/>
              </a:rPr>
              <a:t>APP</a:t>
            </a:r>
            <a:r>
              <a:rPr lang="zh-TW" altLang="en-US" dirty="0" smtClean="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訂車</a:t>
            </a:r>
            <a:r>
              <a:rPr lang="zh-TW" altLang="en-US" dirty="0" smtClean="0">
                <a:solidFill>
                  <a:schemeClr val="tx1"/>
                </a:solidFill>
                <a:latin typeface="微軟正黑體" panose="020B0604030504040204" pitchFamily="34" charset="-120"/>
                <a:ea typeface="微軟正黑體" panose="020B0604030504040204" pitchFamily="34" charset="-120"/>
              </a:rPr>
              <a:t>」，僅為觸發站亭硬體設置，顯示燈號提醒司機及傳訊至使用者</a:t>
            </a:r>
            <a:r>
              <a:rPr lang="en-US" altLang="zh-TW" dirty="0" smtClean="0">
                <a:solidFill>
                  <a:schemeClr val="tx1"/>
                </a:solidFill>
                <a:latin typeface="微軟正黑體" panose="020B0604030504040204" pitchFamily="34" charset="-120"/>
                <a:ea typeface="微軟正黑體" panose="020B0604030504040204" pitchFamily="34" charset="-120"/>
              </a:rPr>
              <a:t>APP</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3434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13</a:t>
            </a:fld>
            <a:endParaRPr lang="zh-TW" altLang="en-US" dirty="0"/>
          </a:p>
        </p:txBody>
      </p:sp>
      <p:sp>
        <p:nvSpPr>
          <p:cNvPr id="5" name="標題 1"/>
          <p:cNvSpPr>
            <a:spLocks noGrp="1"/>
          </p:cNvSpPr>
          <p:nvPr>
            <p:ph type="title"/>
          </p:nvPr>
        </p:nvSpPr>
        <p:spPr>
          <a:xfrm>
            <a:off x="986317" y="113064"/>
            <a:ext cx="8266774" cy="798250"/>
          </a:xfrm>
        </p:spPr>
        <p:txBody>
          <a:bodyPr>
            <a:normAutofit/>
          </a:bodyPr>
          <a:lstStyle/>
          <a:p>
            <a:r>
              <a:rPr lang="zh-TW" altLang="en-US" dirty="0" smtClean="0"/>
              <a:t>地方政府（台北）相關試行解決方案</a:t>
            </a:r>
            <a:endParaRPr lang="zh-TW" altLang="en-US" dirty="0"/>
          </a:p>
        </p:txBody>
      </p:sp>
      <p:pic>
        <p:nvPicPr>
          <p:cNvPr id="6" name="圖片 5"/>
          <p:cNvPicPr>
            <a:picLocks noChangeAspect="1"/>
          </p:cNvPicPr>
          <p:nvPr/>
        </p:nvPicPr>
        <p:blipFill>
          <a:blip r:embed="rId2"/>
          <a:stretch>
            <a:fillRect/>
          </a:stretch>
        </p:blipFill>
        <p:spPr>
          <a:xfrm>
            <a:off x="0" y="116173"/>
            <a:ext cx="1304657" cy="762066"/>
          </a:xfrm>
          <a:prstGeom prst="rect">
            <a:avLst/>
          </a:prstGeom>
        </p:spPr>
      </p:pic>
      <p:sp>
        <p:nvSpPr>
          <p:cNvPr id="16" name="向上箭號圖說文字 15"/>
          <p:cNvSpPr/>
          <p:nvPr/>
        </p:nvSpPr>
        <p:spPr>
          <a:xfrm>
            <a:off x="511593" y="4913696"/>
            <a:ext cx="7911101" cy="1650062"/>
          </a:xfrm>
          <a:prstGeom prst="upArrowCallou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TW" dirty="0" smtClean="0">
                <a:solidFill>
                  <a:schemeClr val="tx1"/>
                </a:solidFill>
                <a:latin typeface="微軟正黑體" panose="020B0604030504040204" pitchFamily="34" charset="-120"/>
                <a:ea typeface="微軟正黑體" panose="020B0604030504040204" pitchFamily="34" charset="-120"/>
              </a:rPr>
              <a:t>108/03/18</a:t>
            </a:r>
            <a:r>
              <a:rPr lang="zh-TW" altLang="en-US" dirty="0" smtClean="0">
                <a:solidFill>
                  <a:schemeClr val="tx1"/>
                </a:solidFill>
                <a:latin typeface="微軟正黑體" panose="020B0604030504040204" pitchFamily="34" charset="-120"/>
                <a:ea typeface="微軟正黑體" panose="020B0604030504040204" pitchFamily="34" charset="-120"/>
              </a:rPr>
              <a:t>公告，</a:t>
            </a:r>
            <a:r>
              <a:rPr lang="en-US" altLang="zh-TW" dirty="0" smtClean="0">
                <a:solidFill>
                  <a:schemeClr val="tx1"/>
                </a:solidFill>
                <a:latin typeface="微軟正黑體" panose="020B0604030504040204" pitchFamily="34" charset="-120"/>
                <a:ea typeface="微軟正黑體" panose="020B0604030504040204" pitchFamily="34" charset="-120"/>
              </a:rPr>
              <a:t>3/29</a:t>
            </a:r>
            <a:r>
              <a:rPr lang="zh-TW" altLang="en-US" dirty="0" smtClean="0">
                <a:solidFill>
                  <a:schemeClr val="tx1"/>
                </a:solidFill>
                <a:latin typeface="微軟正黑體" panose="020B0604030504040204" pitchFamily="34" charset="-120"/>
                <a:ea typeface="微軟正黑體" panose="020B0604030504040204" pitchFamily="34" charset="-120"/>
              </a:rPr>
              <a:t>修改公告增加上述「</a:t>
            </a:r>
            <a:r>
              <a:rPr lang="zh-TW" altLang="en-US" dirty="0">
                <a:solidFill>
                  <a:schemeClr val="tx1"/>
                </a:solidFill>
                <a:latin typeface="微軟正黑體" panose="020B0604030504040204" pitchFamily="34" charset="-120"/>
                <a:ea typeface="微軟正黑體" panose="020B0604030504040204" pitchFamily="34" charset="-120"/>
              </a:rPr>
              <a:t>臺北好行</a:t>
            </a:r>
            <a:r>
              <a:rPr lang="en-US" altLang="zh-TW" dirty="0">
                <a:solidFill>
                  <a:schemeClr val="tx1"/>
                </a:solidFill>
                <a:latin typeface="微軟正黑體" panose="020B0604030504040204" pitchFamily="34" charset="-120"/>
                <a:ea typeface="微軟正黑體" panose="020B0604030504040204" pitchFamily="34" charset="-120"/>
              </a:rPr>
              <a:t>APP</a:t>
            </a:r>
            <a:r>
              <a:rPr lang="zh-TW" altLang="en-US" dirty="0">
                <a:solidFill>
                  <a:schemeClr val="tx1"/>
                </a:solidFill>
                <a:latin typeface="微軟正黑體" panose="020B0604030504040204" pitchFamily="34" charset="-120"/>
                <a:ea typeface="微軟正黑體" panose="020B0604030504040204" pitchFamily="34" charset="-120"/>
              </a:rPr>
              <a:t>擴充視障應用功能</a:t>
            </a:r>
            <a:r>
              <a:rPr lang="zh-TW" altLang="en-US" dirty="0" smtClean="0">
                <a:solidFill>
                  <a:schemeClr val="tx1"/>
                </a:solidFill>
                <a:latin typeface="微軟正黑體" panose="020B0604030504040204" pitchFamily="34" charset="-120"/>
                <a:ea typeface="微軟正黑體" panose="020B0604030504040204" pitchFamily="34" charset="-120"/>
              </a:rPr>
              <a:t>」包括候車</a:t>
            </a:r>
            <a:r>
              <a:rPr lang="zh-TW" altLang="en-US" dirty="0">
                <a:solidFill>
                  <a:schemeClr val="tx1"/>
                </a:solidFill>
                <a:latin typeface="微軟正黑體" panose="020B0604030504040204" pitchFamily="34" charset="-120"/>
                <a:ea typeface="微軟正黑體" panose="020B0604030504040204" pitchFamily="34" charset="-120"/>
              </a:rPr>
              <a:t>亭功能</a:t>
            </a:r>
            <a:r>
              <a:rPr lang="zh-TW" altLang="en-US" dirty="0" smtClean="0">
                <a:solidFill>
                  <a:schemeClr val="tx1"/>
                </a:solidFill>
                <a:latin typeface="微軟正黑體" panose="020B0604030504040204" pitchFamily="34" charset="-120"/>
                <a:ea typeface="微軟正黑體" panose="020B0604030504040204" pitchFamily="34" charset="-120"/>
              </a:rPr>
              <a:t>整合及公車</a:t>
            </a:r>
            <a:r>
              <a:rPr lang="zh-TW" altLang="en-US" dirty="0">
                <a:solidFill>
                  <a:schemeClr val="tx1"/>
                </a:solidFill>
                <a:latin typeface="微軟正黑體" panose="020B0604030504040204" pitchFamily="34" charset="-120"/>
                <a:ea typeface="微軟正黑體" panose="020B0604030504040204" pitchFamily="34" charset="-120"/>
              </a:rPr>
              <a:t>通訊功能整合</a:t>
            </a:r>
            <a:r>
              <a:rPr lang="zh-TW" altLang="en-US" dirty="0" smtClean="0">
                <a:solidFill>
                  <a:schemeClr val="tx1"/>
                </a:solidFill>
                <a:latin typeface="微軟正黑體" panose="020B0604030504040204" pitchFamily="34" charset="-120"/>
                <a:ea typeface="微軟正黑體" panose="020B0604030504040204" pitchFamily="34" charset="-120"/>
              </a:rPr>
              <a:t>項目等，開標為</a:t>
            </a:r>
            <a:r>
              <a:rPr lang="en-US" altLang="zh-TW" dirty="0" smtClean="0">
                <a:solidFill>
                  <a:schemeClr val="tx1"/>
                </a:solidFill>
                <a:latin typeface="微軟正黑體" panose="020B0604030504040204" pitchFamily="34" charset="-120"/>
                <a:ea typeface="微軟正黑體" panose="020B0604030504040204" pitchFamily="34" charset="-120"/>
              </a:rPr>
              <a:t>4/3</a:t>
            </a:r>
            <a:r>
              <a:rPr lang="zh-TW" altLang="en-US" dirty="0" smtClean="0">
                <a:solidFill>
                  <a:schemeClr val="tx1"/>
                </a:solidFill>
                <a:latin typeface="微軟正黑體" panose="020B0604030504040204" pitchFamily="34" charset="-120"/>
                <a:ea typeface="微軟正黑體" panose="020B0604030504040204" pitchFamily="34" charset="-120"/>
              </a:rPr>
              <a:t>，已結標；得標</a:t>
            </a:r>
            <a:r>
              <a:rPr lang="zh-TW" altLang="en-US" dirty="0">
                <a:solidFill>
                  <a:schemeClr val="tx1"/>
                </a:solidFill>
                <a:latin typeface="微軟正黑體" panose="020B0604030504040204" pitchFamily="34" charset="-120"/>
                <a:ea typeface="微軟正黑體" panose="020B0604030504040204" pitchFamily="34" charset="-120"/>
              </a:rPr>
              <a:t>廠商是由</a:t>
            </a:r>
            <a:r>
              <a:rPr lang="zh-TW" altLang="en-US" b="1" u="sng" dirty="0">
                <a:solidFill>
                  <a:srgbClr val="C00000"/>
                </a:solidFill>
                <a:latin typeface="微軟正黑體" panose="020B0604030504040204" pitchFamily="34" charset="-120"/>
                <a:ea typeface="微軟正黑體" panose="020B0604030504040204" pitchFamily="34" charset="-120"/>
              </a:rPr>
              <a:t>資策會、中華電信及</a:t>
            </a:r>
            <a:r>
              <a:rPr lang="en-US" altLang="zh-TW" b="1" u="sng" dirty="0">
                <a:solidFill>
                  <a:srgbClr val="C00000"/>
                </a:solidFill>
                <a:latin typeface="微軟正黑體" panose="020B0604030504040204" pitchFamily="34" charset="-120"/>
                <a:ea typeface="微軟正黑體" panose="020B0604030504040204" pitchFamily="34" charset="-120"/>
              </a:rPr>
              <a:t>IBM</a:t>
            </a:r>
            <a:r>
              <a:rPr lang="zh-TW" altLang="en-US" b="1" u="sng" dirty="0">
                <a:solidFill>
                  <a:srgbClr val="C00000"/>
                </a:solidFill>
                <a:latin typeface="微軟正黑體" panose="020B0604030504040204" pitchFamily="34" charset="-120"/>
                <a:ea typeface="微軟正黑體" panose="020B0604030504040204" pitchFamily="34" charset="-120"/>
              </a:rPr>
              <a:t>所合資成立的「資拓宏宇</a:t>
            </a:r>
            <a:r>
              <a:rPr lang="zh-TW" altLang="en-US" b="1" u="sng" dirty="0" smtClean="0">
                <a:solidFill>
                  <a:srgbClr val="C00000"/>
                </a:solidFill>
                <a:latin typeface="微軟正黑體" panose="020B0604030504040204" pitchFamily="34" charset="-120"/>
                <a:ea typeface="微軟正黑體" panose="020B0604030504040204" pitchFamily="34" charset="-120"/>
              </a:rPr>
              <a:t>」</a:t>
            </a:r>
            <a:endParaRPr lang="en-US" altLang="zh-TW" b="1" u="sng" dirty="0" smtClean="0">
              <a:solidFill>
                <a:srgbClr val="C00000"/>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Ø"/>
            </a:pPr>
            <a:r>
              <a:rPr lang="zh-TW" altLang="en-US" dirty="0">
                <a:solidFill>
                  <a:schemeClr val="tx1"/>
                </a:solidFill>
                <a:latin typeface="微軟正黑體" panose="020B0604030504040204" pitchFamily="34" charset="-120"/>
                <a:ea typeface="微軟正黑體" panose="020B0604030504040204" pitchFamily="34" charset="-120"/>
              </a:rPr>
              <a:t>結案日為今年年底，預計驗收成果測試應為今年的</a:t>
            </a:r>
            <a:r>
              <a:rPr lang="en-US" altLang="zh-TW" dirty="0">
                <a:solidFill>
                  <a:schemeClr val="tx1"/>
                </a:solidFill>
                <a:latin typeface="微軟正黑體" panose="020B0604030504040204" pitchFamily="34" charset="-120"/>
                <a:ea typeface="微軟正黑體" panose="020B0604030504040204" pitchFamily="34" charset="-120"/>
              </a:rPr>
              <a:t>11</a:t>
            </a:r>
            <a:r>
              <a:rPr lang="zh-TW" altLang="en-US" dirty="0">
                <a:solidFill>
                  <a:schemeClr val="tx1"/>
                </a:solidFill>
                <a:latin typeface="微軟正黑體" panose="020B0604030504040204" pitchFamily="34" charset="-120"/>
                <a:ea typeface="微軟正黑體" panose="020B0604030504040204" pitchFamily="34" charset="-120"/>
              </a:rPr>
              <a:t>月</a:t>
            </a:r>
            <a:r>
              <a:rPr lang="zh-TW" altLang="en-US" dirty="0" smtClean="0">
                <a:solidFill>
                  <a:schemeClr val="tx1"/>
                </a:solidFill>
                <a:latin typeface="微軟正黑體" panose="020B0604030504040204" pitchFamily="34" charset="-120"/>
                <a:ea typeface="微軟正黑體" panose="020B0604030504040204" pitchFamily="34" charset="-120"/>
              </a:rPr>
              <a:t>左右</a:t>
            </a:r>
            <a:endParaRPr lang="en-US" altLang="zh-TW" dirty="0">
              <a:solidFill>
                <a:schemeClr val="tx1"/>
              </a:solidFill>
              <a:latin typeface="微軟正黑體" panose="020B0604030504040204" pitchFamily="34" charset="-120"/>
              <a:ea typeface="微軟正黑體" panose="020B0604030504040204" pitchFamily="34"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1776308371"/>
              </p:ext>
            </p:extLst>
          </p:nvPr>
        </p:nvGraphicFramePr>
        <p:xfrm>
          <a:off x="246579" y="1047679"/>
          <a:ext cx="8620018" cy="3768725"/>
        </p:xfrm>
        <a:graphic>
          <a:graphicData uri="http://schemas.openxmlformats.org/drawingml/2006/table">
            <a:tbl>
              <a:tblPr firstRow="1" bandRow="1">
                <a:tableStyleId>{5C22544A-7EE6-4342-B048-85BDC9FD1C3A}</a:tableStyleId>
              </a:tblPr>
              <a:tblGrid>
                <a:gridCol w="4310009"/>
                <a:gridCol w="4310009"/>
              </a:tblGrid>
              <a:tr h="370840">
                <a:tc>
                  <a:txBody>
                    <a:bodyPr/>
                    <a:lstStyle/>
                    <a:p>
                      <a:r>
                        <a:rPr lang="zh-TW" altLang="en-US" sz="1800" kern="1200" dirty="0" smtClean="0">
                          <a:solidFill>
                            <a:schemeClr val="tx1"/>
                          </a:solidFill>
                          <a:latin typeface="微軟正黑體" panose="020B0604030504040204" pitchFamily="34" charset="-120"/>
                          <a:ea typeface="微軟正黑體" panose="020B0604030504040204" pitchFamily="34" charset="-120"/>
                          <a:cs typeface="+mn-cs"/>
                        </a:rPr>
                        <a:t>臺北好行</a:t>
                      </a:r>
                      <a:r>
                        <a:rPr lang="en-US" altLang="zh-TW" sz="18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800" kern="1200" dirty="0" smtClean="0">
                          <a:solidFill>
                            <a:schemeClr val="tx1"/>
                          </a:solidFill>
                          <a:latin typeface="微軟正黑體" panose="020B0604030504040204" pitchFamily="34" charset="-120"/>
                          <a:ea typeface="微軟正黑體" panose="020B0604030504040204" pitchFamily="34" charset="-120"/>
                          <a:cs typeface="+mn-cs"/>
                        </a:rPr>
                        <a:t>擴充視障應用功能：候車亭功能整合</a:t>
                      </a:r>
                    </a:p>
                  </a:txBody>
                  <a:tcPr/>
                </a:tc>
                <a:tc>
                  <a:txBody>
                    <a:bodyPr/>
                    <a:lstStyle/>
                    <a:p>
                      <a:r>
                        <a:rPr lang="zh-TW" altLang="en-US" sz="1800" kern="1200" dirty="0" smtClean="0">
                          <a:solidFill>
                            <a:schemeClr val="tx1"/>
                          </a:solidFill>
                          <a:latin typeface="微軟正黑體" panose="020B0604030504040204" pitchFamily="34" charset="-120"/>
                          <a:ea typeface="微軟正黑體" panose="020B0604030504040204" pitchFamily="34" charset="-120"/>
                          <a:cs typeface="+mn-cs"/>
                        </a:rPr>
                        <a:t>臺北好行</a:t>
                      </a:r>
                      <a:r>
                        <a:rPr lang="en-US" altLang="zh-TW" sz="18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800" kern="1200" dirty="0" smtClean="0">
                          <a:solidFill>
                            <a:schemeClr val="tx1"/>
                          </a:solidFill>
                          <a:latin typeface="微軟正黑體" panose="020B0604030504040204" pitchFamily="34" charset="-120"/>
                          <a:ea typeface="微軟正黑體" panose="020B0604030504040204" pitchFamily="34" charset="-120"/>
                          <a:cs typeface="+mn-cs"/>
                        </a:rPr>
                        <a:t>擴充視障應用功能：公車通訊功能整合：</a:t>
                      </a:r>
                      <a:r>
                        <a:rPr lang="en-US" altLang="zh-TW" sz="18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800" kern="1200" dirty="0" smtClean="0">
                          <a:solidFill>
                            <a:schemeClr val="tx1"/>
                          </a:solidFill>
                          <a:latin typeface="微軟正黑體" panose="020B0604030504040204" pitchFamily="34" charset="-120"/>
                          <a:ea typeface="微軟正黑體" panose="020B0604030504040204" pitchFamily="34" charset="-120"/>
                          <a:cs typeface="+mn-cs"/>
                        </a:rPr>
                        <a:t>通知預約公車路線訊息至公車車機</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tc>
              </a:tr>
              <a:tr h="370840">
                <a:tc>
                  <a:txBody>
                    <a:bodyPr/>
                    <a:lstStyle/>
                    <a:p>
                      <a:pPr algn="just">
                        <a:spcAft>
                          <a:spcPts val="0"/>
                        </a:spcAft>
                      </a:pPr>
                      <a:r>
                        <a:rPr lang="zh-TW" sz="1600" b="1" u="sng" kern="1200" dirty="0">
                          <a:solidFill>
                            <a:schemeClr val="tx1"/>
                          </a:solidFill>
                          <a:latin typeface="微軟正黑體" panose="020B0604030504040204" pitchFamily="34" charset="-120"/>
                          <a:ea typeface="微軟正黑體" panose="020B0604030504040204" pitchFamily="34" charset="-120"/>
                          <a:cs typeface="+mn-cs"/>
                        </a:rPr>
                        <a:t>臺北好行</a:t>
                      </a:r>
                      <a:r>
                        <a:rPr lang="en-US" sz="1600" b="1" u="sng" kern="1200" dirty="0">
                          <a:solidFill>
                            <a:schemeClr val="tx1"/>
                          </a:solidFill>
                          <a:latin typeface="微軟正黑體" panose="020B0604030504040204" pitchFamily="34" charset="-120"/>
                          <a:ea typeface="微軟正黑體" panose="020B0604030504040204" pitchFamily="34" charset="-120"/>
                          <a:cs typeface="+mn-cs"/>
                        </a:rPr>
                        <a:t>APP</a:t>
                      </a:r>
                      <a:r>
                        <a:rPr lang="zh-TW" sz="1600" b="1" u="sng" kern="1200" dirty="0">
                          <a:solidFill>
                            <a:schemeClr val="tx1"/>
                          </a:solidFill>
                          <a:latin typeface="微軟正黑體" panose="020B0604030504040204" pitchFamily="34" charset="-120"/>
                          <a:ea typeface="微軟正黑體" panose="020B0604030504040204" pitchFamily="34" charset="-120"/>
                          <a:cs typeface="+mn-cs"/>
                        </a:rPr>
                        <a:t>擴充視障應用功能</a:t>
                      </a:r>
                      <a:r>
                        <a:rPr lang="zh-TW" sz="1600" b="1" u="sng" kern="1200" dirty="0" smtClean="0">
                          <a:solidFill>
                            <a:schemeClr val="tx1"/>
                          </a:solidFill>
                          <a:latin typeface="微軟正黑體" panose="020B0604030504040204" pitchFamily="34" charset="-120"/>
                          <a:ea typeface="微軟正黑體" panose="020B0604030504040204" pitchFamily="34" charset="-120"/>
                          <a:cs typeface="+mn-cs"/>
                        </a:rPr>
                        <a:t>開發</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：服務採會員制，新增預約公車、</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觸發候車亭</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CMS</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面板顯示功能， </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語音輸入查詢公車動態、語音播報功能</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抵達候車亭、面板觸發、預約公車位置及預估到站時間</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a:t>
                      </a:r>
                    </a:p>
                  </a:txBody>
                  <a:tcPr marL="12065" marR="12065" marT="12065" marB="0" anchor="ctr"/>
                </a:tc>
                <a:tc>
                  <a:txBody>
                    <a:bodyPr/>
                    <a:lstStyle/>
                    <a:p>
                      <a:pPr marL="0" indent="-123825" algn="just" defTabSz="914400" rtl="0" eaLnBrk="1" latinLnBrk="0" hangingPunct="1">
                        <a:lnSpc>
                          <a:spcPts val="2200"/>
                        </a:lnSpc>
                        <a:spcBef>
                          <a:spcPts val="250"/>
                        </a:spcBef>
                        <a:spcAft>
                          <a:spcPts val="0"/>
                        </a:spcAft>
                      </a:pP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臺北視障好行應用系統平台開發：</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開發臺北好行</a:t>
                      </a:r>
                      <a:r>
                        <a:rPr lang="en-US" altLang="zh-TW" sz="1600" b="0" u="none"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擴充視障應用功能與</a:t>
                      </a:r>
                      <a:r>
                        <a:rPr lang="zh-TW" altLang="en-US" sz="1600" b="0" u="none" kern="1200" dirty="0" smtClean="0">
                          <a:solidFill>
                            <a:srgbClr val="C00000"/>
                          </a:solidFill>
                          <a:latin typeface="微軟正黑體" panose="020B0604030504040204" pitchFamily="34" charset="-120"/>
                          <a:ea typeface="微軟正黑體" panose="020B0604030504040204" pitchFamily="34" charset="-120"/>
                          <a:cs typeface="+mn-cs"/>
                        </a:rPr>
                        <a:t>候車亭</a:t>
                      </a:r>
                      <a:r>
                        <a:rPr lang="en-US" altLang="zh-TW" sz="1600" b="0" u="none" kern="1200" dirty="0" smtClean="0">
                          <a:solidFill>
                            <a:srgbClr val="C00000"/>
                          </a:solidFill>
                          <a:latin typeface="微軟正黑體" panose="020B0604030504040204" pitchFamily="34" charset="-120"/>
                          <a:ea typeface="微軟正黑體" panose="020B0604030504040204" pitchFamily="34" charset="-120"/>
                          <a:cs typeface="+mn-cs"/>
                        </a:rPr>
                        <a:t>DSRC</a:t>
                      </a:r>
                      <a:r>
                        <a:rPr lang="zh-TW" altLang="en-US" sz="1600" b="0" u="none" kern="1200" dirty="0" smtClean="0">
                          <a:solidFill>
                            <a:srgbClr val="C00000"/>
                          </a:solidFill>
                          <a:latin typeface="微軟正黑體" panose="020B0604030504040204" pitchFamily="34" charset="-120"/>
                          <a:ea typeface="微軟正黑體" panose="020B0604030504040204" pitchFamily="34" charset="-120"/>
                          <a:cs typeface="+mn-cs"/>
                        </a:rPr>
                        <a:t>通訊擴充功能，後端應用系統平台跟</a:t>
                      </a:r>
                      <a:r>
                        <a:rPr lang="en-US" altLang="zh-TW" sz="1600" b="0" u="none" kern="1200" dirty="0" smtClean="0">
                          <a:solidFill>
                            <a:srgbClr val="C00000"/>
                          </a:solidFill>
                          <a:latin typeface="微軟正黑體" panose="020B0604030504040204" pitchFamily="34" charset="-120"/>
                          <a:ea typeface="微軟正黑體" panose="020B0604030504040204" pitchFamily="34" charset="-120"/>
                          <a:cs typeface="+mn-cs"/>
                        </a:rPr>
                        <a:t>DSRC</a:t>
                      </a:r>
                      <a:r>
                        <a:rPr lang="zh-TW" altLang="en-US" sz="1600" b="0" u="none" kern="1200" dirty="0" smtClean="0">
                          <a:solidFill>
                            <a:srgbClr val="C00000"/>
                          </a:solidFill>
                          <a:latin typeface="微軟正黑體" panose="020B0604030504040204" pitchFamily="34" charset="-120"/>
                          <a:ea typeface="微軟正黑體" panose="020B0604030504040204" pitchFamily="34" charset="-120"/>
                          <a:cs typeface="+mn-cs"/>
                        </a:rPr>
                        <a:t>後台系統整合</a:t>
                      </a:r>
                      <a:r>
                        <a:rPr lang="en-US" altLang="zh-TW" sz="1600" b="0" u="none" kern="1200" dirty="0" smtClean="0">
                          <a:solidFill>
                            <a:srgbClr val="C00000"/>
                          </a:solidFill>
                          <a:latin typeface="微軟正黑體" panose="020B0604030504040204" pitchFamily="34" charset="-120"/>
                          <a:ea typeface="微軟正黑體" panose="020B0604030504040204" pitchFamily="34" charset="-120"/>
                          <a:cs typeface="+mn-cs"/>
                        </a:rPr>
                        <a:t>(</a:t>
                      </a:r>
                      <a:r>
                        <a:rPr lang="zh-TW" altLang="en-US" sz="1600" b="0" u="none" kern="1200" dirty="0" smtClean="0">
                          <a:solidFill>
                            <a:srgbClr val="C00000"/>
                          </a:solidFill>
                          <a:latin typeface="微軟正黑體" panose="020B0604030504040204" pitchFamily="34" charset="-120"/>
                          <a:ea typeface="微軟正黑體" panose="020B0604030504040204" pitchFamily="34" charset="-120"/>
                          <a:cs typeface="+mn-cs"/>
                        </a:rPr>
                        <a:t>臺北視障好行應用系統平台開發</a:t>
                      </a:r>
                      <a:r>
                        <a:rPr lang="en-US" altLang="zh-TW" sz="1600" b="0" u="none" kern="1200" dirty="0" smtClean="0">
                          <a:solidFill>
                            <a:srgbClr val="C00000"/>
                          </a:solidFill>
                          <a:latin typeface="微軟正黑體" panose="020B0604030504040204" pitchFamily="34" charset="-120"/>
                          <a:ea typeface="微軟正黑體" panose="020B0604030504040204" pitchFamily="34" charset="-120"/>
                          <a:cs typeface="+mn-cs"/>
                        </a:rPr>
                        <a:t>)</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，候車亭</a:t>
                      </a:r>
                      <a:r>
                        <a:rPr lang="en-US" altLang="zh-TW" sz="1600" b="0" u="none" kern="1200" dirty="0" smtClean="0">
                          <a:solidFill>
                            <a:schemeClr val="tx1"/>
                          </a:solidFill>
                          <a:latin typeface="微軟正黑體" panose="020B0604030504040204" pitchFamily="34" charset="-120"/>
                          <a:ea typeface="微軟正黑體" panose="020B0604030504040204" pitchFamily="34" charset="-120"/>
                          <a:cs typeface="+mn-cs"/>
                        </a:rPr>
                        <a:t>DSRC</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模組相容性整合，</a:t>
                      </a:r>
                      <a:r>
                        <a:rPr lang="en-US" altLang="zh-TW" sz="1600" b="0" u="none"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預約公車訊息透過</a:t>
                      </a:r>
                      <a:r>
                        <a:rPr lang="en-US" altLang="zh-TW" sz="1600" b="0" u="none" kern="1200" dirty="0" smtClean="0">
                          <a:solidFill>
                            <a:schemeClr val="tx1"/>
                          </a:solidFill>
                          <a:latin typeface="微軟正黑體" panose="020B0604030504040204" pitchFamily="34" charset="-120"/>
                          <a:ea typeface="微軟正黑體" panose="020B0604030504040204" pitchFamily="34" charset="-120"/>
                          <a:cs typeface="+mn-cs"/>
                        </a:rPr>
                        <a:t>DSRC</a:t>
                      </a:r>
                      <a:r>
                        <a:rPr lang="zh-TW" altLang="en-US" sz="1600" b="0" u="none" kern="1200" dirty="0" smtClean="0">
                          <a:solidFill>
                            <a:schemeClr val="tx1"/>
                          </a:solidFill>
                          <a:latin typeface="微軟正黑體" panose="020B0604030504040204" pitchFamily="34" charset="-120"/>
                          <a:ea typeface="微軟正黑體" panose="020B0604030504040204" pitchFamily="34" charset="-120"/>
                          <a:cs typeface="+mn-cs"/>
                        </a:rPr>
                        <a:t>傳訊至公車車機</a:t>
                      </a:r>
                      <a:endParaRPr lang="zh-TW" sz="1600" b="0" u="none" kern="1200" dirty="0">
                        <a:solidFill>
                          <a:schemeClr val="tx1"/>
                        </a:solidFill>
                        <a:latin typeface="微軟正黑體" panose="020B0604030504040204" pitchFamily="34" charset="-120"/>
                        <a:ea typeface="微軟正黑體" panose="020B0604030504040204" pitchFamily="34" charset="-120"/>
                        <a:cs typeface="+mn-cs"/>
                      </a:endParaRPr>
                    </a:p>
                  </a:txBody>
                  <a:tcPr marL="12065" marR="12065" marT="12065" marB="0"/>
                </a:tc>
              </a:tr>
              <a:tr h="187293">
                <a:tc rowSpan="4">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sz="1600" b="1" u="sng" kern="1200" dirty="0">
                          <a:solidFill>
                            <a:schemeClr val="tx1"/>
                          </a:solidFill>
                          <a:latin typeface="微軟正黑體" panose="020B0604030504040204" pitchFamily="34" charset="-120"/>
                          <a:ea typeface="微軟正黑體" panose="020B0604030504040204" pitchFamily="34" charset="-120"/>
                          <a:cs typeface="+mn-cs"/>
                        </a:rPr>
                        <a:t>候車亭</a:t>
                      </a:r>
                      <a:r>
                        <a:rPr lang="en-US" sz="1600" b="1" u="sng" kern="1200" dirty="0">
                          <a:solidFill>
                            <a:schemeClr val="tx1"/>
                          </a:solidFill>
                          <a:latin typeface="微軟正黑體" panose="020B0604030504040204" pitchFamily="34" charset="-120"/>
                          <a:ea typeface="微軟正黑體" panose="020B0604030504040204" pitchFamily="34" charset="-120"/>
                          <a:cs typeface="+mn-cs"/>
                        </a:rPr>
                        <a:t>CMS</a:t>
                      </a:r>
                      <a:r>
                        <a:rPr lang="zh-TW" sz="1600" b="1" u="sng" kern="1200" dirty="0">
                          <a:solidFill>
                            <a:schemeClr val="tx1"/>
                          </a:solidFill>
                          <a:latin typeface="微軟正黑體" panose="020B0604030504040204" pitchFamily="34" charset="-120"/>
                          <a:ea typeface="微軟正黑體" panose="020B0604030504040204" pitchFamily="34" charset="-120"/>
                          <a:cs typeface="+mn-cs"/>
                        </a:rPr>
                        <a:t>面板模組</a:t>
                      </a:r>
                      <a:r>
                        <a:rPr lang="zh-TW" sz="1600" b="1" u="sng" kern="1200" dirty="0" smtClean="0">
                          <a:solidFill>
                            <a:schemeClr val="tx1"/>
                          </a:solidFill>
                          <a:latin typeface="微軟正黑體" panose="020B0604030504040204" pitchFamily="34" charset="-120"/>
                          <a:ea typeface="微軟正黑體" panose="020B0604030504040204" pitchFamily="34" charset="-120"/>
                          <a:cs typeface="+mn-cs"/>
                        </a:rPr>
                        <a:t>建置</a:t>
                      </a:r>
                      <a:r>
                        <a:rPr lang="zh-TW" altLang="en-US" sz="1600"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建置候車亭</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CMS</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面板</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含通訊功能</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並接受</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APP</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觸發顯示預約公車路線功能，</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CMS</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防水／防塵等級</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IP65</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以上，</a:t>
                      </a:r>
                      <a:r>
                        <a:rPr lang="en-US" altLang="zh-TW" sz="1600" kern="1200" dirty="0" smtClean="0">
                          <a:solidFill>
                            <a:schemeClr val="tx1"/>
                          </a:solidFill>
                          <a:latin typeface="微軟正黑體" panose="020B0604030504040204" pitchFamily="34" charset="-120"/>
                          <a:ea typeface="微軟正黑體" panose="020B0604030504040204" pitchFamily="34" charset="-120"/>
                          <a:cs typeface="+mn-cs"/>
                        </a:rPr>
                        <a:t>CMS</a:t>
                      </a:r>
                      <a:r>
                        <a:rPr lang="zh-TW" altLang="zh-TW" sz="1600" kern="1200" dirty="0" smtClean="0">
                          <a:solidFill>
                            <a:schemeClr val="tx1"/>
                          </a:solidFill>
                          <a:latin typeface="微軟正黑體" panose="020B0604030504040204" pitchFamily="34" charset="-120"/>
                          <a:ea typeface="微軟正黑體" panose="020B0604030504040204" pitchFamily="34" charset="-120"/>
                          <a:cs typeface="+mn-cs"/>
                        </a:rPr>
                        <a:t>安裝須有結構技師開立證明書。</a:t>
                      </a:r>
                    </a:p>
                  </a:txBody>
                  <a:tcPr marL="12065" marR="12065" marT="12065" marB="0" anchor="ctr"/>
                </a:tc>
                <a:tc>
                  <a:txBody>
                    <a:bodyPr/>
                    <a:lstStyle/>
                    <a:p>
                      <a:pPr marL="251460" indent="-123825" algn="just">
                        <a:lnSpc>
                          <a:spcPts val="2200"/>
                        </a:lnSpc>
                        <a:spcBef>
                          <a:spcPts val="250"/>
                        </a:spcBef>
                        <a:spcAft>
                          <a:spcPts val="0"/>
                        </a:spcAft>
                      </a:pP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視障人士及陪同人員實際測試</a:t>
                      </a:r>
                      <a:endParaRPr lang="zh-TW" sz="1600" b="1" u="sng" kern="1200" dirty="0">
                        <a:solidFill>
                          <a:schemeClr val="tx1"/>
                        </a:solidFill>
                        <a:latin typeface="微軟正黑體" panose="020B0604030504040204" pitchFamily="34" charset="-120"/>
                        <a:ea typeface="微軟正黑體" panose="020B0604030504040204" pitchFamily="34" charset="-120"/>
                        <a:cs typeface="+mn-cs"/>
                      </a:endParaRPr>
                    </a:p>
                  </a:txBody>
                  <a:tcPr marL="12065" marR="12065" marT="12065" marB="0"/>
                </a:tc>
              </a:tr>
              <a:tr h="216377">
                <a:tc vMerge="1">
                  <a:txBody>
                    <a:bodyPr/>
                    <a:lstStyle/>
                    <a:p>
                      <a:endParaRPr lang="zh-TW" altLang="en-US"/>
                    </a:p>
                  </a:txBody>
                  <a:tcPr/>
                </a:tc>
                <a:tc>
                  <a:txBody>
                    <a:bodyPr/>
                    <a:lstStyle/>
                    <a:p>
                      <a:pPr marL="251460" indent="-123825" algn="just">
                        <a:lnSpc>
                          <a:spcPts val="2200"/>
                        </a:lnSpc>
                        <a:spcBef>
                          <a:spcPts val="250"/>
                        </a:spcBef>
                        <a:spcAft>
                          <a:spcPts val="0"/>
                        </a:spcAft>
                      </a:pP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視障好行應用系統</a:t>
                      </a:r>
                      <a:r>
                        <a:rPr lang="en-US" altLang="zh-TW" sz="1600" b="1" u="sng" kern="1200" dirty="0" smtClean="0">
                          <a:solidFill>
                            <a:schemeClr val="tx1"/>
                          </a:solidFill>
                          <a:latin typeface="微軟正黑體" panose="020B0604030504040204" pitchFamily="34" charset="-120"/>
                          <a:ea typeface="微軟正黑體" panose="020B0604030504040204" pitchFamily="34" charset="-120"/>
                          <a:cs typeface="+mn-cs"/>
                        </a:rPr>
                        <a:t>/</a:t>
                      </a: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資料庫伺服主機建置</a:t>
                      </a:r>
                      <a:endParaRPr lang="zh-TW" sz="1600" b="1" u="sng" kern="1200" dirty="0">
                        <a:solidFill>
                          <a:schemeClr val="tx1"/>
                        </a:solidFill>
                        <a:latin typeface="微軟正黑體" panose="020B0604030504040204" pitchFamily="34" charset="-120"/>
                        <a:ea typeface="微軟正黑體" panose="020B0604030504040204" pitchFamily="34" charset="-120"/>
                        <a:cs typeface="+mn-cs"/>
                      </a:endParaRPr>
                    </a:p>
                  </a:txBody>
                  <a:tcPr marL="12065" marR="12065" marT="12065" marB="0"/>
                </a:tc>
              </a:tr>
              <a:tr h="245460">
                <a:tc vMerge="1">
                  <a:txBody>
                    <a:bodyPr/>
                    <a:lstStyle/>
                    <a:p>
                      <a:endParaRPr lang="zh-TW" altLang="en-US"/>
                    </a:p>
                  </a:txBody>
                  <a:tcPr/>
                </a:tc>
                <a:tc>
                  <a:txBody>
                    <a:bodyPr/>
                    <a:lstStyle/>
                    <a:p>
                      <a:pPr marL="251460" indent="-123825" algn="just">
                        <a:lnSpc>
                          <a:spcPts val="2200"/>
                        </a:lnSpc>
                        <a:spcBef>
                          <a:spcPts val="250"/>
                        </a:spcBef>
                        <a:spcAft>
                          <a:spcPts val="0"/>
                        </a:spcAft>
                      </a:pPr>
                      <a:r>
                        <a:rPr lang="en-US" altLang="zh-TW" sz="1600" b="1" u="sng" kern="1200" dirty="0" smtClean="0">
                          <a:solidFill>
                            <a:schemeClr val="tx1"/>
                          </a:solidFill>
                          <a:latin typeface="微軟正黑體" panose="020B0604030504040204" pitchFamily="34" charset="-120"/>
                          <a:ea typeface="微軟正黑體" panose="020B0604030504040204" pitchFamily="34" charset="-120"/>
                          <a:cs typeface="+mn-cs"/>
                        </a:rPr>
                        <a:t>DSRC</a:t>
                      </a: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系統整合</a:t>
                      </a:r>
                      <a:endParaRPr lang="zh-TW" sz="1600" b="1" u="sng" kern="1200" dirty="0">
                        <a:solidFill>
                          <a:schemeClr val="tx1"/>
                        </a:solidFill>
                        <a:latin typeface="微軟正黑體" panose="020B0604030504040204" pitchFamily="34" charset="-120"/>
                        <a:ea typeface="微軟正黑體" panose="020B0604030504040204" pitchFamily="34" charset="-120"/>
                        <a:cs typeface="+mn-cs"/>
                      </a:endParaRPr>
                    </a:p>
                  </a:txBody>
                  <a:tcPr marL="12065" marR="12065" marT="12065" marB="0"/>
                </a:tc>
              </a:tr>
              <a:tr h="216376">
                <a:tc vMerge="1">
                  <a:txBody>
                    <a:bodyPr/>
                    <a:lstStyle/>
                    <a:p>
                      <a:endParaRPr lang="zh-TW" altLang="en-US"/>
                    </a:p>
                  </a:txBody>
                  <a:tcPr/>
                </a:tc>
                <a:tc>
                  <a:txBody>
                    <a:bodyPr/>
                    <a:lstStyle/>
                    <a:p>
                      <a:pPr marL="251460" indent="-123825" algn="just">
                        <a:lnSpc>
                          <a:spcPts val="2200"/>
                        </a:lnSpc>
                        <a:spcBef>
                          <a:spcPts val="250"/>
                        </a:spcBef>
                        <a:spcAft>
                          <a:spcPts val="0"/>
                        </a:spcAft>
                      </a:pPr>
                      <a:r>
                        <a:rPr lang="zh-TW" altLang="en-US" sz="1600" b="1" u="sng" kern="1200" dirty="0" smtClean="0">
                          <a:solidFill>
                            <a:schemeClr val="tx1"/>
                          </a:solidFill>
                          <a:latin typeface="微軟正黑體" panose="020B0604030504040204" pitchFamily="34" charset="-120"/>
                          <a:ea typeface="微軟正黑體" panose="020B0604030504040204" pitchFamily="34" charset="-120"/>
                          <a:cs typeface="+mn-cs"/>
                        </a:rPr>
                        <a:t>系統測試手機與平板建置</a:t>
                      </a:r>
                      <a:endParaRPr lang="zh-TW" sz="1600" b="1" u="sng" kern="1200" dirty="0">
                        <a:solidFill>
                          <a:schemeClr val="tx1"/>
                        </a:solidFill>
                        <a:latin typeface="微軟正黑體" panose="020B0604030504040204" pitchFamily="34" charset="-120"/>
                        <a:ea typeface="微軟正黑體" panose="020B0604030504040204" pitchFamily="34" charset="-120"/>
                        <a:cs typeface="+mn-cs"/>
                      </a:endParaRPr>
                    </a:p>
                  </a:txBody>
                  <a:tcPr marL="12065" marR="12065" marT="12065" marB="0"/>
                </a:tc>
              </a:tr>
            </a:tbl>
          </a:graphicData>
        </a:graphic>
      </p:graphicFrame>
    </p:spTree>
    <p:extLst>
      <p:ext uri="{BB962C8B-B14F-4D97-AF65-F5344CB8AC3E}">
        <p14:creationId xmlns:p14="http://schemas.microsoft.com/office/powerpoint/2010/main" val="945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9383" y="82743"/>
            <a:ext cx="8266774" cy="798250"/>
          </a:xfrm>
        </p:spPr>
        <p:txBody>
          <a:bodyPr/>
          <a:lstStyle/>
          <a:p>
            <a:r>
              <a:rPr lang="zh-TW" altLang="en-US" dirty="0" smtClean="0"/>
              <a:t>研發解決方案定位與區隔</a:t>
            </a:r>
            <a:endParaRPr lang="zh-TW" altLang="en-US" dirty="0"/>
          </a:p>
        </p:txBody>
      </p:sp>
      <p:sp>
        <p:nvSpPr>
          <p:cNvPr id="3" name="投影片編號版面配置區 2"/>
          <p:cNvSpPr>
            <a:spLocks noGrp="1"/>
          </p:cNvSpPr>
          <p:nvPr>
            <p:ph type="sldNum" sz="quarter" idx="12"/>
          </p:nvPr>
        </p:nvSpPr>
        <p:spPr>
          <a:xfrm>
            <a:off x="6811028" y="6220891"/>
            <a:ext cx="2057400" cy="365125"/>
          </a:xfrm>
        </p:spPr>
        <p:txBody>
          <a:bodyPr/>
          <a:lstStyle/>
          <a:p>
            <a:fld id="{D49F7C81-5AFA-4760-BB37-FBDF119EE876}" type="slidenum">
              <a:rPr lang="zh-TW" altLang="en-US" smtClean="0"/>
              <a:pPr/>
              <a:t>14</a:t>
            </a:fld>
            <a:endParaRPr lang="zh-TW" altLang="en-US" dirty="0"/>
          </a:p>
        </p:txBody>
      </p:sp>
      <p:pic>
        <p:nvPicPr>
          <p:cNvPr id="5" name="圖片 4"/>
          <p:cNvPicPr>
            <a:picLocks noChangeAspect="1"/>
          </p:cNvPicPr>
          <p:nvPr/>
        </p:nvPicPr>
        <p:blipFill>
          <a:blip r:embed="rId2"/>
          <a:stretch>
            <a:fillRect/>
          </a:stretch>
        </p:blipFill>
        <p:spPr>
          <a:xfrm>
            <a:off x="229115" y="197888"/>
            <a:ext cx="1304657" cy="762066"/>
          </a:xfrm>
          <a:prstGeom prst="rect">
            <a:avLst/>
          </a:prstGeom>
        </p:spPr>
      </p:pic>
      <p:pic>
        <p:nvPicPr>
          <p:cNvPr id="36" name="圖片 35"/>
          <p:cNvPicPr>
            <a:picLocks noChangeAspect="1"/>
          </p:cNvPicPr>
          <p:nvPr/>
        </p:nvPicPr>
        <p:blipFill>
          <a:blip r:embed="rId3"/>
          <a:stretch>
            <a:fillRect/>
          </a:stretch>
        </p:blipFill>
        <p:spPr>
          <a:xfrm>
            <a:off x="5637026" y="4774077"/>
            <a:ext cx="1425914" cy="1425914"/>
          </a:xfrm>
          <a:prstGeom prst="rect">
            <a:avLst/>
          </a:prstGeom>
        </p:spPr>
      </p:pic>
      <p:sp>
        <p:nvSpPr>
          <p:cNvPr id="38" name="左-右雙向箭號 37"/>
          <p:cNvSpPr/>
          <p:nvPr/>
        </p:nvSpPr>
        <p:spPr>
          <a:xfrm>
            <a:off x="3633162" y="5673981"/>
            <a:ext cx="1802626" cy="3256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圖片 38"/>
          <p:cNvPicPr>
            <a:picLocks noChangeAspect="1"/>
          </p:cNvPicPr>
          <p:nvPr/>
        </p:nvPicPr>
        <p:blipFill>
          <a:blip r:embed="rId4"/>
          <a:stretch>
            <a:fillRect/>
          </a:stretch>
        </p:blipFill>
        <p:spPr>
          <a:xfrm rot="7593906">
            <a:off x="2367798" y="3855922"/>
            <a:ext cx="1828959" cy="359695"/>
          </a:xfrm>
          <a:prstGeom prst="rect">
            <a:avLst/>
          </a:prstGeom>
        </p:spPr>
      </p:pic>
      <p:pic>
        <p:nvPicPr>
          <p:cNvPr id="40" name="圖片 39"/>
          <p:cNvPicPr>
            <a:picLocks noChangeAspect="1"/>
          </p:cNvPicPr>
          <p:nvPr/>
        </p:nvPicPr>
        <p:blipFill>
          <a:blip r:embed="rId4"/>
          <a:stretch>
            <a:fillRect/>
          </a:stretch>
        </p:blipFill>
        <p:spPr>
          <a:xfrm rot="2855613">
            <a:off x="4767143" y="3838151"/>
            <a:ext cx="1828959" cy="359695"/>
          </a:xfrm>
          <a:prstGeom prst="rect">
            <a:avLst/>
          </a:prstGeom>
        </p:spPr>
      </p:pic>
      <p:sp>
        <p:nvSpPr>
          <p:cNvPr id="42" name="文字方塊 41"/>
          <p:cNvSpPr txBox="1"/>
          <p:nvPr/>
        </p:nvSpPr>
        <p:spPr>
          <a:xfrm>
            <a:off x="5974366" y="1984812"/>
            <a:ext cx="3124150" cy="2369880"/>
          </a:xfrm>
          <a:prstGeom prst="rect">
            <a:avLst/>
          </a:prstGeom>
          <a:noFill/>
        </p:spPr>
        <p:txBody>
          <a:bodyPr wrap="square" rtlCol="0">
            <a:spAutoFit/>
          </a:bodyPr>
          <a:lstStyle/>
          <a:p>
            <a:pPr marL="285750" indent="-285750">
              <a:buFont typeface="Wingdings" panose="05000000000000000000" pitchFamily="2" charset="2"/>
              <a:buChar char="n"/>
            </a:pPr>
            <a:r>
              <a:rPr lang="zh-TW" altLang="en-US" sz="2000" b="1" dirty="0" smtClean="0">
                <a:latin typeface="微軟正黑體" panose="020B0604030504040204" pitchFamily="34" charset="-120"/>
                <a:ea typeface="微軟正黑體" panose="020B0604030504040204" pitchFamily="34" charset="-120"/>
              </a:rPr>
              <a:t>科技部：</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3. </a:t>
            </a:r>
            <a:r>
              <a:rPr lang="zh-TW" altLang="en-US" sz="1600" b="1" dirty="0" smtClean="0">
                <a:latin typeface="微軟正黑體" panose="020B0604030504040204" pitchFamily="34" charset="-120"/>
                <a:ea typeface="微軟正黑體" panose="020B0604030504040204" pitchFamily="34" charset="-120"/>
              </a:rPr>
              <a:t>期能藉由創新科技突破及整合，找到新的廣泛適用解決方案（例如</a:t>
            </a:r>
            <a:r>
              <a:rPr lang="zh-TW" altLang="en-US" sz="1600" b="1" dirty="0" smtClean="0">
                <a:solidFill>
                  <a:srgbClr val="C00000"/>
                </a:solidFill>
                <a:latin typeface="微軟正黑體" panose="020B0604030504040204" pitchFamily="34" charset="-120"/>
                <a:ea typeface="微軟正黑體" panose="020B0604030504040204" pitchFamily="34" charset="-120"/>
              </a:rPr>
              <a:t>可模組化導入</a:t>
            </a:r>
            <a:r>
              <a:rPr lang="en-US" altLang="zh-TW" sz="1600" b="1" dirty="0" smtClean="0">
                <a:solidFill>
                  <a:srgbClr val="C00000"/>
                </a:solidFill>
                <a:latin typeface="微軟正黑體" panose="020B0604030504040204" pitchFamily="34" charset="-120"/>
                <a:ea typeface="微軟正黑體" panose="020B0604030504040204" pitchFamily="34" charset="-120"/>
              </a:rPr>
              <a:t>-</a:t>
            </a:r>
            <a:r>
              <a:rPr lang="zh-TW" altLang="en-US" sz="1600" b="1" dirty="0" smtClean="0">
                <a:solidFill>
                  <a:srgbClr val="C00000"/>
                </a:solidFill>
                <a:latin typeface="微軟正黑體" panose="020B0604030504040204" pitchFamily="34" charset="-120"/>
                <a:ea typeface="微軟正黑體" panose="020B0604030504040204" pitchFamily="34" charset="-120"/>
              </a:rPr>
              <a:t>依地方實地需求</a:t>
            </a:r>
            <a:r>
              <a:rPr lang="zh-TW" altLang="en-US" sz="1600" b="1" dirty="0" smtClean="0">
                <a:latin typeface="微軟正黑體" panose="020B0604030504040204" pitchFamily="34" charset="-120"/>
                <a:ea typeface="微軟正黑體" panose="020B0604030504040204" pitchFamily="34" charset="-120"/>
              </a:rPr>
              <a:t>）</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4.</a:t>
            </a:r>
            <a:r>
              <a:rPr lang="zh-TW" altLang="en-US" sz="1600" b="1" dirty="0" smtClean="0">
                <a:latin typeface="微軟正黑體" panose="020B0604030504040204" pitchFamily="34" charset="-120"/>
                <a:ea typeface="微軟正黑體" panose="020B0604030504040204" pitchFamily="34" charset="-120"/>
              </a:rPr>
              <a:t>因我國交通路況複雜，挑戰難度高，</a:t>
            </a:r>
            <a:r>
              <a:rPr lang="zh-TW" altLang="en-US" sz="1600" b="1" dirty="0" smtClean="0">
                <a:solidFill>
                  <a:srgbClr val="C00000"/>
                </a:solidFill>
                <a:latin typeface="微軟正黑體" panose="020B0604030504040204" pitchFamily="34" charset="-120"/>
                <a:ea typeface="微軟正黑體" panose="020B0604030504040204" pitchFamily="34" charset="-120"/>
              </a:rPr>
              <a:t>期產出解決方案不僅解決我國社會重大需求、亦能將此成功模式引至國外，創造可能商機及更廣受惠群眾</a:t>
            </a:r>
            <a:endParaRPr lang="zh-TW" altLang="en-US" sz="1600" b="1" dirty="0">
              <a:solidFill>
                <a:srgbClr val="C00000"/>
              </a:solidFill>
              <a:latin typeface="微軟正黑體" panose="020B0604030504040204" pitchFamily="34" charset="-120"/>
              <a:ea typeface="微軟正黑體" panose="020B0604030504040204" pitchFamily="34" charset="-120"/>
            </a:endParaRPr>
          </a:p>
        </p:txBody>
      </p:sp>
      <p:sp>
        <p:nvSpPr>
          <p:cNvPr id="43" name="文字方塊 42"/>
          <p:cNvSpPr txBox="1"/>
          <p:nvPr/>
        </p:nvSpPr>
        <p:spPr>
          <a:xfrm>
            <a:off x="-17299" y="4813181"/>
            <a:ext cx="1947280" cy="1938992"/>
          </a:xfrm>
          <a:prstGeom prst="rect">
            <a:avLst/>
          </a:prstGeom>
          <a:noFill/>
        </p:spPr>
        <p:txBody>
          <a:bodyPr wrap="square" rtlCol="0">
            <a:spAutoFit/>
          </a:bodyPr>
          <a:lstStyle/>
          <a:p>
            <a:pPr marL="285750" indent="-285750">
              <a:buFont typeface="Wingdings" panose="05000000000000000000" pitchFamily="2" charset="2"/>
              <a:buChar char="n"/>
            </a:pPr>
            <a:r>
              <a:rPr lang="zh-TW" altLang="en-US" sz="2000" b="1" dirty="0" smtClean="0">
                <a:latin typeface="微軟正黑體" panose="020B0604030504040204" pitchFamily="34" charset="-120"/>
                <a:ea typeface="微軟正黑體" panose="020B0604030504040204" pitchFamily="34" charset="-120"/>
              </a:rPr>
              <a:t>地方政府：改善、增修及維護現有設備與服務之方案</a:t>
            </a:r>
            <a:r>
              <a:rPr lang="zh-TW" altLang="en-US" sz="2000" b="1" u="sng" dirty="0" smtClean="0">
                <a:solidFill>
                  <a:srgbClr val="C00000"/>
                </a:solidFill>
                <a:latin typeface="微軟正黑體" panose="020B0604030504040204" pitchFamily="34" charset="-120"/>
                <a:ea typeface="微軟正黑體" panose="020B0604030504040204" pitchFamily="34" charset="-120"/>
              </a:rPr>
              <a:t>（應用研發成果）</a:t>
            </a:r>
            <a:endParaRPr lang="zh-TW" altLang="en-US" sz="2000" b="1" u="sng" dirty="0">
              <a:solidFill>
                <a:srgbClr val="C00000"/>
              </a:solidFill>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6963143" y="4858373"/>
            <a:ext cx="2144483" cy="1631216"/>
          </a:xfrm>
          <a:prstGeom prst="rect">
            <a:avLst/>
          </a:prstGeom>
          <a:noFill/>
        </p:spPr>
        <p:txBody>
          <a:bodyPr wrap="square" rtlCol="0">
            <a:spAutoFit/>
          </a:bodyPr>
          <a:lstStyle/>
          <a:p>
            <a:pPr marL="285750" indent="-285750">
              <a:buFont typeface="Wingdings" panose="05000000000000000000" pitchFamily="2" charset="2"/>
              <a:buChar char="n"/>
            </a:pPr>
            <a:r>
              <a:rPr lang="zh-TW" altLang="en-US" sz="2000" b="1" dirty="0" smtClean="0">
                <a:latin typeface="微軟正黑體" panose="020B0604030504040204" pitchFamily="34" charset="-120"/>
                <a:ea typeface="微軟正黑體" panose="020B0604030504040204" pitchFamily="34" charset="-120"/>
              </a:rPr>
              <a:t>交通部：運輸環境與服務建構（</a:t>
            </a:r>
            <a:r>
              <a:rPr lang="zh-TW" altLang="en-US" sz="2000" b="1" u="sng" dirty="0" smtClean="0">
                <a:solidFill>
                  <a:srgbClr val="C00000"/>
                </a:solidFill>
                <a:latin typeface="微軟正黑體" panose="020B0604030504040204" pitchFamily="34" charset="-120"/>
                <a:ea typeface="微軟正黑體" panose="020B0604030504040204" pitchFamily="34" charset="-120"/>
              </a:rPr>
              <a:t>補助地方政府導入應用研發成果）</a:t>
            </a:r>
            <a:endParaRPr lang="zh-TW" altLang="en-US" sz="2000" b="1" u="sng" dirty="0">
              <a:solidFill>
                <a:srgbClr val="C00000"/>
              </a:solidFill>
              <a:latin typeface="微軟正黑體" panose="020B0604030504040204" pitchFamily="34" charset="-120"/>
              <a:ea typeface="微軟正黑體" panose="020B0604030504040204" pitchFamily="34" charset="-120"/>
            </a:endParaRPr>
          </a:p>
        </p:txBody>
      </p:sp>
      <p:pic>
        <p:nvPicPr>
          <p:cNvPr id="45" name="圖片 44"/>
          <p:cNvPicPr>
            <a:picLocks noChangeAspect="1"/>
          </p:cNvPicPr>
          <p:nvPr/>
        </p:nvPicPr>
        <p:blipFill rotWithShape="1">
          <a:blip r:embed="rId5"/>
          <a:srcRect l="2442" t="19838" r="4212" b="2973"/>
          <a:stretch/>
        </p:blipFill>
        <p:spPr>
          <a:xfrm>
            <a:off x="2963249" y="1769515"/>
            <a:ext cx="2943050" cy="1203976"/>
          </a:xfrm>
          <a:prstGeom prst="rect">
            <a:avLst/>
          </a:prstGeom>
        </p:spPr>
      </p:pic>
      <p:pic>
        <p:nvPicPr>
          <p:cNvPr id="46" name="圖片 45"/>
          <p:cNvPicPr>
            <a:picLocks noChangeAspect="1"/>
          </p:cNvPicPr>
          <p:nvPr/>
        </p:nvPicPr>
        <p:blipFill rotWithShape="1">
          <a:blip r:embed="rId6"/>
          <a:srcRect l="41481" t="4393" r="1018" b="68533"/>
          <a:stretch/>
        </p:blipFill>
        <p:spPr>
          <a:xfrm>
            <a:off x="3416116" y="4236588"/>
            <a:ext cx="2094650" cy="1425176"/>
          </a:xfrm>
          <a:prstGeom prst="rect">
            <a:avLst/>
          </a:prstGeom>
        </p:spPr>
      </p:pic>
      <p:sp>
        <p:nvSpPr>
          <p:cNvPr id="47" name="文字方塊 46"/>
          <p:cNvSpPr txBox="1"/>
          <p:nvPr/>
        </p:nvSpPr>
        <p:spPr>
          <a:xfrm>
            <a:off x="3708265" y="3494717"/>
            <a:ext cx="1453019" cy="646331"/>
          </a:xfrm>
          <a:prstGeom prst="rect">
            <a:avLst/>
          </a:prstGeom>
          <a:noFill/>
        </p:spPr>
        <p:txBody>
          <a:bodyPr wrap="square" rtlCol="0">
            <a:spAutoFit/>
          </a:bodyPr>
          <a:lstStyle/>
          <a:p>
            <a:pPr algn="ctr"/>
            <a:r>
              <a:rPr lang="zh-TW" altLang="en-US" b="1" dirty="0" smtClean="0">
                <a:latin typeface="微軟正黑體" panose="020B0604030504040204" pitchFamily="34" charset="-120"/>
                <a:ea typeface="微軟正黑體" panose="020B0604030504040204" pitchFamily="34" charset="-120"/>
              </a:rPr>
              <a:t>無障礙友善交通環境</a:t>
            </a:r>
            <a:endParaRPr lang="zh-TW" altLang="en-US" b="1" dirty="0">
              <a:latin typeface="微軟正黑體" panose="020B0604030504040204" pitchFamily="34" charset="-120"/>
              <a:ea typeface="微軟正黑體" panose="020B0604030504040204" pitchFamily="34" charset="-120"/>
            </a:endParaRPr>
          </a:p>
        </p:txBody>
      </p:sp>
      <p:pic>
        <p:nvPicPr>
          <p:cNvPr id="48" name="圖片 47"/>
          <p:cNvPicPr>
            <a:picLocks noChangeAspect="1"/>
          </p:cNvPicPr>
          <p:nvPr/>
        </p:nvPicPr>
        <p:blipFill>
          <a:blip r:embed="rId7"/>
          <a:stretch>
            <a:fillRect/>
          </a:stretch>
        </p:blipFill>
        <p:spPr>
          <a:xfrm>
            <a:off x="4062835" y="2758719"/>
            <a:ext cx="801213" cy="878882"/>
          </a:xfrm>
          <a:prstGeom prst="rect">
            <a:avLst/>
          </a:prstGeom>
        </p:spPr>
      </p:pic>
      <p:sp>
        <p:nvSpPr>
          <p:cNvPr id="49" name="內容版面配置區 11"/>
          <p:cNvSpPr>
            <a:spLocks noGrp="1"/>
          </p:cNvSpPr>
          <p:nvPr>
            <p:ph idx="1"/>
          </p:nvPr>
        </p:nvSpPr>
        <p:spPr>
          <a:xfrm>
            <a:off x="-39621" y="944062"/>
            <a:ext cx="8908049" cy="738116"/>
          </a:xfrm>
        </p:spPr>
        <p:txBody>
          <a:bodyPr>
            <a:noAutofit/>
          </a:bodyPr>
          <a:lstStyle/>
          <a:p>
            <a:r>
              <a:rPr lang="zh-TW" altLang="en-US" sz="2000" dirty="0" smtClean="0">
                <a:cs typeface="Times New Roman" panose="02020603050405020304" pitchFamily="18" charset="0"/>
              </a:rPr>
              <a:t>目前國內友善無障礙公車使用環境所關注之技術發展面向，</a:t>
            </a:r>
            <a:r>
              <a:rPr lang="zh-TW" altLang="en-US" sz="2000" dirty="0">
                <a:cs typeface="Times New Roman" panose="02020603050405020304" pitchFamily="18" charset="0"/>
              </a:rPr>
              <a:t>多</a:t>
            </a:r>
            <a:r>
              <a:rPr lang="zh-TW" altLang="en-US" sz="2000" dirty="0" smtClean="0">
                <a:cs typeface="Times New Roman" panose="02020603050405020304" pitchFamily="18" charset="0"/>
              </a:rPr>
              <a:t>為</a:t>
            </a:r>
            <a:r>
              <a:rPr lang="zh-TW" altLang="en-US" sz="2000" b="1" dirty="0" smtClean="0">
                <a:solidFill>
                  <a:srgbClr val="C00000"/>
                </a:solidFill>
                <a:cs typeface="Times New Roman" panose="02020603050405020304" pitchFamily="18" charset="0"/>
              </a:rPr>
              <a:t>引導身心</a:t>
            </a:r>
            <a:r>
              <a:rPr lang="zh-TW" altLang="en-US" sz="2000" b="1" dirty="0">
                <a:solidFill>
                  <a:srgbClr val="C00000"/>
                </a:solidFill>
                <a:cs typeface="Times New Roman" panose="02020603050405020304" pitchFamily="18" charset="0"/>
              </a:rPr>
              <a:t>障礙</a:t>
            </a:r>
            <a:r>
              <a:rPr lang="zh-TW" altLang="en-US" sz="2000" b="1" dirty="0" smtClean="0">
                <a:solidFill>
                  <a:srgbClr val="C00000"/>
                </a:solidFill>
                <a:cs typeface="Times New Roman" panose="02020603050405020304" pitchFamily="18" charset="0"/>
              </a:rPr>
              <a:t>者至候車亭</a:t>
            </a:r>
            <a:r>
              <a:rPr lang="zh-TW" altLang="en-US" sz="2000" dirty="0" smtClean="0">
                <a:cs typeface="Times New Roman" panose="02020603050405020304" pitchFamily="18" charset="0"/>
              </a:rPr>
              <a:t>及</a:t>
            </a:r>
            <a:r>
              <a:rPr lang="zh-TW" altLang="en-US" sz="2000" b="1" dirty="0">
                <a:solidFill>
                  <a:srgbClr val="C00000"/>
                </a:solidFill>
                <a:cs typeface="Times New Roman" panose="02020603050405020304" pitchFamily="18" charset="0"/>
              </a:rPr>
              <a:t>候車資訊提醒及查詢</a:t>
            </a:r>
            <a:r>
              <a:rPr lang="zh-TW" altLang="en-US" sz="2000" dirty="0" smtClean="0">
                <a:cs typeface="Times New Roman" panose="02020603050405020304" pitchFamily="18" charset="0"/>
              </a:rPr>
              <a:t>，但在</a:t>
            </a:r>
            <a:r>
              <a:rPr lang="zh-TW" altLang="en-US" sz="2000" b="1" dirty="0" smtClean="0">
                <a:solidFill>
                  <a:srgbClr val="C00000"/>
                </a:solidFill>
                <a:cs typeface="Times New Roman" panose="02020603050405020304" pitchFamily="18" charset="0"/>
              </a:rPr>
              <a:t>提供</a:t>
            </a:r>
            <a:r>
              <a:rPr lang="zh-TW" altLang="en-US" sz="2000" b="1" dirty="0">
                <a:solidFill>
                  <a:srgbClr val="C00000"/>
                </a:solidFill>
                <a:cs typeface="Times New Roman" panose="02020603050405020304" pitchFamily="18" charset="0"/>
              </a:rPr>
              <a:t>整合型服務上或有考量未周之</a:t>
            </a:r>
            <a:r>
              <a:rPr lang="zh-TW" altLang="en-US" sz="2000" b="1" dirty="0" smtClean="0">
                <a:solidFill>
                  <a:srgbClr val="C00000"/>
                </a:solidFill>
                <a:cs typeface="Times New Roman" panose="02020603050405020304" pitchFamily="18" charset="0"/>
              </a:rPr>
              <a:t>處以及仍無法適用於非六都之地方（受限於資源成本）</a:t>
            </a:r>
            <a:endParaRPr lang="zh-TW" altLang="en-US" sz="2000" b="1" dirty="0">
              <a:solidFill>
                <a:srgbClr val="C00000"/>
              </a:solidFill>
              <a:cs typeface="Times New Roman" panose="02020603050405020304" pitchFamily="18" charset="0"/>
            </a:endParaRPr>
          </a:p>
        </p:txBody>
      </p:sp>
      <p:pic>
        <p:nvPicPr>
          <p:cNvPr id="4" name="圖片 3"/>
          <p:cNvPicPr>
            <a:picLocks noChangeAspect="1"/>
          </p:cNvPicPr>
          <p:nvPr/>
        </p:nvPicPr>
        <p:blipFill>
          <a:blip r:embed="rId8"/>
          <a:stretch>
            <a:fillRect/>
          </a:stretch>
        </p:blipFill>
        <p:spPr>
          <a:xfrm>
            <a:off x="1748426" y="4813181"/>
            <a:ext cx="1541430" cy="1386810"/>
          </a:xfrm>
          <a:prstGeom prst="rect">
            <a:avLst/>
          </a:prstGeom>
        </p:spPr>
      </p:pic>
      <p:sp>
        <p:nvSpPr>
          <p:cNvPr id="19" name="文字方塊 18"/>
          <p:cNvSpPr txBox="1"/>
          <p:nvPr/>
        </p:nvSpPr>
        <p:spPr>
          <a:xfrm>
            <a:off x="99010" y="2009195"/>
            <a:ext cx="3317106" cy="2369880"/>
          </a:xfrm>
          <a:prstGeom prst="rect">
            <a:avLst/>
          </a:prstGeom>
          <a:noFill/>
        </p:spPr>
        <p:txBody>
          <a:bodyPr wrap="square" rtlCol="0">
            <a:spAutoFit/>
          </a:bodyPr>
          <a:lstStyle/>
          <a:p>
            <a:pPr marL="285750" indent="-285750">
              <a:buFont typeface="Wingdings" panose="05000000000000000000" pitchFamily="2" charset="2"/>
              <a:buChar char="n"/>
            </a:pPr>
            <a:r>
              <a:rPr lang="zh-TW" altLang="en-US" sz="2000" b="1" dirty="0" smtClean="0">
                <a:latin typeface="微軟正黑體" panose="020B0604030504040204" pitchFamily="34" charset="-120"/>
                <a:ea typeface="微軟正黑體" panose="020B0604030504040204" pitchFamily="34" charset="-120"/>
              </a:rPr>
              <a:t>科技部：</a:t>
            </a:r>
            <a:endParaRPr lang="en-US" altLang="zh-TW" sz="2000" b="1" dirty="0" smtClean="0">
              <a:latin typeface="微軟正黑體" panose="020B0604030504040204" pitchFamily="34" charset="-120"/>
              <a:ea typeface="微軟正黑體" panose="020B0604030504040204" pitchFamily="34" charset="-120"/>
            </a:endParaRPr>
          </a:p>
          <a:p>
            <a:r>
              <a:rPr lang="en-US" altLang="zh-TW" sz="1600" b="1" dirty="0">
                <a:latin typeface="微軟正黑體" panose="020B0604030504040204" pitchFamily="34" charset="-120"/>
                <a:ea typeface="微軟正黑體" panose="020B0604030504040204" pitchFamily="34" charset="-120"/>
              </a:rPr>
              <a:t>1.</a:t>
            </a:r>
            <a:r>
              <a:rPr lang="zh-TW" altLang="en-US" sz="1600" b="1" dirty="0">
                <a:latin typeface="微軟正黑體" panose="020B0604030504040204" pitchFamily="34" charset="-120"/>
                <a:ea typeface="微軟正黑體" panose="020B0604030504040204" pitchFamily="34" charset="-120"/>
              </a:rPr>
              <a:t>組成</a:t>
            </a:r>
            <a:r>
              <a:rPr lang="zh-TW" altLang="en-US" sz="1600" b="1" dirty="0" smtClean="0">
                <a:solidFill>
                  <a:srgbClr val="C00000"/>
                </a:solidFill>
                <a:latin typeface="微軟正黑體" panose="020B0604030504040204" pitchFamily="34" charset="-120"/>
                <a:ea typeface="微軟正黑體" panose="020B0604030504040204" pitchFamily="34" charset="-120"/>
              </a:rPr>
              <a:t>跨域</a:t>
            </a:r>
            <a:r>
              <a:rPr lang="zh-TW" altLang="en-US" sz="1600" b="1" dirty="0">
                <a:solidFill>
                  <a:srgbClr val="C00000"/>
                </a:solidFill>
                <a:latin typeface="微軟正黑體" panose="020B0604030504040204" pitchFamily="34" charset="-120"/>
                <a:ea typeface="微軟正黑體" panose="020B0604030504040204" pitchFamily="34" charset="-120"/>
              </a:rPr>
              <a:t>研發團隊</a:t>
            </a:r>
            <a:r>
              <a:rPr lang="zh-TW" altLang="en-US" sz="1600" b="1" dirty="0">
                <a:latin typeface="微軟正黑體" panose="020B0604030504040204" pitchFamily="34" charset="-120"/>
                <a:ea typeface="微軟正黑體" panose="020B0604030504040204" pitchFamily="34" charset="-120"/>
              </a:rPr>
              <a:t>，考量各面向問題提出系統性的整合</a:t>
            </a:r>
            <a:r>
              <a:rPr lang="zh-TW" altLang="en-US" sz="1600" b="1" dirty="0" smtClean="0">
                <a:latin typeface="微軟正黑體" panose="020B0604030504040204" pitchFamily="34" charset="-120"/>
                <a:ea typeface="微軟正黑體" panose="020B0604030504040204" pitchFamily="34" charset="-120"/>
              </a:rPr>
              <a:t>方案，包括例如資工、人因設計、交管及其它重要相關</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2. </a:t>
            </a:r>
            <a:r>
              <a:rPr lang="zh-TW" altLang="en-US" sz="1600" b="1" dirty="0" smtClean="0">
                <a:latin typeface="微軟正黑體" panose="020B0604030504040204" pitchFamily="34" charset="-120"/>
                <a:ea typeface="微軟正黑體" panose="020B0604030504040204" pitchFamily="34" charset="-120"/>
              </a:rPr>
              <a:t>考量全國</a:t>
            </a:r>
            <a:r>
              <a:rPr lang="zh-TW" altLang="en-US" sz="1600" b="1" dirty="0" smtClean="0">
                <a:solidFill>
                  <a:srgbClr val="C00000"/>
                </a:solidFill>
                <a:latin typeface="微軟正黑體" panose="020B0604030504040204" pitchFamily="34" charset="-120"/>
                <a:ea typeface="微軟正黑體" panose="020B0604030504040204" pitchFamily="34" charset="-120"/>
              </a:rPr>
              <a:t>不同地方未來可導入應用的成本考量</a:t>
            </a:r>
            <a:r>
              <a:rPr lang="zh-TW" altLang="en-US" sz="1600" b="1" dirty="0" smtClean="0">
                <a:latin typeface="微軟正黑體" panose="020B0604030504040204" pitchFamily="34" charset="-120"/>
                <a:ea typeface="微軟正黑體" panose="020B0604030504040204" pitchFamily="34" charset="-120"/>
              </a:rPr>
              <a:t>，技術系統傾向採</a:t>
            </a:r>
            <a:r>
              <a:rPr lang="en-US" altLang="zh-TW" sz="1600" b="1" dirty="0" smtClean="0">
                <a:latin typeface="微軟正黑體" panose="020B0604030504040204" pitchFamily="34" charset="-120"/>
                <a:ea typeface="微軟正黑體" panose="020B0604030504040204" pitchFamily="34" charset="-120"/>
              </a:rPr>
              <a:t>4G</a:t>
            </a:r>
            <a:r>
              <a:rPr lang="zh-TW" altLang="en-US" sz="1600" b="1" dirty="0" smtClean="0">
                <a:latin typeface="微軟正黑體" panose="020B0604030504040204" pitchFamily="34" charset="-120"/>
                <a:ea typeface="微軟正黑體" panose="020B0604030504040204" pitchFamily="34" charset="-120"/>
              </a:rPr>
              <a:t>，而非</a:t>
            </a:r>
            <a:r>
              <a:rPr lang="en-US" altLang="zh-TW" sz="1600" b="1" dirty="0" smtClean="0">
                <a:latin typeface="微軟正黑體" panose="020B0604030504040204" pitchFamily="34" charset="-120"/>
                <a:ea typeface="微軟正黑體" panose="020B0604030504040204" pitchFamily="34" charset="-120"/>
              </a:rPr>
              <a:t>DSRC</a:t>
            </a:r>
            <a:r>
              <a:rPr lang="zh-TW" altLang="en-US" sz="1600" b="1" dirty="0" smtClean="0">
                <a:latin typeface="微軟正黑體" panose="020B0604030504040204" pitchFamily="34" charset="-120"/>
                <a:ea typeface="微軟正黑體" panose="020B0604030504040204" pitchFamily="34" charset="-120"/>
              </a:rPr>
              <a:t>（須先建置硬體）</a:t>
            </a:r>
            <a:endParaRPr lang="en-US" altLang="zh-TW" sz="1600" b="1" dirty="0" smtClean="0">
              <a:latin typeface="微軟正黑體" panose="020B0604030504040204" pitchFamily="34" charset="-120"/>
              <a:ea typeface="微軟正黑體" panose="020B0604030504040204" pitchFamily="34" charset="-120"/>
            </a:endParaRPr>
          </a:p>
          <a:p>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82678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15</a:t>
            </a:fld>
            <a:endParaRPr lang="zh-TW" altLang="en-US" dirty="0"/>
          </a:p>
        </p:txBody>
      </p:sp>
      <p:sp>
        <p:nvSpPr>
          <p:cNvPr id="16" name="文字方塊 15"/>
          <p:cNvSpPr txBox="1"/>
          <p:nvPr/>
        </p:nvSpPr>
        <p:spPr>
          <a:xfrm>
            <a:off x="232410" y="984331"/>
            <a:ext cx="8435312" cy="2492990"/>
          </a:xfrm>
          <a:prstGeom prst="rect">
            <a:avLst/>
          </a:prstGeom>
          <a:solidFill>
            <a:sysClr val="window" lastClr="FFFFFF"/>
          </a:solidFill>
        </p:spPr>
        <p:txBody>
          <a:bodyPr wrap="square" rtlCol="0">
            <a:spAutoFit/>
          </a:bodyPr>
          <a:lstStyle/>
          <a:p>
            <a:pPr marL="342900" lvl="0" indent="-342900">
              <a:buFont typeface="Wingdings" panose="05000000000000000000" pitchFamily="2" charset="2"/>
              <a:buChar char="n"/>
              <a:defRPr/>
            </a:pP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整合性的科技解決方案</a:t>
            </a:r>
            <a:r>
              <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使用者友善介面的</a:t>
            </a:r>
            <a:r>
              <a:rPr lang="en-US" altLang="zh-TW" sz="2000" kern="0" dirty="0">
                <a:latin typeface="微軟正黑體" panose="020B0604030504040204" pitchFamily="34" charset="-120"/>
                <a:ea typeface="微軟正黑體" panose="020B0604030504040204" pitchFamily="34" charset="-120"/>
              </a:rPr>
              <a:t>APP×</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專屬候車位置的設計</a:t>
            </a:r>
            <a:r>
              <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公車站</a:t>
            </a:r>
            <a:r>
              <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亭的乘車輔助</a:t>
            </a:r>
            <a:r>
              <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 ×</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公車業者提供的到位服務</a:t>
            </a:r>
            <a:r>
              <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r>
              <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rPr>
              <a:t>全民的協助</a:t>
            </a:r>
            <a:endPar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342900" lvl="0" indent="-342900">
              <a:buFont typeface="Wingdings" panose="05000000000000000000" pitchFamily="2" charset="2"/>
              <a:buChar char="n"/>
              <a:defRPr/>
            </a:pPr>
            <a:r>
              <a:rPr lang="zh-TW" altLang="en-US" sz="2000" kern="0" dirty="0">
                <a:latin typeface="微軟正黑體" panose="020B0604030504040204" pitchFamily="34" charset="-120"/>
                <a:ea typeface="微軟正黑體" panose="020B0604030504040204" pitchFamily="34" charset="-120"/>
              </a:rPr>
              <a:t>方案</a:t>
            </a:r>
            <a:r>
              <a:rPr lang="zh-TW" altLang="en-US" sz="2000" kern="0" dirty="0">
                <a:solidFill>
                  <a:srgbClr val="C00000"/>
                </a:solidFill>
                <a:latin typeface="微軟正黑體" panose="020B0604030504040204" pitchFamily="34" charset="-120"/>
                <a:ea typeface="微軟正黑體" panose="020B0604030504040204" pitchFamily="34" charset="-120"/>
              </a:rPr>
              <a:t>需</a:t>
            </a:r>
            <a:r>
              <a:rPr lang="zh-TW" altLang="en-US" sz="2000" kern="0" dirty="0" smtClean="0">
                <a:solidFill>
                  <a:srgbClr val="C00000"/>
                </a:solidFill>
                <a:latin typeface="微軟正黑體" panose="020B0604030504040204" pitchFamily="34" charset="-120"/>
                <a:ea typeface="微軟正黑體" panose="020B0604030504040204" pitchFamily="34" charset="-120"/>
              </a:rPr>
              <a:t>適用多</a:t>
            </a:r>
            <a:r>
              <a:rPr lang="zh-TW" altLang="en-US" sz="2000" kern="0" dirty="0">
                <a:solidFill>
                  <a:srgbClr val="C00000"/>
                </a:solidFill>
                <a:latin typeface="微軟正黑體" panose="020B0604030504040204" pitchFamily="34" charset="-120"/>
                <a:ea typeface="微軟正黑體" panose="020B0604030504040204" pitchFamily="34" charset="-120"/>
              </a:rPr>
              <a:t>路線通過的大型公車站</a:t>
            </a:r>
            <a:r>
              <a:rPr lang="zh-TW" altLang="en-US" sz="2000" kern="0" dirty="0">
                <a:latin typeface="微軟正黑體" panose="020B0604030504040204" pitchFamily="34" charset="-120"/>
                <a:ea typeface="微軟正黑體" panose="020B0604030504040204" pitchFamily="34" charset="-120"/>
              </a:rPr>
              <a:t>；且為能推廣至各地方的公車系統，</a:t>
            </a:r>
            <a:r>
              <a:rPr lang="zh-TW" altLang="en-US" sz="2000" kern="0" dirty="0">
                <a:solidFill>
                  <a:srgbClr val="C00000"/>
                </a:solidFill>
                <a:latin typeface="微軟正黑體" panose="020B0604030504040204" pitchFamily="34" charset="-120"/>
                <a:ea typeface="微軟正黑體" panose="020B0604030504040204" pitchFamily="34" charset="-120"/>
              </a:rPr>
              <a:t>需注意成本可負擔性及系統應用可複製性。</a:t>
            </a:r>
          </a:p>
          <a:p>
            <a:pPr marL="342900" lvl="0" indent="-342900">
              <a:buFont typeface="Wingdings" panose="05000000000000000000" pitchFamily="2" charset="2"/>
              <a:buChar char="n"/>
              <a:defRPr/>
            </a:pPr>
            <a:endParaRPr kumimoji="0" lang="en-US" altLang="zh-TW"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342900" lvl="0" indent="-342900">
              <a:buFont typeface="Wingdings" panose="05000000000000000000" pitchFamily="2" charset="2"/>
              <a:buChar char="n"/>
              <a:defRPr/>
            </a:pPr>
            <a:endParaRPr lang="en-US" altLang="zh-TW" sz="2000" kern="0" dirty="0">
              <a:latin typeface="微軟正黑體" panose="020B0604030504040204" pitchFamily="34" charset="-120"/>
              <a:ea typeface="微軟正黑體" panose="020B0604030504040204" pitchFamily="34" charset="-120"/>
            </a:endParaRPr>
          </a:p>
          <a:p>
            <a:pPr lvl="0">
              <a:defRPr/>
            </a:pPr>
            <a:endParaRPr kumimoji="0" lang="zh-TW" altLang="en-US" sz="2000" i="0" u="none" strike="noStrike" kern="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altLang="zh-TW" sz="1600" b="0" i="0" u="none" strike="noStrike" kern="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nvGrpSpPr>
          <p:cNvPr id="19" name="群組 18"/>
          <p:cNvGrpSpPr/>
          <p:nvPr/>
        </p:nvGrpSpPr>
        <p:grpSpPr>
          <a:xfrm>
            <a:off x="2338234" y="3424470"/>
            <a:ext cx="4461508" cy="3414663"/>
            <a:chOff x="2349753" y="1269524"/>
            <a:chExt cx="4444494" cy="4318952"/>
          </a:xfrm>
          <a:effectLst>
            <a:outerShdw blurRad="114300" sx="105000" sy="105000" algn="ctr" rotWithShape="0">
              <a:prstClr val="black">
                <a:alpha val="40000"/>
              </a:prstClr>
            </a:outerShdw>
          </a:effectLst>
          <a:scene3d>
            <a:camera prst="perspectiveRelaxed">
              <a:rot lat="18573601" lon="0" rev="0"/>
            </a:camera>
            <a:lightRig rig="threePt" dir="t">
              <a:rot lat="0" lon="0" rev="3000000"/>
            </a:lightRig>
          </a:scene3d>
        </p:grpSpPr>
        <p:sp>
          <p:nvSpPr>
            <p:cNvPr id="20" name="手繪多邊形 19"/>
            <p:cNvSpPr/>
            <p:nvPr/>
          </p:nvSpPr>
          <p:spPr>
            <a:xfrm rot="3600000">
              <a:off x="3147926" y="1391282"/>
              <a:ext cx="3023354" cy="2779838"/>
            </a:xfrm>
            <a:custGeom>
              <a:avLst/>
              <a:gdLst>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33944 w 3303554"/>
                <a:gd name="connsiteY26" fmla="*/ 1340405 h 3037469"/>
                <a:gd name="connsiteX27" fmla="*/ 1508142 w 3303554"/>
                <a:gd name="connsiteY27" fmla="*/ 1537099 h 3037469"/>
                <a:gd name="connsiteX28" fmla="*/ 1507439 w 3303554"/>
                <a:gd name="connsiteY28" fmla="*/ 1568561 h 3037469"/>
                <a:gd name="connsiteX29" fmla="*/ 1480544 w 3303554"/>
                <a:gd name="connsiteY29" fmla="*/ 1584900 h 3037469"/>
                <a:gd name="connsiteX30" fmla="*/ 752291 w 3303554"/>
                <a:gd name="connsiteY30" fmla="*/ 2954581 h 3037469"/>
                <a:gd name="connsiteX31" fmla="*/ 756475 w 3303554"/>
                <a:gd name="connsiteY31" fmla="*/ 3037469 h 3037469"/>
                <a:gd name="connsiteX32" fmla="*/ 684170 w 3303554"/>
                <a:gd name="connsiteY32" fmla="*/ 2990709 h 3037469"/>
                <a:gd name="connsiteX33" fmla="*/ 221572 w 3303554"/>
                <a:gd name="connsiteY33"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08142 w 3303554"/>
                <a:gd name="connsiteY26" fmla="*/ 1537099 h 3037469"/>
                <a:gd name="connsiteX27" fmla="*/ 1507439 w 3303554"/>
                <a:gd name="connsiteY27" fmla="*/ 1568561 h 3037469"/>
                <a:gd name="connsiteX28" fmla="*/ 1480544 w 3303554"/>
                <a:gd name="connsiteY28" fmla="*/ 1584900 h 3037469"/>
                <a:gd name="connsiteX29" fmla="*/ 752291 w 3303554"/>
                <a:gd name="connsiteY29" fmla="*/ 2954581 h 3037469"/>
                <a:gd name="connsiteX30" fmla="*/ 756475 w 3303554"/>
                <a:gd name="connsiteY30" fmla="*/ 3037469 h 3037469"/>
                <a:gd name="connsiteX31" fmla="*/ 684170 w 3303554"/>
                <a:gd name="connsiteY31" fmla="*/ 2990709 h 3037469"/>
                <a:gd name="connsiteX32" fmla="*/ 221572 w 3303554"/>
                <a:gd name="connsiteY32"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8142 w 3303554"/>
                <a:gd name="connsiteY25" fmla="*/ 1537099 h 3037469"/>
                <a:gd name="connsiteX26" fmla="*/ 1507439 w 3303554"/>
                <a:gd name="connsiteY26" fmla="*/ 1568561 h 3037469"/>
                <a:gd name="connsiteX27" fmla="*/ 1480544 w 3303554"/>
                <a:gd name="connsiteY27" fmla="*/ 1584900 h 3037469"/>
                <a:gd name="connsiteX28" fmla="*/ 752291 w 3303554"/>
                <a:gd name="connsiteY28" fmla="*/ 2954581 h 3037469"/>
                <a:gd name="connsiteX29" fmla="*/ 756475 w 3303554"/>
                <a:gd name="connsiteY29" fmla="*/ 3037469 h 3037469"/>
                <a:gd name="connsiteX30" fmla="*/ 684170 w 3303554"/>
                <a:gd name="connsiteY30" fmla="*/ 2990709 h 3037469"/>
                <a:gd name="connsiteX31" fmla="*/ 221572 w 3303554"/>
                <a:gd name="connsiteY31"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7439 w 3303554"/>
                <a:gd name="connsiteY25" fmla="*/ 1568561 h 3037469"/>
                <a:gd name="connsiteX26" fmla="*/ 1480544 w 3303554"/>
                <a:gd name="connsiteY26" fmla="*/ 1584900 h 3037469"/>
                <a:gd name="connsiteX27" fmla="*/ 752291 w 3303554"/>
                <a:gd name="connsiteY27" fmla="*/ 2954581 h 3037469"/>
                <a:gd name="connsiteX28" fmla="*/ 756475 w 3303554"/>
                <a:gd name="connsiteY28" fmla="*/ 3037469 h 3037469"/>
                <a:gd name="connsiteX29" fmla="*/ 684170 w 3303554"/>
                <a:gd name="connsiteY29" fmla="*/ 2990709 h 3037469"/>
                <a:gd name="connsiteX30" fmla="*/ 221572 w 3303554"/>
                <a:gd name="connsiteY30"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7439 w 3303554"/>
                <a:gd name="connsiteY24" fmla="*/ 1568561 h 3037469"/>
                <a:gd name="connsiteX25" fmla="*/ 1480544 w 3303554"/>
                <a:gd name="connsiteY25" fmla="*/ 1584900 h 3037469"/>
                <a:gd name="connsiteX26" fmla="*/ 752291 w 3303554"/>
                <a:gd name="connsiteY26" fmla="*/ 2954581 h 3037469"/>
                <a:gd name="connsiteX27" fmla="*/ 756475 w 3303554"/>
                <a:gd name="connsiteY27" fmla="*/ 3037469 h 3037469"/>
                <a:gd name="connsiteX28" fmla="*/ 684170 w 3303554"/>
                <a:gd name="connsiteY28" fmla="*/ 2990709 h 3037469"/>
                <a:gd name="connsiteX29" fmla="*/ 221572 w 3303554"/>
                <a:gd name="connsiteY29"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72954 w 3303554"/>
                <a:gd name="connsiteY15" fmla="*/ 1311329 h 3037469"/>
                <a:gd name="connsiteX16" fmla="*/ 2532768 w 3303554"/>
                <a:gd name="connsiteY16" fmla="*/ 1309299 h 3037469"/>
                <a:gd name="connsiteX17" fmla="*/ 2501698 w 3303554"/>
                <a:gd name="connsiteY17" fmla="*/ 1302266 h 3037469"/>
                <a:gd name="connsiteX18" fmla="*/ 2349101 w 3303554"/>
                <a:gd name="connsiteY18" fmla="*/ 1298250 h 3037469"/>
                <a:gd name="connsiteX19" fmla="*/ 2286636 w 3303554"/>
                <a:gd name="connsiteY19" fmla="*/ 1308730 h 3037469"/>
                <a:gd name="connsiteX20" fmla="*/ 2235184 w 3303554"/>
                <a:gd name="connsiteY20" fmla="*/ 1311329 h 3037469"/>
                <a:gd name="connsiteX21" fmla="*/ 1616733 w 3303554"/>
                <a:gd name="connsiteY21" fmla="*/ 1502162 h 3037469"/>
                <a:gd name="connsiteX22" fmla="*/ 1507439 w 3303554"/>
                <a:gd name="connsiteY22" fmla="*/ 1568559 h 3037469"/>
                <a:gd name="connsiteX23" fmla="*/ 1507439 w 3303554"/>
                <a:gd name="connsiteY23" fmla="*/ 1568561 h 3037469"/>
                <a:gd name="connsiteX24" fmla="*/ 1480544 w 3303554"/>
                <a:gd name="connsiteY24" fmla="*/ 1584900 h 3037469"/>
                <a:gd name="connsiteX25" fmla="*/ 752291 w 3303554"/>
                <a:gd name="connsiteY25" fmla="*/ 2954581 h 3037469"/>
                <a:gd name="connsiteX26" fmla="*/ 756475 w 3303554"/>
                <a:gd name="connsiteY26" fmla="*/ 3037469 h 3037469"/>
                <a:gd name="connsiteX27" fmla="*/ 684170 w 3303554"/>
                <a:gd name="connsiteY27" fmla="*/ 2990709 h 3037469"/>
                <a:gd name="connsiteX28" fmla="*/ 221572 w 3303554"/>
                <a:gd name="connsiteY28"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32768 w 3303554"/>
                <a:gd name="connsiteY15" fmla="*/ 1309299 h 3037469"/>
                <a:gd name="connsiteX16" fmla="*/ 2501698 w 3303554"/>
                <a:gd name="connsiteY16" fmla="*/ 1302266 h 3037469"/>
                <a:gd name="connsiteX17" fmla="*/ 2349101 w 3303554"/>
                <a:gd name="connsiteY17" fmla="*/ 1298250 h 3037469"/>
                <a:gd name="connsiteX18" fmla="*/ 2286636 w 3303554"/>
                <a:gd name="connsiteY18" fmla="*/ 1308730 h 3037469"/>
                <a:gd name="connsiteX19" fmla="*/ 2235184 w 3303554"/>
                <a:gd name="connsiteY19" fmla="*/ 1311329 h 3037469"/>
                <a:gd name="connsiteX20" fmla="*/ 1616733 w 3303554"/>
                <a:gd name="connsiteY20" fmla="*/ 1502162 h 3037469"/>
                <a:gd name="connsiteX21" fmla="*/ 1507439 w 3303554"/>
                <a:gd name="connsiteY21" fmla="*/ 1568559 h 3037469"/>
                <a:gd name="connsiteX22" fmla="*/ 1507439 w 3303554"/>
                <a:gd name="connsiteY22" fmla="*/ 1568561 h 3037469"/>
                <a:gd name="connsiteX23" fmla="*/ 1480544 w 3303554"/>
                <a:gd name="connsiteY23" fmla="*/ 1584900 h 3037469"/>
                <a:gd name="connsiteX24" fmla="*/ 752291 w 3303554"/>
                <a:gd name="connsiteY24" fmla="*/ 2954581 h 3037469"/>
                <a:gd name="connsiteX25" fmla="*/ 756475 w 3303554"/>
                <a:gd name="connsiteY25" fmla="*/ 3037469 h 3037469"/>
                <a:gd name="connsiteX26" fmla="*/ 684170 w 3303554"/>
                <a:gd name="connsiteY26" fmla="*/ 2990709 h 3037469"/>
                <a:gd name="connsiteX27" fmla="*/ 221572 w 3303554"/>
                <a:gd name="connsiteY27"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501698 w 3303554"/>
                <a:gd name="connsiteY15" fmla="*/ 1302266 h 3037469"/>
                <a:gd name="connsiteX16" fmla="*/ 2349101 w 3303554"/>
                <a:gd name="connsiteY16" fmla="*/ 1298250 h 3037469"/>
                <a:gd name="connsiteX17" fmla="*/ 2286636 w 3303554"/>
                <a:gd name="connsiteY17" fmla="*/ 1308730 h 3037469"/>
                <a:gd name="connsiteX18" fmla="*/ 2235184 w 3303554"/>
                <a:gd name="connsiteY18" fmla="*/ 1311329 h 3037469"/>
                <a:gd name="connsiteX19" fmla="*/ 1616733 w 3303554"/>
                <a:gd name="connsiteY19" fmla="*/ 1502162 h 3037469"/>
                <a:gd name="connsiteX20" fmla="*/ 1507439 w 3303554"/>
                <a:gd name="connsiteY20" fmla="*/ 1568559 h 3037469"/>
                <a:gd name="connsiteX21" fmla="*/ 1507439 w 3303554"/>
                <a:gd name="connsiteY21" fmla="*/ 1568561 h 3037469"/>
                <a:gd name="connsiteX22" fmla="*/ 1480544 w 3303554"/>
                <a:gd name="connsiteY22" fmla="*/ 1584900 h 3037469"/>
                <a:gd name="connsiteX23" fmla="*/ 752291 w 3303554"/>
                <a:gd name="connsiteY23" fmla="*/ 2954581 h 3037469"/>
                <a:gd name="connsiteX24" fmla="*/ 756475 w 3303554"/>
                <a:gd name="connsiteY24" fmla="*/ 3037469 h 3037469"/>
                <a:gd name="connsiteX25" fmla="*/ 684170 w 3303554"/>
                <a:gd name="connsiteY25" fmla="*/ 2990709 h 3037469"/>
                <a:gd name="connsiteX26" fmla="*/ 221572 w 3303554"/>
                <a:gd name="connsiteY26"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349101 w 3303554"/>
                <a:gd name="connsiteY15" fmla="*/ 1298250 h 3037469"/>
                <a:gd name="connsiteX16" fmla="*/ 2286636 w 3303554"/>
                <a:gd name="connsiteY16" fmla="*/ 1308730 h 3037469"/>
                <a:gd name="connsiteX17" fmla="*/ 2235184 w 3303554"/>
                <a:gd name="connsiteY17" fmla="*/ 1311329 h 3037469"/>
                <a:gd name="connsiteX18" fmla="*/ 1616733 w 3303554"/>
                <a:gd name="connsiteY18" fmla="*/ 1502162 h 3037469"/>
                <a:gd name="connsiteX19" fmla="*/ 1507439 w 3303554"/>
                <a:gd name="connsiteY19" fmla="*/ 1568559 h 3037469"/>
                <a:gd name="connsiteX20" fmla="*/ 1507439 w 3303554"/>
                <a:gd name="connsiteY20" fmla="*/ 1568561 h 3037469"/>
                <a:gd name="connsiteX21" fmla="*/ 1480544 w 3303554"/>
                <a:gd name="connsiteY21" fmla="*/ 1584900 h 3037469"/>
                <a:gd name="connsiteX22" fmla="*/ 752291 w 3303554"/>
                <a:gd name="connsiteY22" fmla="*/ 2954581 h 3037469"/>
                <a:gd name="connsiteX23" fmla="*/ 756475 w 3303554"/>
                <a:gd name="connsiteY23" fmla="*/ 3037469 h 3037469"/>
                <a:gd name="connsiteX24" fmla="*/ 684170 w 3303554"/>
                <a:gd name="connsiteY24" fmla="*/ 2990709 h 3037469"/>
                <a:gd name="connsiteX25" fmla="*/ 221572 w 3303554"/>
                <a:gd name="connsiteY25"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286636 w 3303554"/>
                <a:gd name="connsiteY15" fmla="*/ 1308730 h 3037469"/>
                <a:gd name="connsiteX16" fmla="*/ 2235184 w 3303554"/>
                <a:gd name="connsiteY16" fmla="*/ 1311329 h 3037469"/>
                <a:gd name="connsiteX17" fmla="*/ 1616733 w 3303554"/>
                <a:gd name="connsiteY17" fmla="*/ 1502162 h 3037469"/>
                <a:gd name="connsiteX18" fmla="*/ 1507439 w 3303554"/>
                <a:gd name="connsiteY18" fmla="*/ 1568559 h 3037469"/>
                <a:gd name="connsiteX19" fmla="*/ 1507439 w 3303554"/>
                <a:gd name="connsiteY19" fmla="*/ 1568561 h 3037469"/>
                <a:gd name="connsiteX20" fmla="*/ 1480544 w 3303554"/>
                <a:gd name="connsiteY20" fmla="*/ 1584900 h 3037469"/>
                <a:gd name="connsiteX21" fmla="*/ 752291 w 3303554"/>
                <a:gd name="connsiteY21" fmla="*/ 2954581 h 3037469"/>
                <a:gd name="connsiteX22" fmla="*/ 756475 w 3303554"/>
                <a:gd name="connsiteY22" fmla="*/ 3037469 h 3037469"/>
                <a:gd name="connsiteX23" fmla="*/ 684170 w 3303554"/>
                <a:gd name="connsiteY23" fmla="*/ 2990709 h 3037469"/>
                <a:gd name="connsiteX24" fmla="*/ 221572 w 3303554"/>
                <a:gd name="connsiteY24" fmla="*/ 826165 h 30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03554" h="3037469">
                  <a:moveTo>
                    <a:pt x="221572" y="826165"/>
                  </a:moveTo>
                  <a:cubicBezTo>
                    <a:pt x="649190" y="85509"/>
                    <a:pt x="1563798" y="-198690"/>
                    <a:pt x="2327421" y="144515"/>
                  </a:cubicBezTo>
                  <a:lnTo>
                    <a:pt x="2404069" y="183752"/>
                  </a:lnTo>
                  <a:lnTo>
                    <a:pt x="2404070" y="183752"/>
                  </a:lnTo>
                  <a:lnTo>
                    <a:pt x="2477944" y="221571"/>
                  </a:lnTo>
                  <a:cubicBezTo>
                    <a:pt x="2971715" y="506649"/>
                    <a:pt x="3262616" y="1008168"/>
                    <a:pt x="3299996" y="1537098"/>
                  </a:cubicBezTo>
                  <a:lnTo>
                    <a:pt x="3300698" y="1568559"/>
                  </a:lnTo>
                  <a:lnTo>
                    <a:pt x="3303554" y="1696409"/>
                  </a:lnTo>
                  <a:cubicBezTo>
                    <a:pt x="3298021" y="1909418"/>
                    <a:pt x="3251115" y="2123788"/>
                    <a:pt x="3159594" y="2327420"/>
                  </a:cubicBezTo>
                  <a:lnTo>
                    <a:pt x="3147919" y="2350226"/>
                  </a:lnTo>
                  <a:lnTo>
                    <a:pt x="3153759" y="2335265"/>
                  </a:lnTo>
                  <a:cubicBezTo>
                    <a:pt x="3269932" y="1986753"/>
                    <a:pt x="3129518" y="1593069"/>
                    <a:pt x="2798976" y="1402230"/>
                  </a:cubicBezTo>
                  <a:cubicBezTo>
                    <a:pt x="2751755" y="1374967"/>
                    <a:pt x="2702890" y="1353134"/>
                    <a:pt x="2653103" y="1336539"/>
                  </a:cubicBezTo>
                  <a:lnTo>
                    <a:pt x="2532768" y="1309299"/>
                  </a:lnTo>
                  <a:lnTo>
                    <a:pt x="2532768" y="1309299"/>
                  </a:lnTo>
                  <a:lnTo>
                    <a:pt x="2286636" y="1308730"/>
                  </a:lnTo>
                  <a:lnTo>
                    <a:pt x="2235184" y="1311329"/>
                  </a:lnTo>
                  <a:cubicBezTo>
                    <a:pt x="2013073" y="1333885"/>
                    <a:pt x="1803970" y="1400448"/>
                    <a:pt x="1616733" y="1502162"/>
                  </a:cubicBezTo>
                  <a:lnTo>
                    <a:pt x="1507439" y="1568559"/>
                  </a:lnTo>
                  <a:cubicBezTo>
                    <a:pt x="1489223" y="1579625"/>
                    <a:pt x="1511922" y="1565838"/>
                    <a:pt x="1507439" y="1568561"/>
                  </a:cubicBezTo>
                  <a:lnTo>
                    <a:pt x="1480544" y="1584900"/>
                  </a:lnTo>
                  <a:cubicBezTo>
                    <a:pt x="1041168" y="1881736"/>
                    <a:pt x="752290" y="2384423"/>
                    <a:pt x="752291" y="2954581"/>
                  </a:cubicBezTo>
                  <a:lnTo>
                    <a:pt x="756475" y="3037469"/>
                  </a:lnTo>
                  <a:lnTo>
                    <a:pt x="684170" y="2990709"/>
                  </a:lnTo>
                  <a:cubicBezTo>
                    <a:pt x="5135" y="2500994"/>
                    <a:pt x="-206046" y="1566821"/>
                    <a:pt x="221572" y="826165"/>
                  </a:cubicBezTo>
                  <a:close/>
                </a:path>
              </a:pathLst>
            </a:custGeom>
            <a:solidFill>
              <a:srgbClr val="D3C8B7">
                <a:lumMod val="60000"/>
                <a:lumOff val="40000"/>
              </a:srgbClr>
            </a:solidFill>
            <a:ln w="25400" cap="flat" cmpd="sng" algn="ctr">
              <a:noFill/>
              <a:prstDash val="solid"/>
            </a:ln>
            <a:effectLst/>
            <a:sp3d extrusionH="444500" prstMaterial="matte">
              <a:extrusionClr>
                <a:sysClr val="window" lastClr="FFFFFF">
                  <a:lumMod val="75000"/>
                </a:sysClr>
              </a:extrusionClr>
            </a:sp3d>
          </p:spPr>
          <p:txBody>
            <a:bodyPr wrap="square" rtlCol="0" anchor="ctr">
              <a:noAutofit/>
            </a:bodyP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ea typeface="微軟正黑體"/>
                <a:cs typeface="+mn-cs"/>
              </a:endParaRPr>
            </a:p>
          </p:txBody>
        </p:sp>
        <p:sp>
          <p:nvSpPr>
            <p:cNvPr id="21" name="手繪多邊形 20"/>
            <p:cNvSpPr/>
            <p:nvPr/>
          </p:nvSpPr>
          <p:spPr>
            <a:xfrm rot="10800000">
              <a:off x="3770893" y="2808638"/>
              <a:ext cx="3023354" cy="2779838"/>
            </a:xfrm>
            <a:custGeom>
              <a:avLst/>
              <a:gdLst>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33944 w 3303554"/>
                <a:gd name="connsiteY26" fmla="*/ 1340405 h 3037469"/>
                <a:gd name="connsiteX27" fmla="*/ 1508142 w 3303554"/>
                <a:gd name="connsiteY27" fmla="*/ 1537099 h 3037469"/>
                <a:gd name="connsiteX28" fmla="*/ 1507439 w 3303554"/>
                <a:gd name="connsiteY28" fmla="*/ 1568561 h 3037469"/>
                <a:gd name="connsiteX29" fmla="*/ 1480544 w 3303554"/>
                <a:gd name="connsiteY29" fmla="*/ 1584900 h 3037469"/>
                <a:gd name="connsiteX30" fmla="*/ 752291 w 3303554"/>
                <a:gd name="connsiteY30" fmla="*/ 2954581 h 3037469"/>
                <a:gd name="connsiteX31" fmla="*/ 756475 w 3303554"/>
                <a:gd name="connsiteY31" fmla="*/ 3037469 h 3037469"/>
                <a:gd name="connsiteX32" fmla="*/ 684170 w 3303554"/>
                <a:gd name="connsiteY32" fmla="*/ 2990709 h 3037469"/>
                <a:gd name="connsiteX33" fmla="*/ 221572 w 3303554"/>
                <a:gd name="connsiteY33"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08142 w 3303554"/>
                <a:gd name="connsiteY26" fmla="*/ 1537099 h 3037469"/>
                <a:gd name="connsiteX27" fmla="*/ 1507439 w 3303554"/>
                <a:gd name="connsiteY27" fmla="*/ 1568561 h 3037469"/>
                <a:gd name="connsiteX28" fmla="*/ 1480544 w 3303554"/>
                <a:gd name="connsiteY28" fmla="*/ 1584900 h 3037469"/>
                <a:gd name="connsiteX29" fmla="*/ 752291 w 3303554"/>
                <a:gd name="connsiteY29" fmla="*/ 2954581 h 3037469"/>
                <a:gd name="connsiteX30" fmla="*/ 756475 w 3303554"/>
                <a:gd name="connsiteY30" fmla="*/ 3037469 h 3037469"/>
                <a:gd name="connsiteX31" fmla="*/ 684170 w 3303554"/>
                <a:gd name="connsiteY31" fmla="*/ 2990709 h 3037469"/>
                <a:gd name="connsiteX32" fmla="*/ 221572 w 3303554"/>
                <a:gd name="connsiteY32"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8142 w 3303554"/>
                <a:gd name="connsiteY25" fmla="*/ 1537099 h 3037469"/>
                <a:gd name="connsiteX26" fmla="*/ 1507439 w 3303554"/>
                <a:gd name="connsiteY26" fmla="*/ 1568561 h 3037469"/>
                <a:gd name="connsiteX27" fmla="*/ 1480544 w 3303554"/>
                <a:gd name="connsiteY27" fmla="*/ 1584900 h 3037469"/>
                <a:gd name="connsiteX28" fmla="*/ 752291 w 3303554"/>
                <a:gd name="connsiteY28" fmla="*/ 2954581 h 3037469"/>
                <a:gd name="connsiteX29" fmla="*/ 756475 w 3303554"/>
                <a:gd name="connsiteY29" fmla="*/ 3037469 h 3037469"/>
                <a:gd name="connsiteX30" fmla="*/ 684170 w 3303554"/>
                <a:gd name="connsiteY30" fmla="*/ 2990709 h 3037469"/>
                <a:gd name="connsiteX31" fmla="*/ 221572 w 3303554"/>
                <a:gd name="connsiteY31"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7439 w 3303554"/>
                <a:gd name="connsiteY25" fmla="*/ 1568561 h 3037469"/>
                <a:gd name="connsiteX26" fmla="*/ 1480544 w 3303554"/>
                <a:gd name="connsiteY26" fmla="*/ 1584900 h 3037469"/>
                <a:gd name="connsiteX27" fmla="*/ 752291 w 3303554"/>
                <a:gd name="connsiteY27" fmla="*/ 2954581 h 3037469"/>
                <a:gd name="connsiteX28" fmla="*/ 756475 w 3303554"/>
                <a:gd name="connsiteY28" fmla="*/ 3037469 h 3037469"/>
                <a:gd name="connsiteX29" fmla="*/ 684170 w 3303554"/>
                <a:gd name="connsiteY29" fmla="*/ 2990709 h 3037469"/>
                <a:gd name="connsiteX30" fmla="*/ 221572 w 3303554"/>
                <a:gd name="connsiteY30"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7439 w 3303554"/>
                <a:gd name="connsiteY24" fmla="*/ 1568561 h 3037469"/>
                <a:gd name="connsiteX25" fmla="*/ 1480544 w 3303554"/>
                <a:gd name="connsiteY25" fmla="*/ 1584900 h 3037469"/>
                <a:gd name="connsiteX26" fmla="*/ 752291 w 3303554"/>
                <a:gd name="connsiteY26" fmla="*/ 2954581 h 3037469"/>
                <a:gd name="connsiteX27" fmla="*/ 756475 w 3303554"/>
                <a:gd name="connsiteY27" fmla="*/ 3037469 h 3037469"/>
                <a:gd name="connsiteX28" fmla="*/ 684170 w 3303554"/>
                <a:gd name="connsiteY28" fmla="*/ 2990709 h 3037469"/>
                <a:gd name="connsiteX29" fmla="*/ 221572 w 3303554"/>
                <a:gd name="connsiteY29"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72954 w 3303554"/>
                <a:gd name="connsiteY15" fmla="*/ 1311329 h 3037469"/>
                <a:gd name="connsiteX16" fmla="*/ 2532768 w 3303554"/>
                <a:gd name="connsiteY16" fmla="*/ 1309299 h 3037469"/>
                <a:gd name="connsiteX17" fmla="*/ 2501698 w 3303554"/>
                <a:gd name="connsiteY17" fmla="*/ 1302266 h 3037469"/>
                <a:gd name="connsiteX18" fmla="*/ 2349101 w 3303554"/>
                <a:gd name="connsiteY18" fmla="*/ 1298250 h 3037469"/>
                <a:gd name="connsiteX19" fmla="*/ 2286636 w 3303554"/>
                <a:gd name="connsiteY19" fmla="*/ 1308730 h 3037469"/>
                <a:gd name="connsiteX20" fmla="*/ 2235184 w 3303554"/>
                <a:gd name="connsiteY20" fmla="*/ 1311329 h 3037469"/>
                <a:gd name="connsiteX21" fmla="*/ 1616733 w 3303554"/>
                <a:gd name="connsiteY21" fmla="*/ 1502162 h 3037469"/>
                <a:gd name="connsiteX22" fmla="*/ 1507439 w 3303554"/>
                <a:gd name="connsiteY22" fmla="*/ 1568559 h 3037469"/>
                <a:gd name="connsiteX23" fmla="*/ 1507439 w 3303554"/>
                <a:gd name="connsiteY23" fmla="*/ 1568561 h 3037469"/>
                <a:gd name="connsiteX24" fmla="*/ 1480544 w 3303554"/>
                <a:gd name="connsiteY24" fmla="*/ 1584900 h 3037469"/>
                <a:gd name="connsiteX25" fmla="*/ 752291 w 3303554"/>
                <a:gd name="connsiteY25" fmla="*/ 2954581 h 3037469"/>
                <a:gd name="connsiteX26" fmla="*/ 756475 w 3303554"/>
                <a:gd name="connsiteY26" fmla="*/ 3037469 h 3037469"/>
                <a:gd name="connsiteX27" fmla="*/ 684170 w 3303554"/>
                <a:gd name="connsiteY27" fmla="*/ 2990709 h 3037469"/>
                <a:gd name="connsiteX28" fmla="*/ 221572 w 3303554"/>
                <a:gd name="connsiteY28"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32768 w 3303554"/>
                <a:gd name="connsiteY15" fmla="*/ 1309299 h 3037469"/>
                <a:gd name="connsiteX16" fmla="*/ 2501698 w 3303554"/>
                <a:gd name="connsiteY16" fmla="*/ 1302266 h 3037469"/>
                <a:gd name="connsiteX17" fmla="*/ 2349101 w 3303554"/>
                <a:gd name="connsiteY17" fmla="*/ 1298250 h 3037469"/>
                <a:gd name="connsiteX18" fmla="*/ 2286636 w 3303554"/>
                <a:gd name="connsiteY18" fmla="*/ 1308730 h 3037469"/>
                <a:gd name="connsiteX19" fmla="*/ 2235184 w 3303554"/>
                <a:gd name="connsiteY19" fmla="*/ 1311329 h 3037469"/>
                <a:gd name="connsiteX20" fmla="*/ 1616733 w 3303554"/>
                <a:gd name="connsiteY20" fmla="*/ 1502162 h 3037469"/>
                <a:gd name="connsiteX21" fmla="*/ 1507439 w 3303554"/>
                <a:gd name="connsiteY21" fmla="*/ 1568559 h 3037469"/>
                <a:gd name="connsiteX22" fmla="*/ 1507439 w 3303554"/>
                <a:gd name="connsiteY22" fmla="*/ 1568561 h 3037469"/>
                <a:gd name="connsiteX23" fmla="*/ 1480544 w 3303554"/>
                <a:gd name="connsiteY23" fmla="*/ 1584900 h 3037469"/>
                <a:gd name="connsiteX24" fmla="*/ 752291 w 3303554"/>
                <a:gd name="connsiteY24" fmla="*/ 2954581 h 3037469"/>
                <a:gd name="connsiteX25" fmla="*/ 756475 w 3303554"/>
                <a:gd name="connsiteY25" fmla="*/ 3037469 h 3037469"/>
                <a:gd name="connsiteX26" fmla="*/ 684170 w 3303554"/>
                <a:gd name="connsiteY26" fmla="*/ 2990709 h 3037469"/>
                <a:gd name="connsiteX27" fmla="*/ 221572 w 3303554"/>
                <a:gd name="connsiteY27"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501698 w 3303554"/>
                <a:gd name="connsiteY15" fmla="*/ 1302266 h 3037469"/>
                <a:gd name="connsiteX16" fmla="*/ 2349101 w 3303554"/>
                <a:gd name="connsiteY16" fmla="*/ 1298250 h 3037469"/>
                <a:gd name="connsiteX17" fmla="*/ 2286636 w 3303554"/>
                <a:gd name="connsiteY17" fmla="*/ 1308730 h 3037469"/>
                <a:gd name="connsiteX18" fmla="*/ 2235184 w 3303554"/>
                <a:gd name="connsiteY18" fmla="*/ 1311329 h 3037469"/>
                <a:gd name="connsiteX19" fmla="*/ 1616733 w 3303554"/>
                <a:gd name="connsiteY19" fmla="*/ 1502162 h 3037469"/>
                <a:gd name="connsiteX20" fmla="*/ 1507439 w 3303554"/>
                <a:gd name="connsiteY20" fmla="*/ 1568559 h 3037469"/>
                <a:gd name="connsiteX21" fmla="*/ 1507439 w 3303554"/>
                <a:gd name="connsiteY21" fmla="*/ 1568561 h 3037469"/>
                <a:gd name="connsiteX22" fmla="*/ 1480544 w 3303554"/>
                <a:gd name="connsiteY22" fmla="*/ 1584900 h 3037469"/>
                <a:gd name="connsiteX23" fmla="*/ 752291 w 3303554"/>
                <a:gd name="connsiteY23" fmla="*/ 2954581 h 3037469"/>
                <a:gd name="connsiteX24" fmla="*/ 756475 w 3303554"/>
                <a:gd name="connsiteY24" fmla="*/ 3037469 h 3037469"/>
                <a:gd name="connsiteX25" fmla="*/ 684170 w 3303554"/>
                <a:gd name="connsiteY25" fmla="*/ 2990709 h 3037469"/>
                <a:gd name="connsiteX26" fmla="*/ 221572 w 3303554"/>
                <a:gd name="connsiteY26"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349101 w 3303554"/>
                <a:gd name="connsiteY15" fmla="*/ 1298250 h 3037469"/>
                <a:gd name="connsiteX16" fmla="*/ 2286636 w 3303554"/>
                <a:gd name="connsiteY16" fmla="*/ 1308730 h 3037469"/>
                <a:gd name="connsiteX17" fmla="*/ 2235184 w 3303554"/>
                <a:gd name="connsiteY17" fmla="*/ 1311329 h 3037469"/>
                <a:gd name="connsiteX18" fmla="*/ 1616733 w 3303554"/>
                <a:gd name="connsiteY18" fmla="*/ 1502162 h 3037469"/>
                <a:gd name="connsiteX19" fmla="*/ 1507439 w 3303554"/>
                <a:gd name="connsiteY19" fmla="*/ 1568559 h 3037469"/>
                <a:gd name="connsiteX20" fmla="*/ 1507439 w 3303554"/>
                <a:gd name="connsiteY20" fmla="*/ 1568561 h 3037469"/>
                <a:gd name="connsiteX21" fmla="*/ 1480544 w 3303554"/>
                <a:gd name="connsiteY21" fmla="*/ 1584900 h 3037469"/>
                <a:gd name="connsiteX22" fmla="*/ 752291 w 3303554"/>
                <a:gd name="connsiteY22" fmla="*/ 2954581 h 3037469"/>
                <a:gd name="connsiteX23" fmla="*/ 756475 w 3303554"/>
                <a:gd name="connsiteY23" fmla="*/ 3037469 h 3037469"/>
                <a:gd name="connsiteX24" fmla="*/ 684170 w 3303554"/>
                <a:gd name="connsiteY24" fmla="*/ 2990709 h 3037469"/>
                <a:gd name="connsiteX25" fmla="*/ 221572 w 3303554"/>
                <a:gd name="connsiteY25"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286636 w 3303554"/>
                <a:gd name="connsiteY15" fmla="*/ 1308730 h 3037469"/>
                <a:gd name="connsiteX16" fmla="*/ 2235184 w 3303554"/>
                <a:gd name="connsiteY16" fmla="*/ 1311329 h 3037469"/>
                <a:gd name="connsiteX17" fmla="*/ 1616733 w 3303554"/>
                <a:gd name="connsiteY17" fmla="*/ 1502162 h 3037469"/>
                <a:gd name="connsiteX18" fmla="*/ 1507439 w 3303554"/>
                <a:gd name="connsiteY18" fmla="*/ 1568559 h 3037469"/>
                <a:gd name="connsiteX19" fmla="*/ 1507439 w 3303554"/>
                <a:gd name="connsiteY19" fmla="*/ 1568561 h 3037469"/>
                <a:gd name="connsiteX20" fmla="*/ 1480544 w 3303554"/>
                <a:gd name="connsiteY20" fmla="*/ 1584900 h 3037469"/>
                <a:gd name="connsiteX21" fmla="*/ 752291 w 3303554"/>
                <a:gd name="connsiteY21" fmla="*/ 2954581 h 3037469"/>
                <a:gd name="connsiteX22" fmla="*/ 756475 w 3303554"/>
                <a:gd name="connsiteY22" fmla="*/ 3037469 h 3037469"/>
                <a:gd name="connsiteX23" fmla="*/ 684170 w 3303554"/>
                <a:gd name="connsiteY23" fmla="*/ 2990709 h 3037469"/>
                <a:gd name="connsiteX24" fmla="*/ 221572 w 3303554"/>
                <a:gd name="connsiteY24" fmla="*/ 826165 h 30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03554" h="3037469">
                  <a:moveTo>
                    <a:pt x="221572" y="826165"/>
                  </a:moveTo>
                  <a:cubicBezTo>
                    <a:pt x="649190" y="85509"/>
                    <a:pt x="1563798" y="-198690"/>
                    <a:pt x="2327421" y="144515"/>
                  </a:cubicBezTo>
                  <a:lnTo>
                    <a:pt x="2404069" y="183752"/>
                  </a:lnTo>
                  <a:lnTo>
                    <a:pt x="2404070" y="183752"/>
                  </a:lnTo>
                  <a:lnTo>
                    <a:pt x="2477944" y="221571"/>
                  </a:lnTo>
                  <a:cubicBezTo>
                    <a:pt x="2971715" y="506649"/>
                    <a:pt x="3262616" y="1008168"/>
                    <a:pt x="3299996" y="1537098"/>
                  </a:cubicBezTo>
                  <a:lnTo>
                    <a:pt x="3300698" y="1568559"/>
                  </a:lnTo>
                  <a:lnTo>
                    <a:pt x="3303554" y="1696409"/>
                  </a:lnTo>
                  <a:cubicBezTo>
                    <a:pt x="3298021" y="1909418"/>
                    <a:pt x="3251115" y="2123788"/>
                    <a:pt x="3159594" y="2327420"/>
                  </a:cubicBezTo>
                  <a:lnTo>
                    <a:pt x="3147919" y="2350226"/>
                  </a:lnTo>
                  <a:lnTo>
                    <a:pt x="3153759" y="2335265"/>
                  </a:lnTo>
                  <a:cubicBezTo>
                    <a:pt x="3269932" y="1986753"/>
                    <a:pt x="3129518" y="1593069"/>
                    <a:pt x="2798976" y="1402230"/>
                  </a:cubicBezTo>
                  <a:cubicBezTo>
                    <a:pt x="2751755" y="1374967"/>
                    <a:pt x="2702890" y="1353134"/>
                    <a:pt x="2653103" y="1336539"/>
                  </a:cubicBezTo>
                  <a:lnTo>
                    <a:pt x="2532768" y="1309299"/>
                  </a:lnTo>
                  <a:lnTo>
                    <a:pt x="2532768" y="1309299"/>
                  </a:lnTo>
                  <a:lnTo>
                    <a:pt x="2286636" y="1308730"/>
                  </a:lnTo>
                  <a:lnTo>
                    <a:pt x="2235184" y="1311329"/>
                  </a:lnTo>
                  <a:cubicBezTo>
                    <a:pt x="2013073" y="1333885"/>
                    <a:pt x="1803970" y="1400448"/>
                    <a:pt x="1616733" y="1502162"/>
                  </a:cubicBezTo>
                  <a:lnTo>
                    <a:pt x="1507439" y="1568559"/>
                  </a:lnTo>
                  <a:cubicBezTo>
                    <a:pt x="1489223" y="1579625"/>
                    <a:pt x="1511922" y="1565838"/>
                    <a:pt x="1507439" y="1568561"/>
                  </a:cubicBezTo>
                  <a:lnTo>
                    <a:pt x="1480544" y="1584900"/>
                  </a:lnTo>
                  <a:cubicBezTo>
                    <a:pt x="1041168" y="1881736"/>
                    <a:pt x="752290" y="2384423"/>
                    <a:pt x="752291" y="2954581"/>
                  </a:cubicBezTo>
                  <a:lnTo>
                    <a:pt x="756475" y="3037469"/>
                  </a:lnTo>
                  <a:lnTo>
                    <a:pt x="684170" y="2990709"/>
                  </a:lnTo>
                  <a:cubicBezTo>
                    <a:pt x="5135" y="2500994"/>
                    <a:pt x="-206046" y="1566821"/>
                    <a:pt x="221572" y="826165"/>
                  </a:cubicBezTo>
                  <a:close/>
                </a:path>
              </a:pathLst>
            </a:custGeom>
            <a:solidFill>
              <a:srgbClr val="73B7CD">
                <a:lumMod val="40000"/>
                <a:lumOff val="60000"/>
              </a:srgbClr>
            </a:solidFill>
            <a:ln w="25400" cap="flat" cmpd="sng" algn="ctr">
              <a:noFill/>
              <a:prstDash val="solid"/>
            </a:ln>
            <a:effectLst/>
            <a:sp3d extrusionH="444500" prstMaterial="matte">
              <a:extrusionClr>
                <a:sysClr val="window" lastClr="FFFFFF">
                  <a:lumMod val="75000"/>
                </a:sysClr>
              </a:extrusionClr>
            </a:sp3d>
          </p:spPr>
          <p:txBody>
            <a:bodyPr wrap="square" rtlCol="0" anchor="ctr">
              <a:noAutofit/>
            </a:bodyP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ea typeface="微軟正黑體"/>
                <a:cs typeface="+mn-cs"/>
              </a:endParaRPr>
            </a:p>
          </p:txBody>
        </p:sp>
        <p:sp>
          <p:nvSpPr>
            <p:cNvPr id="22" name="手繪多邊形 21"/>
            <p:cNvSpPr/>
            <p:nvPr/>
          </p:nvSpPr>
          <p:spPr>
            <a:xfrm rot="18000000">
              <a:off x="2227995" y="2640721"/>
              <a:ext cx="3023354" cy="2779838"/>
            </a:xfrm>
            <a:custGeom>
              <a:avLst/>
              <a:gdLst>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33944 w 3303554"/>
                <a:gd name="connsiteY26" fmla="*/ 1340405 h 3037469"/>
                <a:gd name="connsiteX27" fmla="*/ 1508142 w 3303554"/>
                <a:gd name="connsiteY27" fmla="*/ 1537099 h 3037469"/>
                <a:gd name="connsiteX28" fmla="*/ 1507439 w 3303554"/>
                <a:gd name="connsiteY28" fmla="*/ 1568561 h 3037469"/>
                <a:gd name="connsiteX29" fmla="*/ 1480544 w 3303554"/>
                <a:gd name="connsiteY29" fmla="*/ 1584900 h 3037469"/>
                <a:gd name="connsiteX30" fmla="*/ 752291 w 3303554"/>
                <a:gd name="connsiteY30" fmla="*/ 2954581 h 3037469"/>
                <a:gd name="connsiteX31" fmla="*/ 756475 w 3303554"/>
                <a:gd name="connsiteY31" fmla="*/ 3037469 h 3037469"/>
                <a:gd name="connsiteX32" fmla="*/ 684170 w 3303554"/>
                <a:gd name="connsiteY32" fmla="*/ 2990709 h 3037469"/>
                <a:gd name="connsiteX33" fmla="*/ 221572 w 3303554"/>
                <a:gd name="connsiteY33"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33944 w 3303554"/>
                <a:gd name="connsiteY25" fmla="*/ 1340404 h 3037469"/>
                <a:gd name="connsiteX26" fmla="*/ 1508142 w 3303554"/>
                <a:gd name="connsiteY26" fmla="*/ 1537099 h 3037469"/>
                <a:gd name="connsiteX27" fmla="*/ 1507439 w 3303554"/>
                <a:gd name="connsiteY27" fmla="*/ 1568561 h 3037469"/>
                <a:gd name="connsiteX28" fmla="*/ 1480544 w 3303554"/>
                <a:gd name="connsiteY28" fmla="*/ 1584900 h 3037469"/>
                <a:gd name="connsiteX29" fmla="*/ 752291 w 3303554"/>
                <a:gd name="connsiteY29" fmla="*/ 2954581 h 3037469"/>
                <a:gd name="connsiteX30" fmla="*/ 756475 w 3303554"/>
                <a:gd name="connsiteY30" fmla="*/ 3037469 h 3037469"/>
                <a:gd name="connsiteX31" fmla="*/ 684170 w 3303554"/>
                <a:gd name="connsiteY31" fmla="*/ 2990709 h 3037469"/>
                <a:gd name="connsiteX32" fmla="*/ 221572 w 3303554"/>
                <a:gd name="connsiteY32"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8142 w 3303554"/>
                <a:gd name="connsiteY25" fmla="*/ 1537099 h 3037469"/>
                <a:gd name="connsiteX26" fmla="*/ 1507439 w 3303554"/>
                <a:gd name="connsiteY26" fmla="*/ 1568561 h 3037469"/>
                <a:gd name="connsiteX27" fmla="*/ 1480544 w 3303554"/>
                <a:gd name="connsiteY27" fmla="*/ 1584900 h 3037469"/>
                <a:gd name="connsiteX28" fmla="*/ 752291 w 3303554"/>
                <a:gd name="connsiteY28" fmla="*/ 2954581 h 3037469"/>
                <a:gd name="connsiteX29" fmla="*/ 756475 w 3303554"/>
                <a:gd name="connsiteY29" fmla="*/ 3037469 h 3037469"/>
                <a:gd name="connsiteX30" fmla="*/ 684170 w 3303554"/>
                <a:gd name="connsiteY30" fmla="*/ 2990709 h 3037469"/>
                <a:gd name="connsiteX31" fmla="*/ 221572 w 3303554"/>
                <a:gd name="connsiteY31"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8142 w 3303554"/>
                <a:gd name="connsiteY24" fmla="*/ 1537098 h 3037469"/>
                <a:gd name="connsiteX25" fmla="*/ 1507439 w 3303554"/>
                <a:gd name="connsiteY25" fmla="*/ 1568561 h 3037469"/>
                <a:gd name="connsiteX26" fmla="*/ 1480544 w 3303554"/>
                <a:gd name="connsiteY26" fmla="*/ 1584900 h 3037469"/>
                <a:gd name="connsiteX27" fmla="*/ 752291 w 3303554"/>
                <a:gd name="connsiteY27" fmla="*/ 2954581 h 3037469"/>
                <a:gd name="connsiteX28" fmla="*/ 756475 w 3303554"/>
                <a:gd name="connsiteY28" fmla="*/ 3037469 h 3037469"/>
                <a:gd name="connsiteX29" fmla="*/ 684170 w 3303554"/>
                <a:gd name="connsiteY29" fmla="*/ 2990709 h 3037469"/>
                <a:gd name="connsiteX30" fmla="*/ 221572 w 3303554"/>
                <a:gd name="connsiteY30"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3191405 w 3303554"/>
                <a:gd name="connsiteY15" fmla="*/ 1502162 h 3037469"/>
                <a:gd name="connsiteX16" fmla="*/ 2572954 w 3303554"/>
                <a:gd name="connsiteY16" fmla="*/ 1311329 h 3037469"/>
                <a:gd name="connsiteX17" fmla="*/ 2532768 w 3303554"/>
                <a:gd name="connsiteY17" fmla="*/ 1309299 h 3037469"/>
                <a:gd name="connsiteX18" fmla="*/ 2501698 w 3303554"/>
                <a:gd name="connsiteY18" fmla="*/ 1302266 h 3037469"/>
                <a:gd name="connsiteX19" fmla="*/ 2349101 w 3303554"/>
                <a:gd name="connsiteY19" fmla="*/ 1298250 h 3037469"/>
                <a:gd name="connsiteX20" fmla="*/ 2286636 w 3303554"/>
                <a:gd name="connsiteY20" fmla="*/ 1308730 h 3037469"/>
                <a:gd name="connsiteX21" fmla="*/ 2235184 w 3303554"/>
                <a:gd name="connsiteY21" fmla="*/ 1311329 h 3037469"/>
                <a:gd name="connsiteX22" fmla="*/ 1616733 w 3303554"/>
                <a:gd name="connsiteY22" fmla="*/ 1502162 h 3037469"/>
                <a:gd name="connsiteX23" fmla="*/ 1507439 w 3303554"/>
                <a:gd name="connsiteY23" fmla="*/ 1568559 h 3037469"/>
                <a:gd name="connsiteX24" fmla="*/ 1507439 w 3303554"/>
                <a:gd name="connsiteY24" fmla="*/ 1568561 h 3037469"/>
                <a:gd name="connsiteX25" fmla="*/ 1480544 w 3303554"/>
                <a:gd name="connsiteY25" fmla="*/ 1584900 h 3037469"/>
                <a:gd name="connsiteX26" fmla="*/ 752291 w 3303554"/>
                <a:gd name="connsiteY26" fmla="*/ 2954581 h 3037469"/>
                <a:gd name="connsiteX27" fmla="*/ 756475 w 3303554"/>
                <a:gd name="connsiteY27" fmla="*/ 3037469 h 3037469"/>
                <a:gd name="connsiteX28" fmla="*/ 684170 w 3303554"/>
                <a:gd name="connsiteY28" fmla="*/ 2990709 h 3037469"/>
                <a:gd name="connsiteX29" fmla="*/ 221572 w 3303554"/>
                <a:gd name="connsiteY29"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72954 w 3303554"/>
                <a:gd name="connsiteY15" fmla="*/ 1311329 h 3037469"/>
                <a:gd name="connsiteX16" fmla="*/ 2532768 w 3303554"/>
                <a:gd name="connsiteY16" fmla="*/ 1309299 h 3037469"/>
                <a:gd name="connsiteX17" fmla="*/ 2501698 w 3303554"/>
                <a:gd name="connsiteY17" fmla="*/ 1302266 h 3037469"/>
                <a:gd name="connsiteX18" fmla="*/ 2349101 w 3303554"/>
                <a:gd name="connsiteY18" fmla="*/ 1298250 h 3037469"/>
                <a:gd name="connsiteX19" fmla="*/ 2286636 w 3303554"/>
                <a:gd name="connsiteY19" fmla="*/ 1308730 h 3037469"/>
                <a:gd name="connsiteX20" fmla="*/ 2235184 w 3303554"/>
                <a:gd name="connsiteY20" fmla="*/ 1311329 h 3037469"/>
                <a:gd name="connsiteX21" fmla="*/ 1616733 w 3303554"/>
                <a:gd name="connsiteY21" fmla="*/ 1502162 h 3037469"/>
                <a:gd name="connsiteX22" fmla="*/ 1507439 w 3303554"/>
                <a:gd name="connsiteY22" fmla="*/ 1568559 h 3037469"/>
                <a:gd name="connsiteX23" fmla="*/ 1507439 w 3303554"/>
                <a:gd name="connsiteY23" fmla="*/ 1568561 h 3037469"/>
                <a:gd name="connsiteX24" fmla="*/ 1480544 w 3303554"/>
                <a:gd name="connsiteY24" fmla="*/ 1584900 h 3037469"/>
                <a:gd name="connsiteX25" fmla="*/ 752291 w 3303554"/>
                <a:gd name="connsiteY25" fmla="*/ 2954581 h 3037469"/>
                <a:gd name="connsiteX26" fmla="*/ 756475 w 3303554"/>
                <a:gd name="connsiteY26" fmla="*/ 3037469 h 3037469"/>
                <a:gd name="connsiteX27" fmla="*/ 684170 w 3303554"/>
                <a:gd name="connsiteY27" fmla="*/ 2990709 h 3037469"/>
                <a:gd name="connsiteX28" fmla="*/ 221572 w 3303554"/>
                <a:gd name="connsiteY28"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72954 w 3303554"/>
                <a:gd name="connsiteY14" fmla="*/ 1311329 h 3037469"/>
                <a:gd name="connsiteX15" fmla="*/ 2532768 w 3303554"/>
                <a:gd name="connsiteY15" fmla="*/ 1309299 h 3037469"/>
                <a:gd name="connsiteX16" fmla="*/ 2501698 w 3303554"/>
                <a:gd name="connsiteY16" fmla="*/ 1302266 h 3037469"/>
                <a:gd name="connsiteX17" fmla="*/ 2349101 w 3303554"/>
                <a:gd name="connsiteY17" fmla="*/ 1298250 h 3037469"/>
                <a:gd name="connsiteX18" fmla="*/ 2286636 w 3303554"/>
                <a:gd name="connsiteY18" fmla="*/ 1308730 h 3037469"/>
                <a:gd name="connsiteX19" fmla="*/ 2235184 w 3303554"/>
                <a:gd name="connsiteY19" fmla="*/ 1311329 h 3037469"/>
                <a:gd name="connsiteX20" fmla="*/ 1616733 w 3303554"/>
                <a:gd name="connsiteY20" fmla="*/ 1502162 h 3037469"/>
                <a:gd name="connsiteX21" fmla="*/ 1507439 w 3303554"/>
                <a:gd name="connsiteY21" fmla="*/ 1568559 h 3037469"/>
                <a:gd name="connsiteX22" fmla="*/ 1507439 w 3303554"/>
                <a:gd name="connsiteY22" fmla="*/ 1568561 h 3037469"/>
                <a:gd name="connsiteX23" fmla="*/ 1480544 w 3303554"/>
                <a:gd name="connsiteY23" fmla="*/ 1584900 h 3037469"/>
                <a:gd name="connsiteX24" fmla="*/ 752291 w 3303554"/>
                <a:gd name="connsiteY24" fmla="*/ 2954581 h 3037469"/>
                <a:gd name="connsiteX25" fmla="*/ 756475 w 3303554"/>
                <a:gd name="connsiteY25" fmla="*/ 3037469 h 3037469"/>
                <a:gd name="connsiteX26" fmla="*/ 684170 w 3303554"/>
                <a:gd name="connsiteY26" fmla="*/ 2990709 h 3037469"/>
                <a:gd name="connsiteX27" fmla="*/ 221572 w 3303554"/>
                <a:gd name="connsiteY27"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501698 w 3303554"/>
                <a:gd name="connsiteY15" fmla="*/ 1302266 h 3037469"/>
                <a:gd name="connsiteX16" fmla="*/ 2349101 w 3303554"/>
                <a:gd name="connsiteY16" fmla="*/ 1298250 h 3037469"/>
                <a:gd name="connsiteX17" fmla="*/ 2286636 w 3303554"/>
                <a:gd name="connsiteY17" fmla="*/ 1308730 h 3037469"/>
                <a:gd name="connsiteX18" fmla="*/ 2235184 w 3303554"/>
                <a:gd name="connsiteY18" fmla="*/ 1311329 h 3037469"/>
                <a:gd name="connsiteX19" fmla="*/ 1616733 w 3303554"/>
                <a:gd name="connsiteY19" fmla="*/ 1502162 h 3037469"/>
                <a:gd name="connsiteX20" fmla="*/ 1507439 w 3303554"/>
                <a:gd name="connsiteY20" fmla="*/ 1568559 h 3037469"/>
                <a:gd name="connsiteX21" fmla="*/ 1507439 w 3303554"/>
                <a:gd name="connsiteY21" fmla="*/ 1568561 h 3037469"/>
                <a:gd name="connsiteX22" fmla="*/ 1480544 w 3303554"/>
                <a:gd name="connsiteY22" fmla="*/ 1584900 h 3037469"/>
                <a:gd name="connsiteX23" fmla="*/ 752291 w 3303554"/>
                <a:gd name="connsiteY23" fmla="*/ 2954581 h 3037469"/>
                <a:gd name="connsiteX24" fmla="*/ 756475 w 3303554"/>
                <a:gd name="connsiteY24" fmla="*/ 3037469 h 3037469"/>
                <a:gd name="connsiteX25" fmla="*/ 684170 w 3303554"/>
                <a:gd name="connsiteY25" fmla="*/ 2990709 h 3037469"/>
                <a:gd name="connsiteX26" fmla="*/ 221572 w 3303554"/>
                <a:gd name="connsiteY26"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349101 w 3303554"/>
                <a:gd name="connsiteY15" fmla="*/ 1298250 h 3037469"/>
                <a:gd name="connsiteX16" fmla="*/ 2286636 w 3303554"/>
                <a:gd name="connsiteY16" fmla="*/ 1308730 h 3037469"/>
                <a:gd name="connsiteX17" fmla="*/ 2235184 w 3303554"/>
                <a:gd name="connsiteY17" fmla="*/ 1311329 h 3037469"/>
                <a:gd name="connsiteX18" fmla="*/ 1616733 w 3303554"/>
                <a:gd name="connsiteY18" fmla="*/ 1502162 h 3037469"/>
                <a:gd name="connsiteX19" fmla="*/ 1507439 w 3303554"/>
                <a:gd name="connsiteY19" fmla="*/ 1568559 h 3037469"/>
                <a:gd name="connsiteX20" fmla="*/ 1507439 w 3303554"/>
                <a:gd name="connsiteY20" fmla="*/ 1568561 h 3037469"/>
                <a:gd name="connsiteX21" fmla="*/ 1480544 w 3303554"/>
                <a:gd name="connsiteY21" fmla="*/ 1584900 h 3037469"/>
                <a:gd name="connsiteX22" fmla="*/ 752291 w 3303554"/>
                <a:gd name="connsiteY22" fmla="*/ 2954581 h 3037469"/>
                <a:gd name="connsiteX23" fmla="*/ 756475 w 3303554"/>
                <a:gd name="connsiteY23" fmla="*/ 3037469 h 3037469"/>
                <a:gd name="connsiteX24" fmla="*/ 684170 w 3303554"/>
                <a:gd name="connsiteY24" fmla="*/ 2990709 h 3037469"/>
                <a:gd name="connsiteX25" fmla="*/ 221572 w 3303554"/>
                <a:gd name="connsiteY25" fmla="*/ 826165 h 3037469"/>
                <a:gd name="connsiteX0" fmla="*/ 221572 w 3303554"/>
                <a:gd name="connsiteY0" fmla="*/ 826165 h 3037469"/>
                <a:gd name="connsiteX1" fmla="*/ 2327421 w 3303554"/>
                <a:gd name="connsiteY1" fmla="*/ 144515 h 3037469"/>
                <a:gd name="connsiteX2" fmla="*/ 2404069 w 3303554"/>
                <a:gd name="connsiteY2" fmla="*/ 183752 h 3037469"/>
                <a:gd name="connsiteX3" fmla="*/ 2404070 w 3303554"/>
                <a:gd name="connsiteY3" fmla="*/ 183752 h 3037469"/>
                <a:gd name="connsiteX4" fmla="*/ 2477944 w 3303554"/>
                <a:gd name="connsiteY4" fmla="*/ 221571 h 3037469"/>
                <a:gd name="connsiteX5" fmla="*/ 3299996 w 3303554"/>
                <a:gd name="connsiteY5" fmla="*/ 1537098 h 3037469"/>
                <a:gd name="connsiteX6" fmla="*/ 3300698 w 3303554"/>
                <a:gd name="connsiteY6" fmla="*/ 1568559 h 3037469"/>
                <a:gd name="connsiteX7" fmla="*/ 3303554 w 3303554"/>
                <a:gd name="connsiteY7" fmla="*/ 1696409 h 3037469"/>
                <a:gd name="connsiteX8" fmla="*/ 3159594 w 3303554"/>
                <a:gd name="connsiteY8" fmla="*/ 2327420 h 3037469"/>
                <a:gd name="connsiteX9" fmla="*/ 3147919 w 3303554"/>
                <a:gd name="connsiteY9" fmla="*/ 2350226 h 3037469"/>
                <a:gd name="connsiteX10" fmla="*/ 3153759 w 3303554"/>
                <a:gd name="connsiteY10" fmla="*/ 2335265 h 3037469"/>
                <a:gd name="connsiteX11" fmla="*/ 2798976 w 3303554"/>
                <a:gd name="connsiteY11" fmla="*/ 1402230 h 3037469"/>
                <a:gd name="connsiteX12" fmla="*/ 2653103 w 3303554"/>
                <a:gd name="connsiteY12" fmla="*/ 1336539 h 3037469"/>
                <a:gd name="connsiteX13" fmla="*/ 2532768 w 3303554"/>
                <a:gd name="connsiteY13" fmla="*/ 1309299 h 3037469"/>
                <a:gd name="connsiteX14" fmla="*/ 2532768 w 3303554"/>
                <a:gd name="connsiteY14" fmla="*/ 1309299 h 3037469"/>
                <a:gd name="connsiteX15" fmla="*/ 2286636 w 3303554"/>
                <a:gd name="connsiteY15" fmla="*/ 1308730 h 3037469"/>
                <a:gd name="connsiteX16" fmla="*/ 2235184 w 3303554"/>
                <a:gd name="connsiteY16" fmla="*/ 1311329 h 3037469"/>
                <a:gd name="connsiteX17" fmla="*/ 1616733 w 3303554"/>
                <a:gd name="connsiteY17" fmla="*/ 1502162 h 3037469"/>
                <a:gd name="connsiteX18" fmla="*/ 1507439 w 3303554"/>
                <a:gd name="connsiteY18" fmla="*/ 1568559 h 3037469"/>
                <a:gd name="connsiteX19" fmla="*/ 1507439 w 3303554"/>
                <a:gd name="connsiteY19" fmla="*/ 1568561 h 3037469"/>
                <a:gd name="connsiteX20" fmla="*/ 1480544 w 3303554"/>
                <a:gd name="connsiteY20" fmla="*/ 1584900 h 3037469"/>
                <a:gd name="connsiteX21" fmla="*/ 752291 w 3303554"/>
                <a:gd name="connsiteY21" fmla="*/ 2954581 h 3037469"/>
                <a:gd name="connsiteX22" fmla="*/ 756475 w 3303554"/>
                <a:gd name="connsiteY22" fmla="*/ 3037469 h 3037469"/>
                <a:gd name="connsiteX23" fmla="*/ 684170 w 3303554"/>
                <a:gd name="connsiteY23" fmla="*/ 2990709 h 3037469"/>
                <a:gd name="connsiteX24" fmla="*/ 221572 w 3303554"/>
                <a:gd name="connsiteY24" fmla="*/ 826165 h 30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03554" h="3037469">
                  <a:moveTo>
                    <a:pt x="221572" y="826165"/>
                  </a:moveTo>
                  <a:cubicBezTo>
                    <a:pt x="649190" y="85509"/>
                    <a:pt x="1563798" y="-198690"/>
                    <a:pt x="2327421" y="144515"/>
                  </a:cubicBezTo>
                  <a:lnTo>
                    <a:pt x="2404069" y="183752"/>
                  </a:lnTo>
                  <a:lnTo>
                    <a:pt x="2404070" y="183752"/>
                  </a:lnTo>
                  <a:lnTo>
                    <a:pt x="2477944" y="221571"/>
                  </a:lnTo>
                  <a:cubicBezTo>
                    <a:pt x="2971715" y="506649"/>
                    <a:pt x="3262616" y="1008168"/>
                    <a:pt x="3299996" y="1537098"/>
                  </a:cubicBezTo>
                  <a:lnTo>
                    <a:pt x="3300698" y="1568559"/>
                  </a:lnTo>
                  <a:lnTo>
                    <a:pt x="3303554" y="1696409"/>
                  </a:lnTo>
                  <a:cubicBezTo>
                    <a:pt x="3298021" y="1909418"/>
                    <a:pt x="3251115" y="2123788"/>
                    <a:pt x="3159594" y="2327420"/>
                  </a:cubicBezTo>
                  <a:lnTo>
                    <a:pt x="3147919" y="2350226"/>
                  </a:lnTo>
                  <a:lnTo>
                    <a:pt x="3153759" y="2335265"/>
                  </a:lnTo>
                  <a:cubicBezTo>
                    <a:pt x="3269932" y="1986753"/>
                    <a:pt x="3129518" y="1593069"/>
                    <a:pt x="2798976" y="1402230"/>
                  </a:cubicBezTo>
                  <a:cubicBezTo>
                    <a:pt x="2751755" y="1374967"/>
                    <a:pt x="2702890" y="1353134"/>
                    <a:pt x="2653103" y="1336539"/>
                  </a:cubicBezTo>
                  <a:lnTo>
                    <a:pt x="2532768" y="1309299"/>
                  </a:lnTo>
                  <a:lnTo>
                    <a:pt x="2532768" y="1309299"/>
                  </a:lnTo>
                  <a:lnTo>
                    <a:pt x="2286636" y="1308730"/>
                  </a:lnTo>
                  <a:lnTo>
                    <a:pt x="2235184" y="1311329"/>
                  </a:lnTo>
                  <a:cubicBezTo>
                    <a:pt x="2013073" y="1333885"/>
                    <a:pt x="1803970" y="1400448"/>
                    <a:pt x="1616733" y="1502162"/>
                  </a:cubicBezTo>
                  <a:lnTo>
                    <a:pt x="1507439" y="1568559"/>
                  </a:lnTo>
                  <a:cubicBezTo>
                    <a:pt x="1489223" y="1579625"/>
                    <a:pt x="1511922" y="1565838"/>
                    <a:pt x="1507439" y="1568561"/>
                  </a:cubicBezTo>
                  <a:lnTo>
                    <a:pt x="1480544" y="1584900"/>
                  </a:lnTo>
                  <a:cubicBezTo>
                    <a:pt x="1041168" y="1881736"/>
                    <a:pt x="752290" y="2384423"/>
                    <a:pt x="752291" y="2954581"/>
                  </a:cubicBezTo>
                  <a:lnTo>
                    <a:pt x="756475" y="3037469"/>
                  </a:lnTo>
                  <a:lnTo>
                    <a:pt x="684170" y="2990709"/>
                  </a:lnTo>
                  <a:cubicBezTo>
                    <a:pt x="5135" y="2500994"/>
                    <a:pt x="-206046" y="1566821"/>
                    <a:pt x="221572" y="826165"/>
                  </a:cubicBezTo>
                  <a:close/>
                </a:path>
              </a:pathLst>
            </a:custGeom>
            <a:solidFill>
              <a:srgbClr val="EBFED0"/>
            </a:solidFill>
            <a:ln w="25400" cap="flat" cmpd="sng" algn="ctr">
              <a:noFill/>
              <a:prstDash val="solid"/>
            </a:ln>
            <a:effectLst/>
            <a:sp3d extrusionH="444500" prstMaterial="matte">
              <a:extrusionClr>
                <a:sysClr val="window" lastClr="FFFFFF">
                  <a:lumMod val="75000"/>
                </a:sysClr>
              </a:extrusionClr>
            </a:sp3d>
          </p:spPr>
          <p:txBody>
            <a:bodyPr wrap="square" rtlCol="0" anchor="ctr">
              <a:noAutofit/>
            </a:bodyP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ea typeface="微軟正黑體"/>
                <a:cs typeface="+mn-cs"/>
              </a:endParaRPr>
            </a:p>
          </p:txBody>
        </p:sp>
      </p:grpSp>
      <p:sp>
        <p:nvSpPr>
          <p:cNvPr id="23" name="文字方塊 22"/>
          <p:cNvSpPr txBox="1"/>
          <p:nvPr/>
        </p:nvSpPr>
        <p:spPr>
          <a:xfrm>
            <a:off x="3681707" y="4349519"/>
            <a:ext cx="2195504" cy="369332"/>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smtClean="0">
                <a:solidFill>
                  <a:prstClr val="black"/>
                </a:solidFill>
                <a:latin typeface="Arial"/>
                <a:ea typeface="微軟正黑體"/>
                <a:cs typeface="Times New Roman" panose="02020603050405020304" pitchFamily="18" charset="0"/>
              </a:rPr>
              <a:t>需求者</a:t>
            </a:r>
            <a:r>
              <a:rPr lang="en-US" altLang="zh-TW" b="1" dirty="0">
                <a:solidFill>
                  <a:prstClr val="black"/>
                </a:solidFill>
                <a:latin typeface="Arial"/>
                <a:ea typeface="微軟正黑體"/>
                <a:cs typeface="Times New Roman" panose="02020603050405020304" pitchFamily="18" charset="0"/>
              </a:rPr>
              <a:t>(</a:t>
            </a:r>
            <a:r>
              <a:rPr lang="zh-TW" altLang="en-US" b="1" dirty="0">
                <a:solidFill>
                  <a:prstClr val="black"/>
                </a:solidFill>
                <a:latin typeface="Arial"/>
                <a:ea typeface="微軟正黑體"/>
                <a:cs typeface="Times New Roman" panose="02020603050405020304" pitchFamily="18" charset="0"/>
              </a:rPr>
              <a:t>用戶</a:t>
            </a:r>
            <a:r>
              <a:rPr lang="zh-TW" altLang="en-US" b="1" dirty="0" smtClean="0">
                <a:solidFill>
                  <a:prstClr val="black"/>
                </a:solidFill>
                <a:latin typeface="Arial"/>
                <a:ea typeface="微軟正黑體"/>
                <a:cs typeface="Times New Roman" panose="02020603050405020304" pitchFamily="18" charset="0"/>
              </a:rPr>
              <a:t>端）</a:t>
            </a:r>
            <a:endParaRPr lang="en-US" altLang="zh-TW" b="1" dirty="0">
              <a:solidFill>
                <a:prstClr val="black"/>
              </a:solidFill>
              <a:latin typeface="Arial"/>
              <a:ea typeface="微軟正黑體"/>
              <a:cs typeface="Times New Roman" panose="02020603050405020304" pitchFamily="18" charset="0"/>
            </a:endParaRPr>
          </a:p>
        </p:txBody>
      </p:sp>
      <p:sp>
        <p:nvSpPr>
          <p:cNvPr id="24" name="文字方塊 23"/>
          <p:cNvSpPr txBox="1"/>
          <p:nvPr/>
        </p:nvSpPr>
        <p:spPr>
          <a:xfrm>
            <a:off x="2322827" y="4860801"/>
            <a:ext cx="1481689" cy="1200329"/>
          </a:xfrm>
          <a:prstGeom prst="rect">
            <a:avLst/>
          </a:prstGeom>
          <a:noFill/>
        </p:spPr>
        <p:txBody>
          <a:bodyPr wrap="square" rtlCol="0">
            <a:spAutoFit/>
          </a:bodyPr>
          <a:lstStyle/>
          <a:p>
            <a:pPr marL="285750" indent="-285750">
              <a:buFont typeface="Wingdings" panose="05000000000000000000" pitchFamily="2" charset="2"/>
              <a:buChar char="n"/>
            </a:pPr>
            <a:r>
              <a:rPr lang="zh-TW" altLang="zh-TW" b="1" dirty="0" smtClean="0">
                <a:solidFill>
                  <a:prstClr val="black"/>
                </a:solidFill>
                <a:latin typeface="Arial"/>
                <a:ea typeface="微軟正黑體"/>
                <a:cs typeface="Times New Roman" panose="02020603050405020304" pitchFamily="18" charset="0"/>
              </a:rPr>
              <a:t>車</a:t>
            </a:r>
            <a:r>
              <a:rPr lang="zh-TW" altLang="en-US" b="1" dirty="0" smtClean="0">
                <a:solidFill>
                  <a:prstClr val="black"/>
                </a:solidFill>
                <a:latin typeface="Arial"/>
                <a:ea typeface="微軟正黑體"/>
                <a:cs typeface="Times New Roman" panose="02020603050405020304" pitchFamily="18" charset="0"/>
              </a:rPr>
              <a:t>載系統</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服務供給端</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車</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司機</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後台</a:t>
            </a:r>
            <a:r>
              <a:rPr lang="en-US" altLang="zh-TW" b="1" dirty="0" smtClean="0">
                <a:solidFill>
                  <a:prstClr val="black"/>
                </a:solidFill>
                <a:latin typeface="Arial"/>
                <a:ea typeface="微軟正黑體"/>
                <a:cs typeface="Times New Roman" panose="02020603050405020304" pitchFamily="18" charset="0"/>
              </a:rPr>
              <a:t>)</a:t>
            </a:r>
            <a:endParaRPr lang="en-US" altLang="zh-TW" dirty="0">
              <a:solidFill>
                <a:prstClr val="black"/>
              </a:solidFill>
              <a:latin typeface="Arial"/>
              <a:ea typeface="微軟正黑體"/>
            </a:endParaRPr>
          </a:p>
        </p:txBody>
      </p:sp>
      <p:sp>
        <p:nvSpPr>
          <p:cNvPr id="25" name="文字方塊 24"/>
          <p:cNvSpPr txBox="1"/>
          <p:nvPr/>
        </p:nvSpPr>
        <p:spPr>
          <a:xfrm>
            <a:off x="4895810" y="5389124"/>
            <a:ext cx="1801804" cy="923330"/>
          </a:xfrm>
          <a:prstGeom prst="rect">
            <a:avLst/>
          </a:prstGeom>
          <a:noFill/>
        </p:spPr>
        <p:txBody>
          <a:bodyPr wrap="square" rtlCol="0">
            <a:spAutoFit/>
          </a:bodyPr>
          <a:lstStyle/>
          <a:p>
            <a:pPr marL="285750" indent="-285750">
              <a:buFont typeface="Wingdings" panose="05000000000000000000" pitchFamily="2" charset="2"/>
              <a:buChar char="n"/>
            </a:pPr>
            <a:r>
              <a:rPr lang="zh-TW" altLang="en-US" b="1" dirty="0">
                <a:solidFill>
                  <a:prstClr val="black"/>
                </a:solidFill>
                <a:latin typeface="Arial"/>
                <a:ea typeface="微軟正黑體"/>
                <a:cs typeface="Times New Roman" panose="02020603050405020304" pitchFamily="18" charset="0"/>
              </a:rPr>
              <a:t>公車候車</a:t>
            </a:r>
            <a:r>
              <a:rPr lang="zh-TW" altLang="en-US" b="1" dirty="0" smtClean="0">
                <a:solidFill>
                  <a:prstClr val="black"/>
                </a:solidFill>
                <a:latin typeface="Arial"/>
                <a:ea typeface="微軟正黑體"/>
                <a:cs typeface="Times New Roman" panose="02020603050405020304" pitchFamily="18" charset="0"/>
              </a:rPr>
              <a:t>亭</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站</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基礎建設</a:t>
            </a:r>
            <a:r>
              <a:rPr lang="en-US" altLang="zh-TW" b="1" dirty="0" smtClean="0">
                <a:solidFill>
                  <a:prstClr val="black"/>
                </a:solidFill>
                <a:latin typeface="Arial"/>
                <a:ea typeface="微軟正黑體"/>
                <a:cs typeface="Times New Roman" panose="02020603050405020304" pitchFamily="18" charset="0"/>
              </a:rPr>
              <a:t>-</a:t>
            </a:r>
            <a:r>
              <a:rPr lang="zh-TW" altLang="en-US" b="1" dirty="0" smtClean="0">
                <a:solidFill>
                  <a:prstClr val="black"/>
                </a:solidFill>
                <a:latin typeface="Arial"/>
                <a:ea typeface="微軟正黑體"/>
                <a:cs typeface="Times New Roman" panose="02020603050405020304" pitchFamily="18" charset="0"/>
              </a:rPr>
              <a:t>政府端</a:t>
            </a:r>
            <a:r>
              <a:rPr lang="en-US" altLang="zh-TW" b="1" dirty="0" smtClean="0">
                <a:solidFill>
                  <a:prstClr val="black"/>
                </a:solidFill>
                <a:latin typeface="Arial"/>
                <a:ea typeface="微軟正黑體"/>
                <a:cs typeface="Times New Roman" panose="02020603050405020304" pitchFamily="18" charset="0"/>
              </a:rPr>
              <a:t>)</a:t>
            </a:r>
            <a:endParaRPr lang="en-US" altLang="zh-TW" b="1" dirty="0">
              <a:solidFill>
                <a:prstClr val="black"/>
              </a:solidFill>
              <a:latin typeface="Arial"/>
              <a:ea typeface="微軟正黑體"/>
              <a:cs typeface="Times New Roman" panose="02020603050405020304" pitchFamily="18" charset="0"/>
            </a:endParaRPr>
          </a:p>
        </p:txBody>
      </p:sp>
      <p:sp>
        <p:nvSpPr>
          <p:cNvPr id="28" name="標題 1"/>
          <p:cNvSpPr>
            <a:spLocks noGrp="1"/>
          </p:cNvSpPr>
          <p:nvPr>
            <p:ph type="title"/>
          </p:nvPr>
        </p:nvSpPr>
        <p:spPr>
          <a:xfrm>
            <a:off x="232410" y="104454"/>
            <a:ext cx="8266774" cy="798250"/>
          </a:xfrm>
        </p:spPr>
        <p:txBody>
          <a:bodyPr>
            <a:normAutofit/>
          </a:bodyPr>
          <a:lstStyle/>
          <a:p>
            <a:r>
              <a:rPr lang="zh-TW" altLang="en-US" dirty="0" smtClean="0"/>
              <a:t>研發解決方案聚焦三個標的</a:t>
            </a:r>
            <a:endParaRPr lang="zh-TW" altLang="en-US" dirty="0"/>
          </a:p>
        </p:txBody>
      </p:sp>
      <p:sp>
        <p:nvSpPr>
          <p:cNvPr id="2" name="矩形 1"/>
          <p:cNvSpPr/>
          <p:nvPr/>
        </p:nvSpPr>
        <p:spPr>
          <a:xfrm>
            <a:off x="232410" y="2224592"/>
            <a:ext cx="8736564" cy="2031325"/>
          </a:xfrm>
          <a:prstGeom prst="rect">
            <a:avLst/>
          </a:prstGeom>
        </p:spPr>
        <p:txBody>
          <a:bodyPr wrap="square">
            <a:spAutoFit/>
          </a:bodyPr>
          <a:lstStyle/>
          <a:p>
            <a:pPr marL="285750" indent="-285750">
              <a:buFont typeface="Arial" panose="020B0604020202020204" pitchFamily="34" charset="0"/>
              <a:buChar char="•"/>
            </a:pPr>
            <a:r>
              <a:rPr lang="zh-TW" altLang="en-US" b="1" u="sng" dirty="0" smtClean="0">
                <a:solidFill>
                  <a:srgbClr val="C00000"/>
                </a:solidFill>
                <a:latin typeface="微軟正黑體" panose="020B0604030504040204" pitchFamily="34" charset="-120"/>
                <a:ea typeface="微軟正黑體" panose="020B0604030504040204" pitchFamily="34" charset="-120"/>
              </a:rPr>
              <a:t>可以訂</a:t>
            </a:r>
            <a:r>
              <a:rPr lang="zh-TW" altLang="en-US" b="1" u="sng" dirty="0">
                <a:solidFill>
                  <a:srgbClr val="C00000"/>
                </a:solidFill>
                <a:latin typeface="微軟正黑體" panose="020B0604030504040204" pitchFamily="34" charset="-120"/>
                <a:ea typeface="微軟正黑體" panose="020B0604030504040204" pitchFamily="34" charset="-120"/>
              </a:rPr>
              <a:t>車</a:t>
            </a:r>
            <a:r>
              <a:rPr lang="zh-TW" altLang="en-US" dirty="0">
                <a:latin typeface="微軟正黑體" panose="020B0604030504040204" pitchFamily="34" charset="-120"/>
                <a:ea typeface="微軟正黑體" panose="020B0604030504040204" pitchFamily="34" charset="-120"/>
              </a:rPr>
              <a:t>：抵達公車站</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亭時，以手機</a:t>
            </a:r>
            <a:r>
              <a:rPr lang="en-US" altLang="zh-TW" dirty="0">
                <a:solidFill>
                  <a:srgbClr val="C00000"/>
                </a:solidFill>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方式提出預搭乘公車班次的</a:t>
            </a:r>
            <a:r>
              <a:rPr lang="zh-TW" altLang="en-US" dirty="0">
                <a:solidFill>
                  <a:srgbClr val="C00000"/>
                </a:solidFill>
                <a:latin typeface="微軟正黑體" panose="020B0604030504040204" pitchFamily="34" charset="-120"/>
                <a:ea typeface="微軟正黑體" panose="020B0604030504040204" pitchFamily="34" charset="-120"/>
              </a:rPr>
              <a:t>「預訂需求」</a:t>
            </a:r>
            <a:r>
              <a:rPr lang="zh-TW" altLang="en-US" dirty="0" smtClean="0">
                <a:latin typeface="微軟正黑體" panose="020B0604030504040204" pitchFamily="34" charset="-120"/>
                <a:ea typeface="微軟正黑體" panose="020B0604030504040204" pitchFamily="34" charset="-120"/>
              </a:rPr>
              <a:t>，被</a:t>
            </a:r>
            <a:r>
              <a:rPr lang="zh-TW" altLang="en-US" dirty="0">
                <a:latin typeface="微軟正黑體" panose="020B0604030504040204" pitchFamily="34" charset="-120"/>
                <a:ea typeface="微軟正黑體" panose="020B0604030504040204" pitchFamily="34" charset="-120"/>
              </a:rPr>
              <a:t>選中之公車接收到需求</a:t>
            </a:r>
            <a:r>
              <a:rPr lang="zh-TW" altLang="en-US" dirty="0" smtClean="0">
                <a:latin typeface="微軟正黑體" panose="020B0604030504040204" pitchFamily="34" charset="-120"/>
                <a:ea typeface="微軟正黑體" panose="020B0604030504040204" pitchFamily="34" charset="-120"/>
              </a:rPr>
              <a:t>預訂（</a:t>
            </a:r>
            <a:r>
              <a:rPr lang="zh-TW" altLang="en-US" dirty="0" smtClean="0">
                <a:solidFill>
                  <a:srgbClr val="C00000"/>
                </a:solidFill>
                <a:latin typeface="微軟正黑體" panose="020B0604030504040204" pitchFamily="34" charset="-120"/>
                <a:ea typeface="微軟正黑體" panose="020B0604030504040204" pitchFamily="34" charset="-120"/>
              </a:rPr>
              <a:t>訊息以</a:t>
            </a:r>
            <a:r>
              <a:rPr lang="zh-TW" altLang="en-US" dirty="0">
                <a:solidFill>
                  <a:srgbClr val="C00000"/>
                </a:solidFill>
                <a:latin typeface="微軟正黑體" panose="020B0604030504040204" pitchFamily="34" charset="-120"/>
                <a:ea typeface="微軟正黑體" panose="020B0604030504040204" pitchFamily="34" charset="-120"/>
              </a:rPr>
              <a:t>口語</a:t>
            </a:r>
            <a:r>
              <a:rPr lang="zh-TW" altLang="en-US" dirty="0" smtClean="0">
                <a:solidFill>
                  <a:srgbClr val="C00000"/>
                </a:solidFill>
                <a:latin typeface="微軟正黑體" panose="020B0604030504040204" pitchFamily="34" charset="-120"/>
                <a:ea typeface="微軟正黑體" panose="020B0604030504040204" pitchFamily="34" charset="-120"/>
              </a:rPr>
              <a:t>播報告知</a:t>
            </a:r>
            <a:r>
              <a:rPr lang="zh-TW" altLang="en-US" dirty="0">
                <a:latin typeface="微軟正黑體" panose="020B0604030504040204" pitchFamily="34" charset="-120"/>
                <a:ea typeface="微軟正黑體" panose="020B0604030504040204" pitchFamily="34" charset="-120"/>
              </a:rPr>
              <a:t>司機或其它</a:t>
            </a:r>
            <a:r>
              <a:rPr lang="zh-TW" altLang="en-US" dirty="0">
                <a:solidFill>
                  <a:srgbClr val="C00000"/>
                </a:solidFill>
                <a:latin typeface="微軟正黑體" panose="020B0604030504040204" pitchFamily="34" charset="-120"/>
                <a:ea typeface="微軟正黑體" panose="020B0604030504040204" pitchFamily="34" charset="-120"/>
              </a:rPr>
              <a:t>不影響行車全安之方式告知</a:t>
            </a:r>
            <a:r>
              <a:rPr lang="zh-TW" altLang="en-US" dirty="0" smtClean="0">
                <a:solidFill>
                  <a:srgbClr val="C00000"/>
                </a:solidFill>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並</a:t>
            </a:r>
            <a:r>
              <a:rPr lang="zh-TW" altLang="en-US" dirty="0">
                <a:solidFill>
                  <a:srgbClr val="C00000"/>
                </a:solidFill>
                <a:latin typeface="微軟正黑體" panose="020B0604030504040204" pitchFamily="34" charset="-120"/>
                <a:ea typeface="微軟正黑體" panose="020B0604030504040204" pitchFamily="34" charset="-120"/>
              </a:rPr>
              <a:t>回</a:t>
            </a:r>
            <a:r>
              <a:rPr lang="zh-TW" altLang="en-US" dirty="0" smtClean="0">
                <a:solidFill>
                  <a:srgbClr val="C00000"/>
                </a:solidFill>
                <a:latin typeface="微軟正黑體" panose="020B0604030504040204" pitchFamily="34" charset="-120"/>
                <a:ea typeface="微軟正黑體" panose="020B0604030504040204" pitchFamily="34" charset="-120"/>
              </a:rPr>
              <a:t>傳</a:t>
            </a:r>
            <a:r>
              <a:rPr lang="zh-TW" altLang="en-US" dirty="0" smtClean="0">
                <a:latin typeface="微軟正黑體" panose="020B0604030504040204" pitchFamily="34" charset="-120"/>
                <a:ea typeface="微軟正黑體" panose="020B0604030504040204" pitchFamily="34" charset="-120"/>
              </a:rPr>
              <a:t>給需求者</a:t>
            </a:r>
            <a:r>
              <a:rPr lang="zh-TW" altLang="en-US" dirty="0" smtClean="0">
                <a:solidFill>
                  <a:srgbClr val="C00000"/>
                </a:solidFill>
                <a:latin typeface="微軟正黑體" panose="020B0604030504040204" pitchFamily="34" charset="-120"/>
                <a:ea typeface="微軟正黑體" panose="020B0604030504040204" pitchFamily="34" charset="-120"/>
              </a:rPr>
              <a:t>確認訊息</a:t>
            </a:r>
            <a:r>
              <a:rPr lang="zh-TW" altLang="en-US"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前述</a:t>
            </a:r>
            <a:r>
              <a:rPr lang="zh-TW" altLang="en-US" dirty="0">
                <a:solidFill>
                  <a:srgbClr val="C00000"/>
                </a:solidFill>
                <a:latin typeface="微軟正黑體" panose="020B0604030504040204" pitchFamily="34" charset="-120"/>
                <a:ea typeface="微軟正黑體" panose="020B0604030504040204" pitchFamily="34" charset="-120"/>
              </a:rPr>
              <a:t>訊息</a:t>
            </a:r>
            <a:r>
              <a:rPr lang="zh-TW" altLang="en-US" dirty="0" smtClean="0">
                <a:solidFill>
                  <a:srgbClr val="C00000"/>
                </a:solidFill>
                <a:latin typeface="微軟正黑體" panose="020B0604030504040204" pitchFamily="34" charset="-120"/>
                <a:ea typeface="微軟正黑體" panose="020B0604030504040204" pitchFamily="34" charset="-120"/>
              </a:rPr>
              <a:t>應貯存於後台雲端系統</a:t>
            </a:r>
            <a:endParaRPr lang="en-US" altLang="zh-TW" dirty="0" smtClean="0">
              <a:solidFill>
                <a:srgbClr val="C0000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u="sng" dirty="0">
                <a:solidFill>
                  <a:srgbClr val="C00000"/>
                </a:solidFill>
                <a:latin typeface="微軟正黑體" panose="020B0604030504040204" pitchFamily="34" charset="-120"/>
                <a:ea typeface="微軟正黑體" panose="020B0604030504040204" pitchFamily="34" charset="-120"/>
              </a:rPr>
              <a:t>引導候車</a:t>
            </a:r>
            <a:r>
              <a:rPr lang="zh-TW" altLang="en-US" dirty="0" smtClean="0">
                <a:latin typeface="微軟正黑體" panose="020B0604030504040204" pitchFamily="34" charset="-120"/>
                <a:ea typeface="微軟正黑體" panose="020B0604030504040204" pitchFamily="34" charset="-120"/>
              </a:rPr>
              <a:t>：引導視</a:t>
            </a:r>
            <a:r>
              <a:rPr lang="zh-TW" altLang="en-US" dirty="0">
                <a:latin typeface="微軟正黑體" panose="020B0604030504040204" pitchFamily="34" charset="-120"/>
                <a:ea typeface="微軟正黑體" panose="020B0604030504040204" pitchFamily="34" charset="-120"/>
              </a:rPr>
              <a:t>障者</a:t>
            </a:r>
            <a:r>
              <a:rPr lang="zh-TW" altLang="en-US" dirty="0">
                <a:solidFill>
                  <a:srgbClr val="C00000"/>
                </a:solidFill>
                <a:latin typeface="微軟正黑體" panose="020B0604030504040204" pitchFamily="34" charset="-120"/>
                <a:ea typeface="微軟正黑體" panose="020B0604030504040204" pitchFamily="34" charset="-120"/>
              </a:rPr>
              <a:t>找到</a:t>
            </a:r>
            <a:r>
              <a:rPr lang="zh-TW" altLang="en-US" dirty="0" smtClean="0">
                <a:solidFill>
                  <a:srgbClr val="C00000"/>
                </a:solidFill>
                <a:latin typeface="微軟正黑體" panose="020B0604030504040204" pitchFamily="34" charset="-120"/>
                <a:ea typeface="微軟正黑體" panose="020B0604030504040204" pitchFamily="34" charset="-120"/>
              </a:rPr>
              <a:t>愛心裝置啟動</a:t>
            </a:r>
            <a:r>
              <a:rPr lang="zh-TW" altLang="en-US" dirty="0">
                <a:latin typeface="微軟正黑體" panose="020B0604030504040204" pitchFamily="34" charset="-120"/>
                <a:ea typeface="微軟正黑體" panose="020B0604030504040204" pitchFamily="34" charset="-120"/>
              </a:rPr>
              <a:t>、啟動後</a:t>
            </a:r>
            <a:r>
              <a:rPr lang="zh-TW" altLang="en-US" dirty="0" smtClean="0">
                <a:latin typeface="微軟正黑體" panose="020B0604030504040204" pitchFamily="34" charset="-120"/>
                <a:ea typeface="微軟正黑體" panose="020B0604030504040204" pitchFamily="34" charset="-120"/>
              </a:rPr>
              <a:t>應</a:t>
            </a:r>
            <a:r>
              <a:rPr lang="zh-TW" altLang="en-US" dirty="0" smtClean="0">
                <a:solidFill>
                  <a:srgbClr val="C00000"/>
                </a:solidFill>
                <a:latin typeface="微軟正黑體" panose="020B0604030504040204" pitchFamily="34" charset="-120"/>
                <a:ea typeface="微軟正黑體" panose="020B0604030504040204" pitchFamily="34" charset="-120"/>
              </a:rPr>
              <a:t>顯示圖像及資訊</a:t>
            </a:r>
            <a:r>
              <a:rPr lang="zh-TW" altLang="en-US" dirty="0">
                <a:latin typeface="微軟正黑體" panose="020B0604030504040204" pitchFamily="34" charset="-120"/>
                <a:ea typeface="微軟正黑體" panose="020B0604030504040204" pitchFamily="34" charset="-120"/>
              </a:rPr>
              <a:t>（例如被選中之公車號碼）、及給與視障</a:t>
            </a:r>
            <a:r>
              <a:rPr lang="zh-TW" altLang="en-US" dirty="0" smtClean="0">
                <a:latin typeface="微軟正黑體" panose="020B0604030504040204" pitchFamily="34" charset="-120"/>
                <a:ea typeface="微軟正黑體" panose="020B0604030504040204" pitchFamily="34" charset="-120"/>
              </a:rPr>
              <a:t>者確認回饋</a:t>
            </a:r>
            <a:r>
              <a:rPr lang="zh-TW" altLang="en-US" dirty="0">
                <a:latin typeface="微軟正黑體" panose="020B0604030504040204" pitchFamily="34" charset="-120"/>
                <a:ea typeface="微軟正黑體" panose="020B0604030504040204" pitchFamily="34" charset="-120"/>
              </a:rPr>
              <a:t>訊息。視障</a:t>
            </a:r>
            <a:r>
              <a:rPr lang="zh-TW" altLang="en-US" dirty="0" smtClean="0">
                <a:latin typeface="微軟正黑體" panose="020B0604030504040204" pitchFamily="34" charset="-120"/>
                <a:ea typeface="微軟正黑體" panose="020B0604030504040204" pitchFamily="34" charset="-120"/>
              </a:rPr>
              <a:t>者被引導</a:t>
            </a:r>
            <a:r>
              <a:rPr lang="zh-TW" altLang="en-US" dirty="0" smtClean="0">
                <a:solidFill>
                  <a:srgbClr val="C00000"/>
                </a:solidFill>
                <a:latin typeface="微軟正黑體" panose="020B0604030504040204" pitchFamily="34" charset="-120"/>
                <a:ea typeface="微軟正黑體" panose="020B0604030504040204" pitchFamily="34" charset="-120"/>
              </a:rPr>
              <a:t>走</a:t>
            </a:r>
            <a:r>
              <a:rPr lang="zh-TW" altLang="en-US" dirty="0">
                <a:solidFill>
                  <a:srgbClr val="C00000"/>
                </a:solidFill>
                <a:latin typeface="微軟正黑體" panose="020B0604030504040204" pitchFamily="34" charset="-120"/>
                <a:ea typeface="微軟正黑體" panose="020B0604030504040204" pitchFamily="34" charset="-120"/>
              </a:rPr>
              <a:t>至定位點或候車專區</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u="sng" dirty="0">
                <a:solidFill>
                  <a:srgbClr val="C00000"/>
                </a:solidFill>
                <a:latin typeface="微軟正黑體" panose="020B0604030504040204" pitchFamily="34" charset="-120"/>
                <a:ea typeface="微軟正黑體" panose="020B0604030504040204" pitchFamily="34" charset="-120"/>
              </a:rPr>
              <a:t>順利上車</a:t>
            </a:r>
            <a:r>
              <a:rPr lang="zh-TW" altLang="en-US" dirty="0">
                <a:latin typeface="微軟正黑體" panose="020B0604030504040204" pitchFamily="34" charset="-120"/>
                <a:ea typeface="微軟正黑體" panose="020B0604030504040204" pitchFamily="34" charset="-120"/>
              </a:rPr>
              <a:t>：確認預訂之</a:t>
            </a:r>
            <a:r>
              <a:rPr lang="zh-TW" altLang="en-US" dirty="0">
                <a:solidFill>
                  <a:srgbClr val="C00000"/>
                </a:solidFill>
                <a:latin typeface="微軟正黑體" panose="020B0604030504040204" pitchFamily="34" charset="-120"/>
                <a:ea typeface="微軟正黑體" panose="020B0604030504040204" pitchFamily="34" charset="-120"/>
              </a:rPr>
              <a:t>公車到站、且停在應停之定位點或候車專區</a:t>
            </a:r>
            <a:r>
              <a:rPr lang="zh-TW" altLang="en-US" dirty="0">
                <a:latin typeface="微軟正黑體" panose="020B0604030504040204" pitchFamily="34" charset="-120"/>
                <a:ea typeface="微軟正黑體" panose="020B0604030504040204" pitchFamily="34" charset="-120"/>
              </a:rPr>
              <a:t>，已提供到位之服務（不須再經由視障者提出解除服務任務之確認）</a:t>
            </a:r>
          </a:p>
        </p:txBody>
      </p:sp>
      <p:sp>
        <p:nvSpPr>
          <p:cNvPr id="31" name="矩形 30"/>
          <p:cNvSpPr/>
          <p:nvPr/>
        </p:nvSpPr>
        <p:spPr>
          <a:xfrm>
            <a:off x="22197" y="6562134"/>
            <a:ext cx="9288277" cy="276999"/>
          </a:xfrm>
          <a:prstGeom prst="rect">
            <a:avLst/>
          </a:prstGeom>
        </p:spPr>
        <p:txBody>
          <a:bodyPr wrap="square">
            <a:spAutoFit/>
          </a:bodyPr>
          <a:lstStyle/>
          <a:p>
            <a:r>
              <a:rPr lang="en-US" altLang="zh-TW" sz="1200" dirty="0" smtClean="0"/>
              <a:t>*</a:t>
            </a:r>
            <a:endParaRPr lang="zh-TW" altLang="en-US" sz="1200" dirty="0"/>
          </a:p>
        </p:txBody>
      </p:sp>
      <p:pic>
        <p:nvPicPr>
          <p:cNvPr id="5" name="圖片 4"/>
          <p:cNvPicPr>
            <a:picLocks noChangeAspect="1"/>
          </p:cNvPicPr>
          <p:nvPr/>
        </p:nvPicPr>
        <p:blipFill>
          <a:blip r:embed="rId2"/>
          <a:stretch>
            <a:fillRect/>
          </a:stretch>
        </p:blipFill>
        <p:spPr>
          <a:xfrm>
            <a:off x="4016360" y="4985184"/>
            <a:ext cx="1000383" cy="514555"/>
          </a:xfrm>
          <a:prstGeom prst="rect">
            <a:avLst/>
          </a:prstGeom>
        </p:spPr>
      </p:pic>
      <p:pic>
        <p:nvPicPr>
          <p:cNvPr id="4" name="圖片 3"/>
          <p:cNvPicPr>
            <a:picLocks noChangeAspect="1"/>
          </p:cNvPicPr>
          <p:nvPr/>
        </p:nvPicPr>
        <p:blipFill>
          <a:blip r:embed="rId3"/>
          <a:stretch>
            <a:fillRect/>
          </a:stretch>
        </p:blipFill>
        <p:spPr>
          <a:xfrm>
            <a:off x="86351" y="129923"/>
            <a:ext cx="1304657" cy="762066"/>
          </a:xfrm>
          <a:prstGeom prst="rect">
            <a:avLst/>
          </a:prstGeom>
        </p:spPr>
      </p:pic>
    </p:spTree>
    <p:extLst>
      <p:ext uri="{BB962C8B-B14F-4D97-AF65-F5344CB8AC3E}">
        <p14:creationId xmlns:p14="http://schemas.microsoft.com/office/powerpoint/2010/main" val="1557749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9104" y="138878"/>
            <a:ext cx="8266774" cy="798250"/>
          </a:xfrm>
        </p:spPr>
        <p:txBody>
          <a:bodyPr>
            <a:normAutofit/>
          </a:bodyPr>
          <a:lstStyle/>
          <a:p>
            <a:r>
              <a:rPr lang="zh-TW" altLang="en-US" dirty="0" smtClean="0"/>
              <a:t>研發方案四大優先研究構面</a:t>
            </a:r>
            <a:endParaRPr lang="zh-TW" altLang="en-US" dirty="0"/>
          </a:p>
        </p:txBody>
      </p:sp>
      <p:sp>
        <p:nvSpPr>
          <p:cNvPr id="3" name="投影片編號版面配置區 2"/>
          <p:cNvSpPr>
            <a:spLocks noGrp="1"/>
          </p:cNvSpPr>
          <p:nvPr>
            <p:ph type="sldNum" sz="quarter" idx="12"/>
          </p:nvPr>
        </p:nvSpPr>
        <p:spPr>
          <a:xfrm>
            <a:off x="7132187" y="4572537"/>
            <a:ext cx="2057400" cy="365125"/>
          </a:xfrm>
        </p:spPr>
        <p:txBody>
          <a:bodyPr/>
          <a:lstStyle/>
          <a:p>
            <a:pPr algn="l"/>
            <a:r>
              <a:rPr lang="zh-TW" altLang="en-US" sz="1600" dirty="0">
                <a:latin typeface="微軟正黑體" panose="020B0604030504040204" pitchFamily="34" charset="-120"/>
                <a:ea typeface="微軟正黑體" panose="020B0604030504040204" pitchFamily="34" charset="-120"/>
                <a:cs typeface="+mn-cs"/>
              </a:rPr>
              <a:t>軟硬體設備設計符合視障者使用特性及需求，並避免過於複雜的操作介面</a:t>
            </a:r>
          </a:p>
        </p:txBody>
      </p:sp>
      <p:grpSp>
        <p:nvGrpSpPr>
          <p:cNvPr id="5" name="Group 2"/>
          <p:cNvGrpSpPr>
            <a:grpSpLocks/>
          </p:cNvGrpSpPr>
          <p:nvPr/>
        </p:nvGrpSpPr>
        <p:grpSpPr bwMode="auto">
          <a:xfrm>
            <a:off x="439104" y="2915218"/>
            <a:ext cx="8497233" cy="3248545"/>
            <a:chOff x="354" y="1131"/>
            <a:chExt cx="5129" cy="2454"/>
          </a:xfrm>
        </p:grpSpPr>
        <p:sp>
          <p:nvSpPr>
            <p:cNvPr id="8" name="Line 5"/>
            <p:cNvSpPr>
              <a:spLocks noChangeShapeType="1"/>
            </p:cNvSpPr>
            <p:nvPr/>
          </p:nvSpPr>
          <p:spPr bwMode="auto">
            <a:xfrm>
              <a:off x="402" y="1137"/>
              <a:ext cx="0" cy="244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nchor="ctr">
              <a:spAutoFit/>
            </a:bodyPr>
            <a:lstStyle/>
            <a:p>
              <a:endParaRPr lang="zh-TW" altLang="en-US"/>
            </a:p>
          </p:txBody>
        </p:sp>
        <p:sp>
          <p:nvSpPr>
            <p:cNvPr id="11" name="Line 8"/>
            <p:cNvSpPr>
              <a:spLocks noChangeShapeType="1"/>
            </p:cNvSpPr>
            <p:nvPr/>
          </p:nvSpPr>
          <p:spPr bwMode="auto">
            <a:xfrm>
              <a:off x="385" y="157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2" name="Line 9"/>
            <p:cNvSpPr>
              <a:spLocks noChangeShapeType="1"/>
            </p:cNvSpPr>
            <p:nvPr/>
          </p:nvSpPr>
          <p:spPr bwMode="auto">
            <a:xfrm>
              <a:off x="394" y="2383"/>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 name="Line 10"/>
            <p:cNvSpPr>
              <a:spLocks noChangeShapeType="1"/>
            </p:cNvSpPr>
            <p:nvPr/>
          </p:nvSpPr>
          <p:spPr bwMode="auto">
            <a:xfrm>
              <a:off x="394" y="316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4" name="Line 11"/>
            <p:cNvSpPr>
              <a:spLocks noChangeShapeType="1"/>
            </p:cNvSpPr>
            <p:nvPr/>
          </p:nvSpPr>
          <p:spPr bwMode="auto">
            <a:xfrm>
              <a:off x="1707" y="1137"/>
              <a:ext cx="0" cy="244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nchor="ctr">
              <a:spAutoFit/>
            </a:bodyPr>
            <a:lstStyle/>
            <a:p>
              <a:endParaRPr lang="zh-TW" altLang="en-US"/>
            </a:p>
          </p:txBody>
        </p:sp>
        <p:sp>
          <p:nvSpPr>
            <p:cNvPr id="15" name="Line 12"/>
            <p:cNvSpPr>
              <a:spLocks noChangeShapeType="1"/>
            </p:cNvSpPr>
            <p:nvPr/>
          </p:nvSpPr>
          <p:spPr bwMode="auto">
            <a:xfrm>
              <a:off x="1690" y="157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3"/>
            <p:cNvSpPr>
              <a:spLocks noChangeShapeType="1"/>
            </p:cNvSpPr>
            <p:nvPr/>
          </p:nvSpPr>
          <p:spPr bwMode="auto">
            <a:xfrm>
              <a:off x="1699" y="2383"/>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7" name="Line 14"/>
            <p:cNvSpPr>
              <a:spLocks noChangeShapeType="1"/>
            </p:cNvSpPr>
            <p:nvPr/>
          </p:nvSpPr>
          <p:spPr bwMode="auto">
            <a:xfrm>
              <a:off x="1699" y="316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8" name="Line 15"/>
            <p:cNvSpPr>
              <a:spLocks noChangeShapeType="1"/>
            </p:cNvSpPr>
            <p:nvPr/>
          </p:nvSpPr>
          <p:spPr bwMode="auto">
            <a:xfrm>
              <a:off x="3032" y="1137"/>
              <a:ext cx="0" cy="244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nchor="ctr">
              <a:spAutoFit/>
            </a:bodyPr>
            <a:lstStyle/>
            <a:p>
              <a:endParaRPr lang="zh-TW" altLang="en-US"/>
            </a:p>
          </p:txBody>
        </p:sp>
        <p:sp>
          <p:nvSpPr>
            <p:cNvPr id="19" name="Line 16"/>
            <p:cNvSpPr>
              <a:spLocks noChangeShapeType="1"/>
            </p:cNvSpPr>
            <p:nvPr/>
          </p:nvSpPr>
          <p:spPr bwMode="auto">
            <a:xfrm>
              <a:off x="3015" y="157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0" name="Line 17"/>
            <p:cNvSpPr>
              <a:spLocks noChangeShapeType="1"/>
            </p:cNvSpPr>
            <p:nvPr/>
          </p:nvSpPr>
          <p:spPr bwMode="auto">
            <a:xfrm>
              <a:off x="3024" y="2383"/>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1" name="Line 18"/>
            <p:cNvSpPr>
              <a:spLocks noChangeShapeType="1"/>
            </p:cNvSpPr>
            <p:nvPr/>
          </p:nvSpPr>
          <p:spPr bwMode="auto">
            <a:xfrm>
              <a:off x="3024" y="316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 name="Line 19"/>
            <p:cNvSpPr>
              <a:spLocks noChangeShapeType="1"/>
            </p:cNvSpPr>
            <p:nvPr/>
          </p:nvSpPr>
          <p:spPr bwMode="auto">
            <a:xfrm>
              <a:off x="4366" y="1137"/>
              <a:ext cx="0" cy="2448"/>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nchor="ctr">
              <a:spAutoFit/>
            </a:bodyPr>
            <a:lstStyle/>
            <a:p>
              <a:endParaRPr lang="zh-TW" altLang="en-US"/>
            </a:p>
          </p:txBody>
        </p:sp>
        <p:sp>
          <p:nvSpPr>
            <p:cNvPr id="23" name="Line 20"/>
            <p:cNvSpPr>
              <a:spLocks noChangeShapeType="1"/>
            </p:cNvSpPr>
            <p:nvPr/>
          </p:nvSpPr>
          <p:spPr bwMode="auto">
            <a:xfrm>
              <a:off x="4349" y="157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4" name="Line 21"/>
            <p:cNvSpPr>
              <a:spLocks noChangeShapeType="1"/>
            </p:cNvSpPr>
            <p:nvPr/>
          </p:nvSpPr>
          <p:spPr bwMode="auto">
            <a:xfrm>
              <a:off x="4358" y="2383"/>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 name="Line 22"/>
            <p:cNvSpPr>
              <a:spLocks noChangeShapeType="1"/>
            </p:cNvSpPr>
            <p:nvPr/>
          </p:nvSpPr>
          <p:spPr bwMode="auto">
            <a:xfrm>
              <a:off x="4358" y="3160"/>
              <a:ext cx="227" cy="0"/>
            </a:xfrm>
            <a:prstGeom prst="line">
              <a:avLst/>
            </a:prstGeom>
            <a:noFill/>
            <a:ln w="38100">
              <a:solidFill>
                <a:srgbClr val="969696"/>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7" name="Oval 4"/>
            <p:cNvSpPr>
              <a:spLocks noChangeArrowheads="1"/>
            </p:cNvSpPr>
            <p:nvPr/>
          </p:nvSpPr>
          <p:spPr bwMode="gray">
            <a:xfrm>
              <a:off x="3010" y="1153"/>
              <a:ext cx="1129" cy="1022"/>
            </a:xfrm>
            <a:prstGeom prst="ellipse">
              <a:avLst/>
            </a:prstGeom>
            <a:solidFill>
              <a:srgbClr val="E0AD12"/>
            </a:solidFill>
            <a:ln w="25400" algn="ctr">
              <a:solidFill>
                <a:srgbClr val="FFFFFF"/>
              </a:solidFill>
              <a:round/>
              <a:headEnd/>
              <a:tailEnd/>
            </a:ln>
            <a:effectLst>
              <a:outerShdw dist="107763" dir="2700000" algn="ctr" rotWithShape="0">
                <a:schemeClr val="bg2">
                  <a:alpha val="50000"/>
                </a:schemeClr>
              </a:outerShdw>
            </a:effectLst>
          </p:spPr>
          <p:txBody>
            <a:bodyPr lIns="45720" tIns="44450" rIns="45720" bIns="44450" anchor="ctr" anchorCtr="1"/>
            <a:lstStyle>
              <a:lvl1pPr eaLnBrk="0" hangingPunct="0">
                <a:spcBef>
                  <a:spcPct val="20000"/>
                </a:spcBef>
                <a:buChar char="•"/>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har char="•"/>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har char="–"/>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zh-TW" sz="1800" b="1" dirty="0"/>
                <a:t>愛心裝置與車載間通訊</a:t>
              </a:r>
              <a:endParaRPr lang="zh-TW" altLang="en-US" sz="1800" dirty="0"/>
            </a:p>
          </p:txBody>
        </p:sp>
        <p:sp>
          <p:nvSpPr>
            <p:cNvPr id="6" name="Oval 3"/>
            <p:cNvSpPr>
              <a:spLocks noChangeArrowheads="1"/>
            </p:cNvSpPr>
            <p:nvPr/>
          </p:nvSpPr>
          <p:spPr bwMode="gray">
            <a:xfrm>
              <a:off x="4357" y="1153"/>
              <a:ext cx="1126" cy="1046"/>
            </a:xfrm>
            <a:prstGeom prst="ellipse">
              <a:avLst/>
            </a:prstGeom>
            <a:solidFill>
              <a:srgbClr val="A1A646"/>
            </a:solidFill>
            <a:ln w="25400" algn="ctr">
              <a:solidFill>
                <a:srgbClr val="FFFFFF"/>
              </a:solidFill>
              <a:round/>
              <a:headEnd/>
              <a:tailEnd/>
            </a:ln>
            <a:effectLst>
              <a:outerShdw dist="107763" dir="2700000" algn="ctr" rotWithShape="0">
                <a:schemeClr val="bg2">
                  <a:alpha val="50000"/>
                </a:schemeClr>
              </a:outerShdw>
            </a:effectLst>
          </p:spPr>
          <p:txBody>
            <a:bodyPr lIns="45720" tIns="44450" rIns="45720" bIns="44450" anchor="ctr" anchorCtr="1"/>
            <a:lstStyle>
              <a:lvl1pPr eaLnBrk="0" hangingPunct="0">
                <a:spcBef>
                  <a:spcPct val="20000"/>
                </a:spcBef>
                <a:buChar char="•"/>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har char="•"/>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har char="–"/>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zh-TW" sz="1800" b="1" dirty="0"/>
                <a:t>專屬候車區</a:t>
              </a:r>
              <a:r>
                <a:rPr lang="en-US" altLang="zh-TW" sz="1800" b="1" dirty="0"/>
                <a:t>/</a:t>
              </a:r>
              <a:r>
                <a:rPr lang="zh-TW" altLang="zh-TW" sz="1800" b="1" dirty="0"/>
                <a:t>定位點人因設計規劃</a:t>
              </a:r>
              <a:endParaRPr lang="zh-TW" altLang="en-US" sz="1800" dirty="0"/>
            </a:p>
          </p:txBody>
        </p:sp>
        <p:sp>
          <p:nvSpPr>
            <p:cNvPr id="10" name="Oval 7"/>
            <p:cNvSpPr>
              <a:spLocks noChangeArrowheads="1"/>
            </p:cNvSpPr>
            <p:nvPr/>
          </p:nvSpPr>
          <p:spPr bwMode="gray">
            <a:xfrm>
              <a:off x="1660" y="1137"/>
              <a:ext cx="1087" cy="1022"/>
            </a:xfrm>
            <a:prstGeom prst="ellipse">
              <a:avLst/>
            </a:prstGeom>
            <a:solidFill>
              <a:srgbClr val="B1A35D"/>
            </a:solidFill>
            <a:ln w="25400" algn="ctr">
              <a:solidFill>
                <a:srgbClr val="FFFFFF"/>
              </a:solidFill>
              <a:round/>
              <a:headEnd/>
              <a:tailEnd/>
            </a:ln>
            <a:effectLst>
              <a:outerShdw dist="107763" dir="2700000" algn="ctr" rotWithShape="0">
                <a:schemeClr val="bg2">
                  <a:alpha val="50000"/>
                </a:schemeClr>
              </a:outerShdw>
            </a:effectLst>
          </p:spPr>
          <p:txBody>
            <a:bodyPr lIns="45720" tIns="44450" rIns="45720" bIns="44450" anchor="ctr" anchorCtr="1"/>
            <a:lstStyle>
              <a:lvl1pPr eaLnBrk="0" hangingPunct="0">
                <a:spcBef>
                  <a:spcPct val="20000"/>
                </a:spcBef>
                <a:buChar char="•"/>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har char="•"/>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har char="–"/>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zh-TW" altLang="zh-TW" sz="1800" b="1" dirty="0"/>
                <a:t>愛心裝置</a:t>
              </a:r>
              <a:r>
                <a:rPr lang="en-US" altLang="zh-TW" sz="1800" b="1" dirty="0"/>
                <a:t>/</a:t>
              </a:r>
              <a:r>
                <a:rPr lang="zh-TW" altLang="zh-TW" sz="1800" b="1" dirty="0"/>
                <a:t>專屬候車區定位點導引技術</a:t>
              </a:r>
              <a:endParaRPr lang="zh-TW" altLang="en-US" sz="1800" dirty="0"/>
            </a:p>
          </p:txBody>
        </p:sp>
        <p:sp>
          <p:nvSpPr>
            <p:cNvPr id="9" name="Oval 6"/>
            <p:cNvSpPr>
              <a:spLocks noChangeArrowheads="1"/>
            </p:cNvSpPr>
            <p:nvPr/>
          </p:nvSpPr>
          <p:spPr bwMode="gray">
            <a:xfrm>
              <a:off x="354" y="1131"/>
              <a:ext cx="1101" cy="1010"/>
            </a:xfrm>
            <a:prstGeom prst="ellipse">
              <a:avLst/>
            </a:prstGeom>
            <a:solidFill>
              <a:srgbClr val="6399AB"/>
            </a:solidFill>
            <a:ln w="25400" algn="ctr">
              <a:solidFill>
                <a:srgbClr val="FFFFFF"/>
              </a:solidFill>
              <a:round/>
              <a:headEnd/>
              <a:tailEnd/>
            </a:ln>
            <a:effectLst>
              <a:outerShdw dist="107763" dir="2700000" algn="ctr" rotWithShape="0">
                <a:schemeClr val="bg2">
                  <a:alpha val="50000"/>
                </a:schemeClr>
              </a:outerShdw>
            </a:effectLst>
          </p:spPr>
          <p:txBody>
            <a:bodyPr lIns="45720" tIns="44450" rIns="45720" bIns="44450" anchor="ctr" anchorCtr="1"/>
            <a:lstStyle>
              <a:lvl1pPr eaLnBrk="0" hangingPunct="0">
                <a:spcBef>
                  <a:spcPct val="20000"/>
                </a:spcBef>
                <a:buChar char="•"/>
                <a:defRPr kumimoji="1" sz="2800">
                  <a:solidFill>
                    <a:schemeClr val="tx1"/>
                  </a:solidFill>
                  <a:latin typeface="Arial" panose="020B0604020202020204" pitchFamily="34" charset="0"/>
                  <a:ea typeface="新細明體" panose="02020500000000000000" pitchFamily="18" charset="-120"/>
                </a:defRPr>
              </a:lvl1pPr>
              <a:lvl2pPr marL="742950" indent="-285750" eaLnBrk="0" hangingPunct="0">
                <a:spcBef>
                  <a:spcPct val="20000"/>
                </a:spcBef>
                <a:buChar char="–"/>
                <a:defRPr kumimoji="1" sz="2400">
                  <a:solidFill>
                    <a:schemeClr val="tx1"/>
                  </a:solidFill>
                  <a:latin typeface="Arial" panose="020B0604020202020204" pitchFamily="34" charset="0"/>
                  <a:ea typeface="新細明體" panose="02020500000000000000" pitchFamily="18" charset="-120"/>
                </a:defRPr>
              </a:lvl2pPr>
              <a:lvl3pPr marL="1143000" indent="-228600" eaLnBrk="0" hangingPunct="0">
                <a:spcBef>
                  <a:spcPct val="20000"/>
                </a:spcBef>
                <a:buChar char="•"/>
                <a:defRPr kumimoji="1" sz="2000">
                  <a:solidFill>
                    <a:schemeClr val="tx1"/>
                  </a:solidFill>
                  <a:latin typeface="Arial" panose="020B0604020202020204" pitchFamily="34" charset="0"/>
                  <a:ea typeface="新細明體" panose="02020500000000000000" pitchFamily="18" charset="-120"/>
                </a:defRPr>
              </a:lvl3pPr>
              <a:lvl4pPr marL="1600200" indent="-228600" eaLnBrk="0" hangingPunct="0">
                <a:spcBef>
                  <a:spcPct val="20000"/>
                </a:spcBef>
                <a:buChar char="–"/>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pPr>
              <a:endParaRPr lang="en-US" altLang="zh-TW" sz="1800" b="1" dirty="0" smtClean="0"/>
            </a:p>
            <a:p>
              <a:pPr eaLnBrk="1" hangingPunct="1">
                <a:spcBef>
                  <a:spcPct val="0"/>
                </a:spcBef>
                <a:buNone/>
              </a:pPr>
              <a:r>
                <a:rPr lang="zh-TW" altLang="zh-TW" sz="1800" b="1" dirty="0" smtClean="0"/>
                <a:t>手機</a:t>
              </a:r>
              <a:r>
                <a:rPr lang="zh-TW" altLang="zh-TW" sz="1800" b="1" dirty="0"/>
                <a:t>應用程式</a:t>
              </a:r>
              <a:r>
                <a:rPr lang="en-US" altLang="zh-TW" sz="1800" b="1" dirty="0"/>
                <a:t>(APP)</a:t>
              </a:r>
              <a:r>
                <a:rPr lang="zh-TW" altLang="zh-TW" sz="1800" b="1" dirty="0"/>
                <a:t>連結公車動態資訊系統</a:t>
              </a:r>
              <a:endParaRPr lang="zh-TW" altLang="zh-TW" sz="1800" dirty="0"/>
            </a:p>
            <a:p>
              <a:pPr eaLnBrk="1" hangingPunct="1">
                <a:spcBef>
                  <a:spcPct val="0"/>
                </a:spcBef>
                <a:buFontTx/>
                <a:buNone/>
              </a:pPr>
              <a:endParaRPr lang="zh-TW" altLang="en-US" sz="1800" dirty="0"/>
            </a:p>
          </p:txBody>
        </p:sp>
      </p:grpSp>
      <p:sp>
        <p:nvSpPr>
          <p:cNvPr id="26" name="矩形 25"/>
          <p:cNvSpPr/>
          <p:nvPr/>
        </p:nvSpPr>
        <p:spPr>
          <a:xfrm>
            <a:off x="324772" y="1340614"/>
            <a:ext cx="8611565" cy="1477328"/>
          </a:xfrm>
          <a:prstGeom prst="rect">
            <a:avLst/>
          </a:prstGeom>
        </p:spPr>
        <p:txBody>
          <a:bodyPr wrap="square">
            <a:spAutoFit/>
          </a:bodyPr>
          <a:lstStyle/>
          <a:p>
            <a:pPr marL="285750" indent="-285750">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轉譯過程確認，以狀況較特殊的視</a:t>
            </a:r>
            <a:r>
              <a:rPr lang="zh-TW" altLang="en-US" dirty="0">
                <a:latin typeface="微軟正黑體" panose="020B0604030504040204" pitchFamily="34" charset="-120"/>
                <a:ea typeface="微軟正黑體" panose="020B0604030504040204" pitchFamily="34" charset="-120"/>
              </a:rPr>
              <a:t>障</a:t>
            </a:r>
            <a:r>
              <a:rPr lang="zh-TW" altLang="en-US" dirty="0" smtClean="0">
                <a:latin typeface="微軟正黑體" panose="020B0604030504040204" pitchFamily="34" charset="-120"/>
                <a:ea typeface="微軟正黑體" panose="020B0604030504040204" pitchFamily="34" charset="-120"/>
              </a:rPr>
              <a:t>者需求為例，亦多</a:t>
            </a:r>
            <a:r>
              <a:rPr lang="zh-TW" altLang="en-US" dirty="0">
                <a:latin typeface="微軟正黑體" panose="020B0604030504040204" pitchFamily="34" charset="-120"/>
                <a:ea typeface="微軟正黑體" panose="020B0604030504040204" pitchFamily="34" charset="-120"/>
              </a:rPr>
              <a:t>會先</a:t>
            </a:r>
            <a:r>
              <a:rPr lang="zh-TW" altLang="en-US" dirty="0" smtClean="0">
                <a:latin typeface="微軟正黑體" panose="020B0604030504040204" pitchFamily="34" charset="-120"/>
                <a:ea typeface="微軟正黑體" panose="020B0604030504040204" pitchFamily="34" charset="-120"/>
              </a:rPr>
              <a:t>預估由</a:t>
            </a:r>
            <a:r>
              <a:rPr lang="zh-TW" altLang="en-US" dirty="0">
                <a:latin typeface="微軟正黑體" panose="020B0604030504040204" pitchFamily="34" charset="-120"/>
                <a:ea typeface="微軟正黑體" panose="020B0604030504040204" pitchFamily="34" charset="-120"/>
              </a:rPr>
              <a:t>出發點至欲搭</a:t>
            </a:r>
            <a:r>
              <a:rPr lang="zh-TW" altLang="en-US" dirty="0" smtClean="0">
                <a:latin typeface="微軟正黑體" panose="020B0604030504040204" pitchFamily="34" charset="-120"/>
                <a:ea typeface="微軟正黑體" panose="020B0604030504040204" pitchFamily="34" charset="-120"/>
              </a:rPr>
              <a:t>公車地點</a:t>
            </a:r>
            <a:r>
              <a:rPr lang="zh-TW" altLang="en-US" dirty="0">
                <a:latin typeface="微軟正黑體" panose="020B0604030504040204" pitchFamily="34" charset="-120"/>
                <a:ea typeface="微軟正黑體" panose="020B0604030504040204" pitchFamily="34" charset="-120"/>
              </a:rPr>
              <a:t>所需時間</a:t>
            </a:r>
            <a:r>
              <a:rPr lang="zh-TW" altLang="en-US" dirty="0" smtClean="0">
                <a:latin typeface="微軟正黑體" panose="020B0604030504040204" pitchFamily="34" charset="-120"/>
                <a:ea typeface="微軟正黑體" panose="020B0604030504040204" pitchFamily="34" charset="-120"/>
              </a:rPr>
              <a:t>，及確認可</a:t>
            </a:r>
            <a:r>
              <a:rPr lang="zh-TW" altLang="en-US" dirty="0">
                <a:latin typeface="微軟正黑體" panose="020B0604030504040204" pitchFamily="34" charset="-120"/>
                <a:ea typeface="微軟正黑體" panose="020B0604030504040204" pitchFamily="34" charset="-120"/>
              </a:rPr>
              <a:t>透過何種</a:t>
            </a:r>
            <a:r>
              <a:rPr lang="zh-TW" altLang="en-US" dirty="0" smtClean="0">
                <a:latin typeface="微軟正黑體" panose="020B0604030504040204" pitchFamily="34" charset="-120"/>
                <a:ea typeface="微軟正黑體" panose="020B0604030504040204" pitchFamily="34" charset="-120"/>
              </a:rPr>
              <a:t>方式抵達</a:t>
            </a:r>
            <a:r>
              <a:rPr lang="zh-TW" altLang="en-US" dirty="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因此</a:t>
            </a:r>
            <a:r>
              <a:rPr lang="zh-TW" altLang="en-US" b="1" dirty="0" smtClean="0">
                <a:solidFill>
                  <a:srgbClr val="C00000"/>
                </a:solidFill>
                <a:latin typeface="微軟正黑體" panose="020B0604030504040204" pitchFamily="34" charset="-120"/>
                <a:ea typeface="微軟正黑體" panose="020B0604030504040204" pitchFamily="34" charset="-120"/>
              </a:rPr>
              <a:t>需求情境設定起點明確定義為需求者抵達公車站起、而終點（需求任務的解除）則是在公車業者提供應有之「到位服務」</a:t>
            </a:r>
            <a:r>
              <a:rPr lang="en-US" altLang="zh-TW" b="1" dirty="0" smtClean="0">
                <a:solidFill>
                  <a:srgbClr val="C00000"/>
                </a:solidFill>
                <a:latin typeface="微軟正黑體" panose="020B0604030504040204" pitchFamily="34" charset="-120"/>
                <a:ea typeface="微軟正黑體" panose="020B0604030504040204" pitchFamily="34" charset="-120"/>
              </a:rPr>
              <a:t>-</a:t>
            </a:r>
            <a:r>
              <a:rPr lang="zh-TW" altLang="en-US" b="1" dirty="0" smtClean="0">
                <a:solidFill>
                  <a:srgbClr val="C00000"/>
                </a:solidFill>
                <a:latin typeface="微軟正黑體" panose="020B0604030504040204" pitchFamily="34" charset="-120"/>
                <a:ea typeface="微軟正黑體" panose="020B0604030504040204" pitchFamily="34" charset="-120"/>
              </a:rPr>
              <a:t>停在應停之處。</a:t>
            </a:r>
            <a:endParaRPr lang="en-US" altLang="zh-TW" b="1" dirty="0" smtClean="0">
              <a:solidFill>
                <a:srgbClr val="C00000"/>
              </a:solidFill>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b="1" dirty="0" smtClean="0">
                <a:latin typeface="微軟正黑體" panose="020B0604030504040204" pitchFamily="34" charset="-120"/>
                <a:ea typeface="微軟正黑體" panose="020B0604030504040204" pitchFamily="34" charset="-120"/>
              </a:rPr>
              <a:t>整合方案須含括的四大研究構面，分別為：</a:t>
            </a:r>
            <a:endParaRPr lang="zh-TW" altLang="en-US" b="1" dirty="0">
              <a:latin typeface="微軟正黑體" panose="020B0604030504040204" pitchFamily="34" charset="-120"/>
              <a:ea typeface="微軟正黑體" panose="020B0604030504040204" pitchFamily="34" charset="-120"/>
            </a:endParaRPr>
          </a:p>
        </p:txBody>
      </p:sp>
      <p:sp>
        <p:nvSpPr>
          <p:cNvPr id="27" name="矩形 26"/>
          <p:cNvSpPr/>
          <p:nvPr/>
        </p:nvSpPr>
        <p:spPr>
          <a:xfrm>
            <a:off x="7099053" y="5702098"/>
            <a:ext cx="2011813" cy="830997"/>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建置完善的候車區</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定位點，協助身障者安心候車</a:t>
            </a:r>
          </a:p>
        </p:txBody>
      </p:sp>
      <p:sp>
        <p:nvSpPr>
          <p:cNvPr id="28" name="矩形 27"/>
          <p:cNvSpPr/>
          <p:nvPr/>
        </p:nvSpPr>
        <p:spPr>
          <a:xfrm>
            <a:off x="4862503" y="4548451"/>
            <a:ext cx="2103822" cy="1077218"/>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確保安全駕駛前提下，發展對駕駛候車動態通報、車外報號及引導上車科技，</a:t>
            </a:r>
          </a:p>
        </p:txBody>
      </p:sp>
      <p:sp>
        <p:nvSpPr>
          <p:cNvPr id="29" name="矩形 28"/>
          <p:cNvSpPr/>
          <p:nvPr/>
        </p:nvSpPr>
        <p:spPr>
          <a:xfrm>
            <a:off x="4862503" y="5601158"/>
            <a:ext cx="2163655" cy="830997"/>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應優先考量結合使用公車上現有通訊網路為主</a:t>
            </a:r>
          </a:p>
        </p:txBody>
      </p:sp>
      <p:sp>
        <p:nvSpPr>
          <p:cNvPr id="30" name="矩形 29"/>
          <p:cNvSpPr/>
          <p:nvPr/>
        </p:nvSpPr>
        <p:spPr>
          <a:xfrm>
            <a:off x="2659360" y="4618237"/>
            <a:ext cx="2376269" cy="1077218"/>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聚焦解決視障者舉牌候車之不便</a:t>
            </a:r>
            <a:r>
              <a:rPr lang="zh-TW" altLang="en-US" sz="1600" dirty="0" smtClean="0">
                <a:latin typeface="微軟正黑體" panose="020B0604030504040204" pitchFamily="34" charset="-120"/>
                <a:ea typeface="微軟正黑體" panose="020B0604030504040204" pitchFamily="34" charset="-120"/>
              </a:rPr>
              <a:t>，以解決方案協助找尋愛心裝置或走到專屬候車區</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定位點。</a:t>
            </a:r>
            <a:endParaRPr lang="zh-TW" altLang="en-US" sz="1600" dirty="0">
              <a:latin typeface="微軟正黑體" panose="020B0604030504040204" pitchFamily="34" charset="-120"/>
              <a:ea typeface="微軟正黑體" panose="020B0604030504040204" pitchFamily="34" charset="-120"/>
            </a:endParaRPr>
          </a:p>
        </p:txBody>
      </p:sp>
      <p:sp>
        <p:nvSpPr>
          <p:cNvPr id="32" name="矩形 31"/>
          <p:cNvSpPr/>
          <p:nvPr/>
        </p:nvSpPr>
        <p:spPr>
          <a:xfrm>
            <a:off x="538727" y="4618237"/>
            <a:ext cx="2164751" cy="2062103"/>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重改進通訊技術以及資料庫介接與整合，提升使用端資訊接收跟發送之即時性，以利使用者事先使用手機確認搭乘資訊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車次號碼與路線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，提出乘車需求</a:t>
            </a:r>
          </a:p>
        </p:txBody>
      </p:sp>
      <p:sp>
        <p:nvSpPr>
          <p:cNvPr id="34" name="投影片編號版面配置區 2"/>
          <p:cNvSpPr txBox="1">
            <a:spLocks/>
          </p:cNvSpPr>
          <p:nvPr/>
        </p:nvSpPr>
        <p:spPr>
          <a:xfrm>
            <a:off x="7086600" y="6483937"/>
            <a:ext cx="2057400" cy="365125"/>
          </a:xfrm>
          <a:prstGeom prst="rect">
            <a:avLst/>
          </a:prstGeom>
        </p:spPr>
        <p:txBody>
          <a:bodyPr/>
          <a:lstStyle>
            <a:defPPr>
              <a:defRPr lang="zh-TW"/>
            </a:defPPr>
            <a:lvl1pPr marL="0" algn="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t>9</a:t>
            </a:r>
            <a:endParaRPr lang="zh-TW" altLang="en-US" dirty="0"/>
          </a:p>
        </p:txBody>
      </p:sp>
      <p:pic>
        <p:nvPicPr>
          <p:cNvPr id="4" name="圖片 3"/>
          <p:cNvPicPr>
            <a:picLocks noChangeAspect="1"/>
          </p:cNvPicPr>
          <p:nvPr/>
        </p:nvPicPr>
        <p:blipFill>
          <a:blip r:embed="rId2"/>
          <a:stretch>
            <a:fillRect/>
          </a:stretch>
        </p:blipFill>
        <p:spPr>
          <a:xfrm>
            <a:off x="229115" y="197888"/>
            <a:ext cx="1304657" cy="762066"/>
          </a:xfrm>
          <a:prstGeom prst="rect">
            <a:avLst/>
          </a:prstGeom>
        </p:spPr>
      </p:pic>
    </p:spTree>
    <p:extLst>
      <p:ext uri="{BB962C8B-B14F-4D97-AF65-F5344CB8AC3E}">
        <p14:creationId xmlns:p14="http://schemas.microsoft.com/office/powerpoint/2010/main" val="69676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anose="02020603050405020304" pitchFamily="18" charset="0"/>
                <a:cs typeface="Times New Roman" panose="02020603050405020304" pitchFamily="18" charset="0"/>
              </a:rPr>
              <a:t>研發方案未來應用可能</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17</a:t>
            </a:fld>
            <a:endParaRPr lang="zh-TW" altLang="en-US" dirty="0"/>
          </a:p>
        </p:txBody>
      </p:sp>
      <p:sp>
        <p:nvSpPr>
          <p:cNvPr id="4" name="內容版面配置區 3"/>
          <p:cNvSpPr>
            <a:spLocks noGrp="1"/>
          </p:cNvSpPr>
          <p:nvPr>
            <p:ph idx="1"/>
          </p:nvPr>
        </p:nvSpPr>
        <p:spPr>
          <a:xfrm>
            <a:off x="117791" y="1191793"/>
            <a:ext cx="8774801" cy="5312651"/>
          </a:xfrm>
        </p:spPr>
        <p:txBody>
          <a:bodyPr>
            <a:normAutofit fontScale="25000" lnSpcReduction="20000"/>
          </a:bodyPr>
          <a:lstStyle/>
          <a:p>
            <a:pPr>
              <a:lnSpc>
                <a:spcPct val="120000"/>
              </a:lnSpc>
              <a:spcBef>
                <a:spcPts val="600"/>
              </a:spcBef>
              <a:buFont typeface="Wingdings" panose="05000000000000000000" pitchFamily="2" charset="2"/>
              <a:buChar char="n"/>
            </a:pPr>
            <a:r>
              <a:rPr lang="zh-TW" altLang="zh-TW" sz="6400" b="1" dirty="0" smtClean="0">
                <a:latin typeface="Times New Roman" panose="02020603050405020304" pitchFamily="18" charset="0"/>
                <a:cs typeface="Times New Roman" panose="02020603050405020304" pitchFamily="18" charset="0"/>
              </a:rPr>
              <a:t>應用</a:t>
            </a:r>
            <a:r>
              <a:rPr lang="zh-TW" altLang="zh-TW" sz="6400" b="1" dirty="0">
                <a:latin typeface="Times New Roman" panose="02020603050405020304" pitchFamily="18" charset="0"/>
                <a:cs typeface="Times New Roman" panose="02020603050405020304" pitchFamily="18" charset="0"/>
              </a:rPr>
              <a:t>場</a:t>
            </a:r>
            <a:r>
              <a:rPr lang="zh-TW" altLang="zh-TW" sz="6400" b="1" dirty="0" smtClean="0">
                <a:latin typeface="Times New Roman" panose="02020603050405020304" pitchFamily="18" charset="0"/>
                <a:cs typeface="Times New Roman" panose="02020603050405020304" pitchFamily="18" charset="0"/>
              </a:rPr>
              <a:t>域</a:t>
            </a:r>
            <a:r>
              <a:rPr lang="en-US" altLang="zh-TW" sz="6400" b="1" dirty="0" smtClean="0">
                <a:latin typeface="Times New Roman" panose="02020603050405020304" pitchFamily="18" charset="0"/>
                <a:cs typeface="Times New Roman" panose="02020603050405020304" pitchFamily="18" charset="0"/>
              </a:rPr>
              <a:t>:</a:t>
            </a:r>
          </a:p>
          <a:p>
            <a:pPr marL="446088">
              <a:lnSpc>
                <a:spcPct val="120000"/>
              </a:lnSpc>
              <a:spcBef>
                <a:spcPts val="600"/>
              </a:spcBef>
            </a:pPr>
            <a:r>
              <a:rPr lang="zh-TW" altLang="zh-TW" sz="6400" dirty="0">
                <a:solidFill>
                  <a:srgbClr val="000000"/>
                </a:solidFill>
                <a:latin typeface="Times New Roman" panose="02020603050405020304" pitchFamily="18" charset="0"/>
                <a:cs typeface="Times New Roman" panose="02020603050405020304" pitchFamily="18" charset="0"/>
              </a:rPr>
              <a:t>可</a:t>
            </a:r>
            <a:r>
              <a:rPr lang="zh-TW" altLang="en-US" sz="6400" dirty="0">
                <a:solidFill>
                  <a:srgbClr val="000000"/>
                </a:solidFill>
                <a:latin typeface="Times New Roman" panose="02020603050405020304" pitchFamily="18" charset="0"/>
                <a:cs typeface="Times New Roman" panose="02020603050405020304" pitchFamily="18" charset="0"/>
              </a:rPr>
              <a:t>洽詢</a:t>
            </a:r>
            <a:r>
              <a:rPr lang="zh-TW" altLang="en-US" sz="6400" b="1" dirty="0" smtClean="0">
                <a:solidFill>
                  <a:srgbClr val="FF0000"/>
                </a:solidFill>
                <a:latin typeface="Times New Roman" panose="02020603050405020304" pitchFamily="18" charset="0"/>
                <a:cs typeface="Times New Roman" panose="02020603050405020304" pitchFamily="18" charset="0"/>
              </a:rPr>
              <a:t>地方政府</a:t>
            </a:r>
            <a:r>
              <a:rPr lang="zh-TW" altLang="en-US" sz="6400" dirty="0" smtClean="0">
                <a:solidFill>
                  <a:srgbClr val="000000"/>
                </a:solidFill>
                <a:latin typeface="Times New Roman" panose="02020603050405020304" pitchFamily="18" charset="0"/>
                <a:cs typeface="Times New Roman" panose="02020603050405020304" pitchFamily="18" charset="0"/>
              </a:rPr>
              <a:t>合作進行研究成果測試與</a:t>
            </a:r>
            <a:r>
              <a:rPr lang="zh-TW" altLang="zh-TW" sz="6400" dirty="0" smtClean="0">
                <a:solidFill>
                  <a:srgbClr val="000000"/>
                </a:solidFill>
                <a:latin typeface="Times New Roman" panose="02020603050405020304" pitchFamily="18" charset="0"/>
                <a:cs typeface="Times New Roman" panose="02020603050405020304" pitchFamily="18" charset="0"/>
              </a:rPr>
              <a:t>驗證</a:t>
            </a:r>
            <a:r>
              <a:rPr lang="zh-TW" altLang="en-US" sz="6400" dirty="0" smtClean="0">
                <a:solidFill>
                  <a:srgbClr val="000000"/>
                </a:solidFill>
                <a:latin typeface="Times New Roman" panose="02020603050405020304" pitchFamily="18" charset="0"/>
                <a:cs typeface="Times New Roman" panose="02020603050405020304" pitchFamily="18" charset="0"/>
              </a:rPr>
              <a:t>，透過地方政府</a:t>
            </a:r>
            <a:r>
              <a:rPr lang="zh-TW" altLang="zh-TW" sz="6400" dirty="0" smtClean="0">
                <a:solidFill>
                  <a:srgbClr val="000000"/>
                </a:solidFill>
                <a:latin typeface="Times New Roman" panose="02020603050405020304" pitchFamily="18" charset="0"/>
                <a:cs typeface="Times New Roman" panose="02020603050405020304" pitchFamily="18" charset="0"/>
              </a:rPr>
              <a:t>協助</a:t>
            </a:r>
            <a:r>
              <a:rPr lang="zh-TW" altLang="en-US" sz="6400" dirty="0">
                <a:solidFill>
                  <a:srgbClr val="000000"/>
                </a:solidFill>
                <a:latin typeface="Times New Roman" panose="02020603050405020304" pitchFamily="18" charset="0"/>
                <a:cs typeface="Times New Roman" panose="02020603050405020304" pitchFamily="18" charset="0"/>
              </a:rPr>
              <a:t>媒合</a:t>
            </a:r>
            <a:r>
              <a:rPr lang="zh-TW" altLang="zh-TW" sz="6400" dirty="0">
                <a:solidFill>
                  <a:srgbClr val="000000"/>
                </a:solidFill>
                <a:latin typeface="Times New Roman" panose="02020603050405020304" pitchFamily="18" charset="0"/>
                <a:cs typeface="Times New Roman" panose="02020603050405020304" pitchFamily="18" charset="0"/>
              </a:rPr>
              <a:t>公車業者洽談</a:t>
            </a:r>
            <a:r>
              <a:rPr lang="zh-TW" altLang="zh-TW" sz="6400" dirty="0" smtClean="0">
                <a:solidFill>
                  <a:srgbClr val="000000"/>
                </a:solidFill>
                <a:latin typeface="Times New Roman" panose="02020603050405020304" pitchFamily="18" charset="0"/>
                <a:cs typeface="Times New Roman" panose="02020603050405020304" pitchFamily="18" charset="0"/>
              </a:rPr>
              <a:t>試行</a:t>
            </a:r>
            <a:endParaRPr lang="en-US" altLang="zh-TW" sz="6400" dirty="0">
              <a:solidFill>
                <a:srgbClr val="000000"/>
              </a:solidFill>
              <a:latin typeface="Times New Roman" panose="02020603050405020304" pitchFamily="18" charset="0"/>
              <a:cs typeface="Times New Roman" panose="02020603050405020304" pitchFamily="18" charset="0"/>
            </a:endParaRPr>
          </a:p>
          <a:p>
            <a:pPr marL="446088">
              <a:lnSpc>
                <a:spcPct val="120000"/>
              </a:lnSpc>
              <a:spcBef>
                <a:spcPts val="600"/>
              </a:spcBef>
            </a:pPr>
            <a:r>
              <a:rPr lang="zh-TW" altLang="en-US" sz="6400" dirty="0" smtClean="0">
                <a:latin typeface="Times New Roman" panose="02020603050405020304" pitchFamily="18" charset="0"/>
                <a:cs typeface="Times New Roman" panose="02020603050405020304" pitchFamily="18" charset="0"/>
              </a:rPr>
              <a:t>解決方案最終目標</a:t>
            </a:r>
            <a:r>
              <a:rPr lang="en-US" altLang="zh-TW" sz="6400" dirty="0" smtClean="0">
                <a:latin typeface="Times New Roman" panose="02020603050405020304" pitchFamily="18" charset="0"/>
                <a:cs typeface="Times New Roman" panose="02020603050405020304" pitchFamily="18" charset="0"/>
              </a:rPr>
              <a:t>:</a:t>
            </a:r>
            <a:r>
              <a:rPr lang="zh-TW" altLang="en-US" sz="6400" dirty="0" smtClean="0">
                <a:latin typeface="Times New Roman" panose="02020603050405020304" pitchFamily="18" charset="0"/>
                <a:cs typeface="Times New Roman" panose="02020603050405020304" pitchFamily="18" charset="0"/>
              </a:rPr>
              <a:t>需適用</a:t>
            </a:r>
            <a:r>
              <a:rPr lang="zh-TW" altLang="en-US" sz="6400" b="1" dirty="0" smtClean="0">
                <a:solidFill>
                  <a:srgbClr val="FF0000"/>
                </a:solidFill>
                <a:latin typeface="Times New Roman" panose="02020603050405020304" pitchFamily="18" charset="0"/>
                <a:cs typeface="Times New Roman" panose="02020603050405020304" pitchFamily="18" charset="0"/>
              </a:rPr>
              <a:t>多</a:t>
            </a:r>
            <a:r>
              <a:rPr lang="zh-TW" altLang="en-US" sz="6400" b="1" dirty="0">
                <a:solidFill>
                  <a:srgbClr val="FF0000"/>
                </a:solidFill>
                <a:latin typeface="Times New Roman" panose="02020603050405020304" pitchFamily="18" charset="0"/>
                <a:cs typeface="Times New Roman" panose="02020603050405020304" pitchFamily="18" charset="0"/>
              </a:rPr>
              <a:t>路線通過的大型公</a:t>
            </a:r>
            <a:r>
              <a:rPr lang="zh-TW" altLang="en-US" sz="6400" b="1" dirty="0" smtClean="0">
                <a:solidFill>
                  <a:srgbClr val="FF0000"/>
                </a:solidFill>
                <a:latin typeface="Times New Roman" panose="02020603050405020304" pitchFamily="18" charset="0"/>
                <a:cs typeface="Times New Roman" panose="02020603050405020304" pitchFamily="18" charset="0"/>
              </a:rPr>
              <a:t>車站</a:t>
            </a:r>
            <a:r>
              <a:rPr lang="zh-TW" altLang="en-US" sz="6400" dirty="0" smtClean="0">
                <a:latin typeface="Times New Roman" panose="02020603050405020304" pitchFamily="18" charset="0"/>
                <a:cs typeface="Times New Roman" panose="02020603050405020304" pitchFamily="18" charset="0"/>
              </a:rPr>
              <a:t>，以符合我國交通實際現況</a:t>
            </a:r>
            <a:endParaRPr lang="en-US" altLang="zh-TW" sz="6400" dirty="0" smtClean="0">
              <a:latin typeface="Times New Roman" panose="02020603050405020304" pitchFamily="18" charset="0"/>
              <a:cs typeface="Times New Roman" panose="02020603050405020304" pitchFamily="18" charset="0"/>
            </a:endParaRPr>
          </a:p>
          <a:p>
            <a:pPr>
              <a:lnSpc>
                <a:spcPct val="120000"/>
              </a:lnSpc>
              <a:spcBef>
                <a:spcPts val="600"/>
              </a:spcBef>
              <a:buFont typeface="Wingdings" panose="05000000000000000000" pitchFamily="2" charset="2"/>
              <a:buChar char="n"/>
            </a:pPr>
            <a:r>
              <a:rPr lang="zh-TW" altLang="zh-TW" sz="6400" b="1" dirty="0" smtClean="0">
                <a:latin typeface="Times New Roman" panose="02020603050405020304" pitchFamily="18" charset="0"/>
                <a:cs typeface="Times New Roman" panose="02020603050405020304" pitchFamily="18" charset="0"/>
              </a:rPr>
              <a:t>示範</a:t>
            </a:r>
            <a:r>
              <a:rPr lang="zh-TW" altLang="zh-TW" sz="6400" b="1" dirty="0">
                <a:latin typeface="Times New Roman" panose="02020603050405020304" pitchFamily="18" charset="0"/>
                <a:cs typeface="Times New Roman" panose="02020603050405020304" pitchFamily="18" charset="0"/>
              </a:rPr>
              <a:t>性成果展示</a:t>
            </a:r>
            <a:r>
              <a:rPr lang="zh-TW" altLang="zh-TW" sz="6400" b="1" dirty="0" smtClean="0">
                <a:latin typeface="Times New Roman" panose="02020603050405020304" pitchFamily="18" charset="0"/>
                <a:cs typeface="Times New Roman" panose="02020603050405020304" pitchFamily="18" charset="0"/>
              </a:rPr>
              <a:t>程度</a:t>
            </a:r>
            <a:r>
              <a:rPr lang="en-US" altLang="zh-TW" sz="6400" b="1" dirty="0" smtClean="0">
                <a:latin typeface="Times New Roman" panose="02020603050405020304" pitchFamily="18" charset="0"/>
                <a:cs typeface="Times New Roman" panose="02020603050405020304" pitchFamily="18" charset="0"/>
              </a:rPr>
              <a:t>:</a:t>
            </a:r>
          </a:p>
          <a:p>
            <a:pPr marL="446088">
              <a:lnSpc>
                <a:spcPct val="120000"/>
              </a:lnSpc>
              <a:spcBef>
                <a:spcPts val="600"/>
              </a:spcBef>
            </a:pPr>
            <a:r>
              <a:rPr lang="zh-TW" altLang="en-US" sz="6400" dirty="0" smtClean="0">
                <a:solidFill>
                  <a:srgbClr val="000000"/>
                </a:solidFill>
                <a:latin typeface="Times New Roman" panose="02020603050405020304" pitchFamily="18" charset="0"/>
                <a:cs typeface="Times New Roman" panose="02020603050405020304" pitchFamily="18" charset="0"/>
              </a:rPr>
              <a:t>選</a:t>
            </a:r>
            <a:r>
              <a:rPr lang="zh-TW" altLang="en-US" sz="6400" dirty="0">
                <a:solidFill>
                  <a:srgbClr val="000000"/>
                </a:solidFill>
                <a:latin typeface="Times New Roman" panose="02020603050405020304" pitchFamily="18" charset="0"/>
                <a:cs typeface="Times New Roman" panose="02020603050405020304" pitchFamily="18" charset="0"/>
              </a:rPr>
              <a:t>定</a:t>
            </a:r>
            <a:r>
              <a:rPr lang="zh-TW" altLang="en-US" sz="6400" b="1" dirty="0" smtClean="0">
                <a:solidFill>
                  <a:srgbClr val="FF0000"/>
                </a:solidFill>
                <a:latin typeface="Times New Roman" panose="02020603050405020304" pitchFamily="18" charset="0"/>
                <a:cs typeface="Times New Roman" panose="02020603050405020304" pitchFamily="18" charset="0"/>
              </a:rPr>
              <a:t>視障者使用率較高之公車路線</a:t>
            </a:r>
            <a:r>
              <a:rPr lang="zh-TW" altLang="en-US" sz="6400" dirty="0" smtClean="0">
                <a:solidFill>
                  <a:srgbClr val="000000"/>
                </a:solidFill>
                <a:latin typeface="Times New Roman" panose="02020603050405020304" pitchFamily="18" charset="0"/>
                <a:cs typeface="Times New Roman" panose="02020603050405020304" pitchFamily="18" charset="0"/>
              </a:rPr>
              <a:t>，在示範候車亭測試</a:t>
            </a:r>
            <a:r>
              <a:rPr lang="zh-TW" altLang="en-US" sz="6400" b="1" dirty="0" smtClean="0">
                <a:solidFill>
                  <a:srgbClr val="FF0000"/>
                </a:solidFill>
                <a:latin typeface="Times New Roman" panose="02020603050405020304" pitchFamily="18" charset="0"/>
                <a:cs typeface="Times New Roman" panose="02020603050405020304" pitchFamily="18" charset="0"/>
              </a:rPr>
              <a:t>車載、人機介面，以及路側系統之運作有效性及穩定性</a:t>
            </a:r>
            <a:r>
              <a:rPr lang="zh-TW" altLang="en-US" sz="6400" dirty="0" smtClean="0">
                <a:solidFill>
                  <a:srgbClr val="000000"/>
                </a:solidFill>
                <a:latin typeface="Times New Roman" panose="02020603050405020304" pitchFamily="18" charset="0"/>
                <a:cs typeface="Times New Roman" panose="02020603050405020304" pitchFamily="18" charset="0"/>
              </a:rPr>
              <a:t>，並讓受測者即時辨識公車到站資訊，安全且獨立搭上公車為目標</a:t>
            </a:r>
            <a:endParaRPr lang="en-US" altLang="zh-TW" sz="6400" dirty="0" smtClean="0">
              <a:solidFill>
                <a:srgbClr val="000000"/>
              </a:solidFill>
              <a:latin typeface="Times New Roman" panose="02020603050405020304" pitchFamily="18" charset="0"/>
              <a:cs typeface="Times New Roman" panose="02020603050405020304" pitchFamily="18" charset="0"/>
            </a:endParaRPr>
          </a:p>
          <a:p>
            <a:pPr marL="446088">
              <a:lnSpc>
                <a:spcPct val="120000"/>
              </a:lnSpc>
              <a:spcBef>
                <a:spcPts val="600"/>
              </a:spcBef>
            </a:pPr>
            <a:r>
              <a:rPr lang="zh-TW" altLang="en-US" sz="6400" dirty="0" smtClean="0">
                <a:solidFill>
                  <a:srgbClr val="000000"/>
                </a:solidFill>
                <a:latin typeface="Times New Roman" panose="02020603050405020304" pitchFamily="18" charset="0"/>
                <a:cs typeface="Times New Roman" panose="02020603050405020304" pitchFamily="18" charset="0"/>
              </a:rPr>
              <a:t>應規劃</a:t>
            </a:r>
            <a:r>
              <a:rPr lang="zh-TW" altLang="en-US" sz="6400" dirty="0">
                <a:solidFill>
                  <a:srgbClr val="000000"/>
                </a:solidFill>
                <a:latin typeface="Times New Roman" panose="02020603050405020304" pitchFamily="18" charset="0"/>
                <a:cs typeface="Times New Roman" panose="02020603050405020304" pitchFamily="18" charset="0"/>
              </a:rPr>
              <a:t>改善視障者</a:t>
            </a:r>
            <a:r>
              <a:rPr lang="en-US" altLang="zh-TW" sz="6400" dirty="0">
                <a:solidFill>
                  <a:srgbClr val="000000"/>
                </a:solidFill>
                <a:latin typeface="Times New Roman" panose="02020603050405020304" pitchFamily="18" charset="0"/>
                <a:cs typeface="Times New Roman" panose="02020603050405020304" pitchFamily="18" charset="0"/>
              </a:rPr>
              <a:t>/</a:t>
            </a:r>
            <a:r>
              <a:rPr lang="zh-TW" altLang="en-US" sz="6400" dirty="0">
                <a:solidFill>
                  <a:srgbClr val="000000"/>
                </a:solidFill>
                <a:latin typeface="Times New Roman" panose="02020603050405020304" pitchFamily="18" charset="0"/>
                <a:cs typeface="Times New Roman" panose="02020603050405020304" pitchFamily="18" charset="0"/>
              </a:rPr>
              <a:t>身障者的</a:t>
            </a:r>
            <a:r>
              <a:rPr lang="zh-TW" altLang="en-US" sz="6400" b="1" dirty="0">
                <a:solidFill>
                  <a:srgbClr val="FF0000"/>
                </a:solidFill>
                <a:latin typeface="Times New Roman" panose="02020603050405020304" pitchFamily="18" charset="0"/>
                <a:cs typeface="Times New Roman" panose="02020603050405020304" pitchFamily="18" charset="0"/>
              </a:rPr>
              <a:t>公車搭乘位置</a:t>
            </a:r>
            <a:r>
              <a:rPr lang="zh-TW" altLang="en-US" sz="6400" b="1" dirty="0" smtClean="0">
                <a:solidFill>
                  <a:srgbClr val="FF0000"/>
                </a:solidFill>
                <a:latin typeface="Times New Roman" panose="02020603050405020304" pitchFamily="18" charset="0"/>
                <a:cs typeface="Times New Roman" panose="02020603050405020304" pitchFamily="18" charset="0"/>
              </a:rPr>
              <a:t>區域</a:t>
            </a:r>
            <a:r>
              <a:rPr lang="zh-TW" altLang="en-US" sz="6400" dirty="0" smtClean="0">
                <a:solidFill>
                  <a:srgbClr val="000000"/>
                </a:solidFill>
                <a:latin typeface="Times New Roman" panose="02020603050405020304" pitchFamily="18" charset="0"/>
                <a:cs typeface="Times New Roman" panose="02020603050405020304" pitchFamily="18" charset="0"/>
              </a:rPr>
              <a:t>，顧及</a:t>
            </a:r>
            <a:r>
              <a:rPr lang="zh-TW" altLang="en-US" sz="6400" dirty="0">
                <a:solidFill>
                  <a:srgbClr val="000000"/>
                </a:solidFill>
                <a:latin typeface="Times New Roman" panose="02020603050405020304" pitchFamily="18" charset="0"/>
                <a:cs typeface="Times New Roman" panose="02020603050405020304" pitchFamily="18" charset="0"/>
              </a:rPr>
              <a:t>「</a:t>
            </a:r>
            <a:r>
              <a:rPr lang="zh-TW" altLang="en-US" sz="6400" b="1" dirty="0">
                <a:solidFill>
                  <a:srgbClr val="FF0000"/>
                </a:solidFill>
                <a:latin typeface="Times New Roman" panose="02020603050405020304" pitchFamily="18" charset="0"/>
                <a:cs typeface="Times New Roman" panose="02020603050405020304" pitchFamily="18" charset="0"/>
              </a:rPr>
              <a:t>醒目、定位、安全</a:t>
            </a:r>
            <a:r>
              <a:rPr lang="zh-TW" altLang="en-US" sz="6400" dirty="0">
                <a:solidFill>
                  <a:srgbClr val="000000"/>
                </a:solidFill>
                <a:latin typeface="Times New Roman" panose="02020603050405020304" pitchFamily="18" charset="0"/>
                <a:cs typeface="Times New Roman" panose="02020603050405020304" pitchFamily="18" charset="0"/>
              </a:rPr>
              <a:t>」等</a:t>
            </a:r>
            <a:r>
              <a:rPr lang="zh-TW" altLang="en-US" sz="6400" dirty="0" smtClean="0">
                <a:solidFill>
                  <a:srgbClr val="000000"/>
                </a:solidFill>
                <a:latin typeface="Times New Roman" panose="02020603050405020304" pitchFamily="18" charset="0"/>
                <a:cs typeface="Times New Roman" panose="02020603050405020304" pitchFamily="18" charset="0"/>
              </a:rPr>
              <a:t>目的，讓視障乘客順利至候車定位點為目標</a:t>
            </a:r>
            <a:endParaRPr lang="en-US" altLang="zh-TW" sz="6400" dirty="0" smtClean="0">
              <a:solidFill>
                <a:srgbClr val="000000"/>
              </a:solidFill>
              <a:latin typeface="Times New Roman" panose="02020603050405020304" pitchFamily="18" charset="0"/>
              <a:cs typeface="Times New Roman" panose="02020603050405020304" pitchFamily="18" charset="0"/>
            </a:endParaRPr>
          </a:p>
          <a:p>
            <a:pPr>
              <a:lnSpc>
                <a:spcPct val="120000"/>
              </a:lnSpc>
              <a:spcBef>
                <a:spcPts val="600"/>
              </a:spcBef>
              <a:buFont typeface="Wingdings" panose="05000000000000000000" pitchFamily="2" charset="2"/>
              <a:buChar char="n"/>
            </a:pPr>
            <a:r>
              <a:rPr lang="zh-TW" altLang="zh-TW" sz="6400" b="1" dirty="0" smtClean="0">
                <a:latin typeface="Times New Roman" panose="02020603050405020304" pitchFamily="18" charset="0"/>
                <a:cs typeface="Times New Roman" panose="02020603050405020304" pitchFamily="18" charset="0"/>
              </a:rPr>
              <a:t>操作後政策上的考量</a:t>
            </a:r>
            <a:r>
              <a:rPr lang="en-US" altLang="zh-TW" sz="6400" b="1" dirty="0" smtClean="0">
                <a:latin typeface="Times New Roman" panose="02020603050405020304" pitchFamily="18" charset="0"/>
                <a:cs typeface="Times New Roman" panose="02020603050405020304" pitchFamily="18" charset="0"/>
              </a:rPr>
              <a:t>:</a:t>
            </a:r>
          </a:p>
          <a:p>
            <a:pPr marL="446088" indent="-263525">
              <a:lnSpc>
                <a:spcPct val="120000"/>
              </a:lnSpc>
              <a:spcBef>
                <a:spcPts val="600"/>
              </a:spcBef>
            </a:pPr>
            <a:r>
              <a:rPr lang="zh-TW" altLang="en-US" sz="6400" dirty="0" smtClean="0">
                <a:solidFill>
                  <a:schemeClr val="dk1"/>
                </a:solidFill>
                <a:latin typeface="Times New Roman" panose="02020603050405020304" pitchFamily="18" charset="0"/>
                <a:cs typeface="Times New Roman" panose="02020603050405020304" pitchFamily="18" charset="0"/>
              </a:rPr>
              <a:t>計畫涉及主管機關</a:t>
            </a:r>
            <a:r>
              <a:rPr lang="en-US" altLang="zh-TW" sz="6400" dirty="0" smtClean="0">
                <a:solidFill>
                  <a:schemeClr val="dk1"/>
                </a:solidFill>
                <a:latin typeface="Times New Roman" panose="02020603050405020304" pitchFamily="18" charset="0"/>
                <a:cs typeface="Times New Roman" panose="02020603050405020304" pitchFamily="18" charset="0"/>
              </a:rPr>
              <a:t>:</a:t>
            </a:r>
            <a:r>
              <a:rPr lang="zh-TW" altLang="en-US" sz="6400" dirty="0" smtClean="0">
                <a:solidFill>
                  <a:schemeClr val="dk1"/>
                </a:solidFill>
                <a:latin typeface="Times New Roman" panose="02020603050405020304" pitchFamily="18" charset="0"/>
                <a:cs typeface="Times New Roman" panose="02020603050405020304" pitchFamily="18" charset="0"/>
              </a:rPr>
              <a:t>科技部、中央與地方的交通及社會福利主管機關、內政</a:t>
            </a:r>
            <a:r>
              <a:rPr lang="zh-TW" altLang="en-US" sz="6400" dirty="0">
                <a:solidFill>
                  <a:schemeClr val="dk1"/>
                </a:solidFill>
                <a:latin typeface="Times New Roman" panose="02020603050405020304" pitchFamily="18" charset="0"/>
                <a:cs typeface="Times New Roman" panose="02020603050405020304" pitchFamily="18" charset="0"/>
              </a:rPr>
              <a:t>部</a:t>
            </a:r>
            <a:r>
              <a:rPr lang="zh-TW" altLang="en-US" sz="6400" dirty="0" smtClean="0">
                <a:solidFill>
                  <a:schemeClr val="dk1"/>
                </a:solidFill>
                <a:latin typeface="Times New Roman" panose="02020603050405020304" pitchFamily="18" charset="0"/>
                <a:cs typeface="Times New Roman" panose="02020603050405020304" pitchFamily="18" charset="0"/>
              </a:rPr>
              <a:t>、公車業者</a:t>
            </a:r>
            <a:endParaRPr lang="en-US" altLang="zh-TW" sz="6400" dirty="0">
              <a:solidFill>
                <a:schemeClr val="dk1"/>
              </a:solidFill>
              <a:latin typeface="Times New Roman" panose="02020603050405020304" pitchFamily="18" charset="0"/>
              <a:cs typeface="Times New Roman" panose="02020603050405020304" pitchFamily="18" charset="0"/>
            </a:endParaRPr>
          </a:p>
          <a:p>
            <a:pPr marL="446088" indent="-263525">
              <a:lnSpc>
                <a:spcPct val="120000"/>
              </a:lnSpc>
              <a:spcBef>
                <a:spcPts val="600"/>
              </a:spcBef>
            </a:pPr>
            <a:r>
              <a:rPr lang="zh-TW" altLang="en-US" sz="6400" dirty="0" smtClean="0">
                <a:solidFill>
                  <a:schemeClr val="dk1"/>
                </a:solidFill>
                <a:latin typeface="Times New Roman" panose="02020603050405020304" pitchFamily="18" charset="0"/>
                <a:cs typeface="Times New Roman" panose="02020603050405020304" pitchFamily="18" charset="0"/>
              </a:rPr>
              <a:t>此計劃需與地方政府密切合作，並有效區隔</a:t>
            </a:r>
            <a:r>
              <a:rPr lang="zh-TW" altLang="en-US" sz="6400" b="1" dirty="0" smtClean="0">
                <a:solidFill>
                  <a:srgbClr val="FF0000"/>
                </a:solidFill>
                <a:latin typeface="Times New Roman" panose="02020603050405020304" pitchFamily="18" charset="0"/>
                <a:cs typeface="Times New Roman" panose="02020603050405020304" pitchFamily="18" charset="0"/>
              </a:rPr>
              <a:t>計畫</a:t>
            </a:r>
            <a:r>
              <a:rPr lang="zh-TW" altLang="en-US" sz="6400" b="1" dirty="0">
                <a:solidFill>
                  <a:srgbClr val="FF0000"/>
                </a:solidFill>
                <a:latin typeface="Times New Roman" panose="02020603050405020304" pitchFamily="18" charset="0"/>
                <a:cs typeface="Times New Roman" panose="02020603050405020304" pitchFamily="18" charset="0"/>
              </a:rPr>
              <a:t>性質與</a:t>
            </a:r>
            <a:r>
              <a:rPr lang="zh-TW" altLang="en-US" sz="6400" b="1" dirty="0" smtClean="0">
                <a:solidFill>
                  <a:srgbClr val="FF0000"/>
                </a:solidFill>
                <a:latin typeface="Times New Roman" panose="02020603050405020304" pitchFamily="18" charset="0"/>
                <a:cs typeface="Times New Roman" panose="02020603050405020304" pitchFamily="18" charset="0"/>
              </a:rPr>
              <a:t>目標</a:t>
            </a:r>
            <a:r>
              <a:rPr lang="en-US" altLang="zh-TW" sz="6400" dirty="0" smtClean="0">
                <a:solidFill>
                  <a:schemeClr val="dk1"/>
                </a:solidFill>
                <a:latin typeface="Times New Roman" panose="02020603050405020304" pitchFamily="18" charset="0"/>
                <a:cs typeface="Times New Roman" panose="02020603050405020304" pitchFamily="18" charset="0"/>
              </a:rPr>
              <a:t>;</a:t>
            </a:r>
            <a:r>
              <a:rPr lang="zh-TW" altLang="en-US" sz="6400" dirty="0" smtClean="0">
                <a:solidFill>
                  <a:schemeClr val="dk1"/>
                </a:solidFill>
                <a:latin typeface="Times New Roman" panose="02020603050405020304" pitchFamily="18" charset="0"/>
                <a:cs typeface="Times New Roman" panose="02020603050405020304" pitchFamily="18" charset="0"/>
              </a:rPr>
              <a:t>同時，配合</a:t>
            </a:r>
            <a:r>
              <a:rPr lang="zh-TW" altLang="en-US" sz="6400" b="1" dirty="0" smtClean="0">
                <a:solidFill>
                  <a:srgbClr val="FF0000"/>
                </a:solidFill>
                <a:latin typeface="Times New Roman" panose="02020603050405020304" pitchFamily="18" charset="0"/>
                <a:cs typeface="Times New Roman" panose="02020603050405020304" pitchFamily="18" charset="0"/>
              </a:rPr>
              <a:t>交通部</a:t>
            </a:r>
            <a:r>
              <a:rPr lang="en-US" altLang="zh-TW" sz="6400" b="1" dirty="0" smtClean="0">
                <a:solidFill>
                  <a:srgbClr val="FF0000"/>
                </a:solidFill>
                <a:latin typeface="Times New Roman" panose="02020603050405020304" pitchFamily="18" charset="0"/>
                <a:cs typeface="Times New Roman" panose="02020603050405020304" pitchFamily="18" charset="0"/>
              </a:rPr>
              <a:t>ITS</a:t>
            </a:r>
            <a:r>
              <a:rPr lang="zh-TW" altLang="en-US" sz="6400" b="1" dirty="0" smtClean="0">
                <a:solidFill>
                  <a:srgbClr val="FF0000"/>
                </a:solidFill>
                <a:latin typeface="Times New Roman" panose="02020603050405020304" pitchFamily="18" charset="0"/>
                <a:cs typeface="Times New Roman" panose="02020603050405020304" pitchFamily="18" charset="0"/>
              </a:rPr>
              <a:t>計畫</a:t>
            </a:r>
            <a:r>
              <a:rPr lang="zh-TW" altLang="en-US" sz="6400" dirty="0" smtClean="0">
                <a:solidFill>
                  <a:schemeClr val="dk1"/>
                </a:solidFill>
                <a:latin typeface="Times New Roman" panose="02020603050405020304" pitchFamily="18" charset="0"/>
                <a:cs typeface="Times New Roman" panose="02020603050405020304" pitchFamily="18" charset="0"/>
              </a:rPr>
              <a:t>施行目標，爭取後續推動經費</a:t>
            </a:r>
            <a:endParaRPr lang="en-US" altLang="zh-TW" sz="6400" dirty="0">
              <a:solidFill>
                <a:schemeClr val="dk1"/>
              </a:solidFill>
              <a:latin typeface="Times New Roman" panose="02020603050405020304" pitchFamily="18" charset="0"/>
              <a:cs typeface="Times New Roman" panose="02020603050405020304" pitchFamily="18" charset="0"/>
            </a:endParaRPr>
          </a:p>
          <a:p>
            <a:pPr marL="446088" indent="-263525">
              <a:lnSpc>
                <a:spcPct val="120000"/>
              </a:lnSpc>
              <a:spcBef>
                <a:spcPts val="600"/>
              </a:spcBef>
            </a:pPr>
            <a:r>
              <a:rPr lang="zh-TW" altLang="en-US" sz="6400" dirty="0" smtClean="0">
                <a:solidFill>
                  <a:schemeClr val="dk1"/>
                </a:solidFill>
                <a:latin typeface="Times New Roman" panose="02020603050405020304" pitchFamily="18" charset="0"/>
                <a:cs typeface="Times New Roman" panose="02020603050405020304" pitchFamily="18" charset="0"/>
              </a:rPr>
              <a:t>需有效降低</a:t>
            </a:r>
            <a:r>
              <a:rPr lang="zh-TW" altLang="en-US" sz="6400" b="1" dirty="0" smtClean="0">
                <a:solidFill>
                  <a:srgbClr val="FF0000"/>
                </a:solidFill>
                <a:latin typeface="Times New Roman" panose="02020603050405020304" pitchFamily="18" charset="0"/>
                <a:cs typeface="Times New Roman" panose="02020603050405020304" pitchFamily="18" charset="0"/>
              </a:rPr>
              <a:t>系統成本</a:t>
            </a:r>
            <a:r>
              <a:rPr lang="en-US" altLang="zh-TW" sz="6400" b="1" dirty="0">
                <a:solidFill>
                  <a:srgbClr val="FF0000"/>
                </a:solidFill>
                <a:latin typeface="Times New Roman" panose="02020603050405020304" pitchFamily="18" charset="0"/>
                <a:cs typeface="Times New Roman" panose="02020603050405020304" pitchFamily="18" charset="0"/>
              </a:rPr>
              <a:t>(</a:t>
            </a:r>
            <a:r>
              <a:rPr lang="zh-TW" altLang="en-US" sz="6400" b="1" dirty="0">
                <a:solidFill>
                  <a:srgbClr val="FF0000"/>
                </a:solidFill>
                <a:latin typeface="Times New Roman" panose="02020603050405020304" pitchFamily="18" charset="0"/>
                <a:cs typeface="Times New Roman" panose="02020603050405020304" pitchFamily="18" charset="0"/>
              </a:rPr>
              <a:t>設置及維護成本</a:t>
            </a:r>
            <a:r>
              <a:rPr lang="en-US" altLang="zh-TW" sz="6400" b="1" dirty="0">
                <a:solidFill>
                  <a:srgbClr val="FF0000"/>
                </a:solidFill>
                <a:latin typeface="Times New Roman" panose="02020603050405020304" pitchFamily="18" charset="0"/>
                <a:cs typeface="Times New Roman" panose="02020603050405020304" pitchFamily="18" charset="0"/>
              </a:rPr>
              <a:t>)</a:t>
            </a:r>
            <a:r>
              <a:rPr lang="zh-TW" altLang="en-US" sz="6400" dirty="0" smtClean="0">
                <a:solidFill>
                  <a:schemeClr val="dk1"/>
                </a:solidFill>
                <a:latin typeface="Times New Roman" panose="02020603050405020304" pitchFamily="18" charset="0"/>
                <a:cs typeface="Times New Roman" panose="02020603050405020304" pitchFamily="18" charset="0"/>
              </a:rPr>
              <a:t>，並考量</a:t>
            </a:r>
            <a:r>
              <a:rPr lang="zh-TW" altLang="en-US" sz="6400" b="1" dirty="0">
                <a:solidFill>
                  <a:srgbClr val="FF0000"/>
                </a:solidFill>
                <a:latin typeface="Times New Roman" panose="02020603050405020304" pitchFamily="18" charset="0"/>
                <a:cs typeface="Times New Roman" panose="02020603050405020304" pitchFamily="18" charset="0"/>
              </a:rPr>
              <a:t>主管機關端管理應用</a:t>
            </a:r>
            <a:r>
              <a:rPr lang="zh-TW" altLang="en-US" sz="6400" b="1" dirty="0" smtClean="0">
                <a:solidFill>
                  <a:srgbClr val="FF0000"/>
                </a:solidFill>
                <a:latin typeface="Times New Roman" panose="02020603050405020304" pitchFamily="18" charset="0"/>
                <a:cs typeface="Times New Roman" panose="02020603050405020304" pitchFamily="18" charset="0"/>
              </a:rPr>
              <a:t>可行性</a:t>
            </a:r>
            <a:r>
              <a:rPr lang="zh-TW" altLang="en-US" sz="6400" dirty="0" smtClean="0">
                <a:solidFill>
                  <a:schemeClr val="dk1"/>
                </a:solidFill>
                <a:latin typeface="Times New Roman" panose="02020603050405020304" pitchFamily="18" charset="0"/>
                <a:cs typeface="Times New Roman" panose="02020603050405020304" pitchFamily="18" charset="0"/>
              </a:rPr>
              <a:t>，</a:t>
            </a:r>
            <a:r>
              <a:rPr lang="zh-TW" altLang="en-US" sz="6400" dirty="0">
                <a:solidFill>
                  <a:schemeClr val="dk1"/>
                </a:solidFill>
                <a:latin typeface="Times New Roman" panose="02020603050405020304" pitchFamily="18" charset="0"/>
                <a:cs typeface="Times New Roman" panose="02020603050405020304" pitchFamily="18" charset="0"/>
              </a:rPr>
              <a:t>以</a:t>
            </a:r>
            <a:r>
              <a:rPr lang="zh-TW" altLang="en-US" sz="6400" dirty="0" smtClean="0">
                <a:solidFill>
                  <a:schemeClr val="dk1"/>
                </a:solidFill>
                <a:latin typeface="Times New Roman" panose="02020603050405020304" pitchFamily="18" charset="0"/>
                <a:cs typeface="Times New Roman" panose="02020603050405020304" pitchFamily="18" charset="0"/>
              </a:rPr>
              <a:t>利提升地方政府撥給</a:t>
            </a:r>
            <a:r>
              <a:rPr lang="zh-TW" altLang="en-US" sz="6400" dirty="0">
                <a:solidFill>
                  <a:schemeClr val="dk1"/>
                </a:solidFill>
                <a:latin typeface="Times New Roman" panose="02020603050405020304" pitchFamily="18" charset="0"/>
                <a:cs typeface="Times New Roman" panose="02020603050405020304" pitchFamily="18" charset="0"/>
              </a:rPr>
              <a:t>專案</a:t>
            </a:r>
            <a:r>
              <a:rPr lang="zh-TW" altLang="en-US" sz="6400" dirty="0" smtClean="0">
                <a:solidFill>
                  <a:schemeClr val="dk1"/>
                </a:solidFill>
                <a:latin typeface="Times New Roman" panose="02020603050405020304" pitchFamily="18" charset="0"/>
                <a:cs typeface="Times New Roman" panose="02020603050405020304" pitchFamily="18" charset="0"/>
              </a:rPr>
              <a:t>經費意願，用於</a:t>
            </a:r>
            <a:r>
              <a:rPr lang="zh-TW" altLang="en-US" sz="6400" b="1" dirty="0" smtClean="0">
                <a:solidFill>
                  <a:srgbClr val="FF0000"/>
                </a:solidFill>
                <a:latin typeface="Times New Roman" panose="02020603050405020304" pitchFamily="18" charset="0"/>
                <a:cs typeface="Times New Roman" panose="02020603050405020304" pitchFamily="18" charset="0"/>
              </a:rPr>
              <a:t>闢</a:t>
            </a:r>
            <a:r>
              <a:rPr lang="zh-TW" altLang="en-US" sz="6400" b="1" dirty="0">
                <a:solidFill>
                  <a:srgbClr val="FF0000"/>
                </a:solidFill>
                <a:latin typeface="Times New Roman" panose="02020603050405020304" pitchFamily="18" charset="0"/>
                <a:cs typeface="Times New Roman" panose="02020603050405020304" pitchFamily="18" charset="0"/>
              </a:rPr>
              <a:t>建候車</a:t>
            </a:r>
            <a:r>
              <a:rPr lang="zh-TW" altLang="en-US" sz="6400" b="1" dirty="0" smtClean="0">
                <a:solidFill>
                  <a:srgbClr val="FF0000"/>
                </a:solidFill>
                <a:latin typeface="Times New Roman" panose="02020603050405020304" pitchFamily="18" charset="0"/>
                <a:cs typeface="Times New Roman" panose="02020603050405020304" pitchFamily="18" charset="0"/>
              </a:rPr>
              <a:t>亭或示範路</a:t>
            </a:r>
            <a:r>
              <a:rPr lang="zh-TW" altLang="en-US" sz="6400" b="1" dirty="0">
                <a:solidFill>
                  <a:srgbClr val="FF0000"/>
                </a:solidFill>
                <a:latin typeface="Times New Roman" panose="02020603050405020304" pitchFamily="18" charset="0"/>
                <a:cs typeface="Times New Roman" panose="02020603050405020304" pitchFamily="18" charset="0"/>
              </a:rPr>
              <a:t>線</a:t>
            </a:r>
            <a:r>
              <a:rPr lang="zh-TW" altLang="en-US" sz="6400" dirty="0" smtClean="0">
                <a:solidFill>
                  <a:schemeClr val="dk1"/>
                </a:solidFill>
                <a:latin typeface="Times New Roman" panose="02020603050405020304" pitchFamily="18" charset="0"/>
                <a:cs typeface="Times New Roman" panose="02020603050405020304" pitchFamily="18" charset="0"/>
              </a:rPr>
              <a:t>，</a:t>
            </a:r>
            <a:r>
              <a:rPr lang="zh-TW" altLang="en-US" sz="6400" dirty="0" smtClean="0">
                <a:latin typeface="Times New Roman" panose="02020603050405020304" pitchFamily="18" charset="0"/>
                <a:cs typeface="Times New Roman" panose="02020603050405020304" pitchFamily="18" charset="0"/>
              </a:rPr>
              <a:t>讓更</a:t>
            </a:r>
            <a:r>
              <a:rPr lang="zh-TW" altLang="en-US" sz="6400" dirty="0">
                <a:latin typeface="Times New Roman" panose="02020603050405020304" pitchFamily="18" charset="0"/>
                <a:cs typeface="Times New Roman" panose="02020603050405020304" pitchFamily="18" charset="0"/>
              </a:rPr>
              <a:t>多公共場所</a:t>
            </a:r>
            <a:r>
              <a:rPr lang="zh-TW" altLang="en-US" sz="6400" dirty="0" smtClean="0">
                <a:latin typeface="Times New Roman" panose="02020603050405020304" pitchFamily="18" charset="0"/>
                <a:cs typeface="Times New Roman" panose="02020603050405020304" pitchFamily="18" charset="0"/>
              </a:rPr>
              <a:t>能參與合作</a:t>
            </a:r>
            <a:endParaRPr lang="en-US" altLang="zh-TW" sz="6400" dirty="0">
              <a:latin typeface="Times New Roman" panose="02020603050405020304" pitchFamily="18" charset="0"/>
              <a:cs typeface="Times New Roman" panose="02020603050405020304" pitchFamily="18" charset="0"/>
            </a:endParaRPr>
          </a:p>
          <a:p>
            <a:pPr marL="446088" indent="-263525">
              <a:lnSpc>
                <a:spcPct val="120000"/>
              </a:lnSpc>
              <a:spcBef>
                <a:spcPts val="600"/>
              </a:spcBef>
            </a:pPr>
            <a:r>
              <a:rPr lang="zh-TW" altLang="en-US" sz="6400" dirty="0" smtClean="0">
                <a:solidFill>
                  <a:schemeClr val="dk1"/>
                </a:solidFill>
                <a:latin typeface="Times New Roman" panose="02020603050405020304" pitchFamily="18" charset="0"/>
                <a:cs typeface="Times New Roman" panose="02020603050405020304" pitchFamily="18" charset="0"/>
              </a:rPr>
              <a:t>此</a:t>
            </a:r>
            <a:r>
              <a:rPr lang="zh-TW" altLang="en-US" sz="6400" dirty="0">
                <a:solidFill>
                  <a:schemeClr val="dk1"/>
                </a:solidFill>
                <a:latin typeface="Times New Roman" panose="02020603050405020304" pitchFamily="18" charset="0"/>
                <a:cs typeface="Times New Roman" panose="02020603050405020304" pitchFamily="18" charset="0"/>
              </a:rPr>
              <a:t>計畫強調資訊科技的應用、系統的整合以及實際環境</a:t>
            </a:r>
            <a:r>
              <a:rPr lang="zh-TW" altLang="en-US" sz="6400" dirty="0" smtClean="0">
                <a:solidFill>
                  <a:schemeClr val="dk1"/>
                </a:solidFill>
                <a:latin typeface="Times New Roman" panose="02020603050405020304" pitchFamily="18" charset="0"/>
                <a:cs typeface="Times New Roman" panose="02020603050405020304" pitchFamily="18" charset="0"/>
              </a:rPr>
              <a:t>的測試，需有</a:t>
            </a:r>
            <a:r>
              <a:rPr lang="zh-TW" altLang="en-US" sz="6400" b="1" dirty="0" smtClean="0">
                <a:solidFill>
                  <a:srgbClr val="FF0000"/>
                </a:solidFill>
                <a:latin typeface="Times New Roman" panose="02020603050405020304" pitchFamily="18" charset="0"/>
                <a:cs typeface="Times New Roman" panose="02020603050405020304" pitchFamily="18" charset="0"/>
              </a:rPr>
              <a:t>視障團體</a:t>
            </a:r>
            <a:r>
              <a:rPr lang="zh-TW" altLang="en-US" sz="6400" dirty="0" smtClean="0">
                <a:solidFill>
                  <a:schemeClr val="dk1"/>
                </a:solidFill>
                <a:latin typeface="Times New Roman" panose="02020603050405020304" pitchFamily="18" charset="0"/>
                <a:cs typeface="Times New Roman" panose="02020603050405020304" pitchFamily="18" charset="0"/>
              </a:rPr>
              <a:t>、</a:t>
            </a:r>
            <a:r>
              <a:rPr lang="zh-TW" altLang="en-US" sz="6400" b="1" dirty="0" smtClean="0">
                <a:solidFill>
                  <a:srgbClr val="FF0000"/>
                </a:solidFill>
                <a:latin typeface="Times New Roman" panose="02020603050405020304" pitchFamily="18" charset="0"/>
                <a:cs typeface="Times New Roman" panose="02020603050405020304" pitchFamily="18" charset="0"/>
              </a:rPr>
              <a:t>無障礙需求研究及具實務經驗專家</a:t>
            </a:r>
            <a:r>
              <a:rPr lang="zh-TW" altLang="en-US" sz="6400" dirty="0" smtClean="0">
                <a:solidFill>
                  <a:schemeClr val="dk1"/>
                </a:solidFill>
                <a:latin typeface="Times New Roman" panose="02020603050405020304" pitchFamily="18" charset="0"/>
                <a:cs typeface="Times New Roman" panose="02020603050405020304" pitchFamily="18" charset="0"/>
              </a:rPr>
              <a:t>參與諮詢，並協助與</a:t>
            </a:r>
            <a:r>
              <a:rPr lang="zh-TW" altLang="en-US" sz="6400" b="1" dirty="0" smtClean="0">
                <a:solidFill>
                  <a:srgbClr val="FF0000"/>
                </a:solidFill>
                <a:latin typeface="Times New Roman" panose="02020603050405020304" pitchFamily="18" charset="0"/>
                <a:cs typeface="Times New Roman" panose="02020603050405020304" pitchFamily="18" charset="0"/>
              </a:rPr>
              <a:t>用戶社區</a:t>
            </a:r>
            <a:r>
              <a:rPr lang="zh-TW" altLang="en-US" sz="6400" dirty="0" smtClean="0">
                <a:solidFill>
                  <a:schemeClr val="dk1"/>
                </a:solidFill>
                <a:latin typeface="Times New Roman" panose="02020603050405020304" pitchFamily="18" charset="0"/>
                <a:cs typeface="Times New Roman" panose="02020603050405020304" pitchFamily="18" charset="0"/>
              </a:rPr>
              <a:t>溝通，加深對解決方案內容的認同</a:t>
            </a:r>
            <a:endParaRPr lang="en-US" altLang="zh-TW" sz="6400" dirty="0" smtClean="0">
              <a:solidFill>
                <a:schemeClr val="dk1"/>
              </a:solidFill>
              <a:latin typeface="Times New Roman" panose="02020603050405020304" pitchFamily="18" charset="0"/>
              <a:cs typeface="Times New Roman" panose="02020603050405020304" pitchFamily="18" charset="0"/>
            </a:endParaRPr>
          </a:p>
          <a:p>
            <a:pPr marL="446088" indent="-263525">
              <a:lnSpc>
                <a:spcPct val="120000"/>
              </a:lnSpc>
              <a:spcBef>
                <a:spcPts val="600"/>
              </a:spcBef>
            </a:pPr>
            <a:r>
              <a:rPr lang="zh-TW" altLang="en-US" sz="6400" dirty="0" smtClean="0">
                <a:latin typeface="Times New Roman" panose="02020603050405020304" pitchFamily="18" charset="0"/>
                <a:cs typeface="Times New Roman" panose="02020603050405020304" pitchFamily="18" charset="0"/>
              </a:rPr>
              <a:t>須同步調整交通部「</a:t>
            </a:r>
            <a:r>
              <a:rPr lang="zh-TW" altLang="en-US" sz="6400" b="1" dirty="0" smtClean="0">
                <a:solidFill>
                  <a:srgbClr val="FF0000"/>
                </a:solidFill>
                <a:latin typeface="Times New Roman" panose="02020603050405020304" pitchFamily="18" charset="0"/>
                <a:cs typeface="Times New Roman" panose="02020603050405020304" pitchFamily="18" charset="0"/>
              </a:rPr>
              <a:t>大</a:t>
            </a:r>
            <a:r>
              <a:rPr lang="zh-TW" altLang="en-US" sz="6400" b="1" dirty="0">
                <a:solidFill>
                  <a:srgbClr val="FF0000"/>
                </a:solidFill>
                <a:latin typeface="Times New Roman" panose="02020603050405020304" pitchFamily="18" charset="0"/>
                <a:cs typeface="Times New Roman" panose="02020603050405020304" pitchFamily="18" charset="0"/>
              </a:rPr>
              <a:t>客車無障礙設備操作及服務視障者上下車標準作業</a:t>
            </a:r>
            <a:r>
              <a:rPr lang="zh-TW" altLang="en-US" sz="6400" b="1" dirty="0" smtClean="0">
                <a:solidFill>
                  <a:srgbClr val="FF0000"/>
                </a:solidFill>
                <a:latin typeface="Times New Roman" panose="02020603050405020304" pitchFamily="18" charset="0"/>
                <a:cs typeface="Times New Roman" panose="02020603050405020304" pitchFamily="18" charset="0"/>
              </a:rPr>
              <a:t>程序</a:t>
            </a:r>
            <a:r>
              <a:rPr lang="zh-TW" altLang="en-US" sz="6400" dirty="0" smtClean="0">
                <a:latin typeface="Times New Roman" panose="02020603050405020304" pitchFamily="18" charset="0"/>
                <a:cs typeface="Times New Roman" panose="02020603050405020304" pitchFamily="18" charset="0"/>
              </a:rPr>
              <a:t>」內容</a:t>
            </a:r>
            <a:endParaRPr lang="en-US" altLang="zh-TW" sz="2400" b="1" dirty="0">
              <a:latin typeface="+mn-ea"/>
            </a:endParaRPr>
          </a:p>
          <a:p>
            <a:pPr>
              <a:lnSpc>
                <a:spcPct val="120000"/>
              </a:lnSpc>
              <a:spcBef>
                <a:spcPts val="600"/>
              </a:spcBef>
            </a:pPr>
            <a:endParaRPr lang="zh-TW" altLang="en-US" dirty="0"/>
          </a:p>
        </p:txBody>
      </p:sp>
      <p:pic>
        <p:nvPicPr>
          <p:cNvPr id="7" name="圖片 6"/>
          <p:cNvPicPr>
            <a:picLocks noChangeAspect="1"/>
          </p:cNvPicPr>
          <p:nvPr/>
        </p:nvPicPr>
        <p:blipFill>
          <a:blip r:embed="rId2"/>
          <a:stretch>
            <a:fillRect/>
          </a:stretch>
        </p:blipFill>
        <p:spPr>
          <a:xfrm>
            <a:off x="229115" y="197888"/>
            <a:ext cx="1304657" cy="762066"/>
          </a:xfrm>
          <a:prstGeom prst="rect">
            <a:avLst/>
          </a:prstGeom>
        </p:spPr>
      </p:pic>
    </p:spTree>
    <p:extLst>
      <p:ext uri="{BB962C8B-B14F-4D97-AF65-F5344CB8AC3E}">
        <p14:creationId xmlns:p14="http://schemas.microsoft.com/office/powerpoint/2010/main" val="3030051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18</a:t>
            </a:fld>
            <a:endParaRPr lang="zh-TW" altLang="en-US" dirty="0"/>
          </a:p>
        </p:txBody>
      </p:sp>
      <p:pic>
        <p:nvPicPr>
          <p:cNvPr id="5" name="圖片 4"/>
          <p:cNvPicPr>
            <a:picLocks noChangeAspect="1"/>
          </p:cNvPicPr>
          <p:nvPr/>
        </p:nvPicPr>
        <p:blipFill>
          <a:blip r:embed="rId2"/>
          <a:stretch>
            <a:fillRect/>
          </a:stretch>
        </p:blipFill>
        <p:spPr>
          <a:xfrm>
            <a:off x="451947" y="1241805"/>
            <a:ext cx="8407113" cy="5607257"/>
          </a:xfrm>
          <a:prstGeom prst="rect">
            <a:avLst/>
          </a:prstGeom>
        </p:spPr>
      </p:pic>
      <p:sp>
        <p:nvSpPr>
          <p:cNvPr id="6" name="標題 1"/>
          <p:cNvSpPr txBox="1">
            <a:spLocks/>
          </p:cNvSpPr>
          <p:nvPr/>
        </p:nvSpPr>
        <p:spPr>
          <a:xfrm>
            <a:off x="451947" y="125260"/>
            <a:ext cx="9144000" cy="1008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469292"/>
                </a:solidFill>
                <a:latin typeface="微軟正黑體" panose="020B0604030504040204" pitchFamily="34" charset="-120"/>
                <a:ea typeface="微軟正黑體" panose="020B0604030504040204" pitchFamily="34" charset="-120"/>
                <a:cs typeface="+mj-cs"/>
              </a:defRPr>
            </a:lvl1pPr>
          </a:lstStyle>
          <a:p>
            <a:r>
              <a:rPr lang="zh-TW" altLang="en-US" sz="3600" dirty="0" smtClean="0"/>
              <a:t>需地方協助涉及之單位（北市為例）</a:t>
            </a:r>
            <a:endParaRPr lang="zh-TW" altLang="en-US" sz="3600" dirty="0"/>
          </a:p>
        </p:txBody>
      </p:sp>
      <p:pic>
        <p:nvPicPr>
          <p:cNvPr id="7" name="圖片 6"/>
          <p:cNvPicPr>
            <a:picLocks noChangeAspect="1"/>
          </p:cNvPicPr>
          <p:nvPr/>
        </p:nvPicPr>
        <p:blipFill>
          <a:blip r:embed="rId3"/>
          <a:stretch>
            <a:fillRect/>
          </a:stretch>
        </p:blipFill>
        <p:spPr>
          <a:xfrm>
            <a:off x="83503" y="112734"/>
            <a:ext cx="1304657" cy="762066"/>
          </a:xfrm>
          <a:prstGeom prst="rect">
            <a:avLst/>
          </a:prstGeom>
        </p:spPr>
      </p:pic>
    </p:spTree>
    <p:extLst>
      <p:ext uri="{BB962C8B-B14F-4D97-AF65-F5344CB8AC3E}">
        <p14:creationId xmlns:p14="http://schemas.microsoft.com/office/powerpoint/2010/main" val="23281672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弧形 29"/>
          <p:cNvSpPr/>
          <p:nvPr/>
        </p:nvSpPr>
        <p:spPr>
          <a:xfrm>
            <a:off x="2321724" y="667235"/>
            <a:ext cx="4398242" cy="4398242"/>
          </a:xfrm>
          <a:prstGeom prst="arc">
            <a:avLst>
              <a:gd name="adj1" fmla="val 1950763"/>
              <a:gd name="adj2" fmla="val 8581483"/>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群組 10"/>
          <p:cNvGrpSpPr/>
          <p:nvPr/>
        </p:nvGrpSpPr>
        <p:grpSpPr>
          <a:xfrm>
            <a:off x="2797947" y="3989973"/>
            <a:ext cx="3675984" cy="1271201"/>
            <a:chOff x="2598413" y="3117779"/>
            <a:chExt cx="4083916" cy="1428953"/>
          </a:xfrm>
        </p:grpSpPr>
        <p:sp>
          <p:nvSpPr>
            <p:cNvPr id="13" name="橢圓 12"/>
            <p:cNvSpPr/>
            <p:nvPr/>
          </p:nvSpPr>
          <p:spPr>
            <a:xfrm>
              <a:off x="3750449" y="4054132"/>
              <a:ext cx="492600" cy="492600"/>
            </a:xfrm>
            <a:prstGeom prst="ellipse">
              <a:avLst/>
            </a:prstGeom>
            <a:solidFill>
              <a:schemeClr val="accent2"/>
            </a:solidFill>
            <a:ln>
              <a:noFill/>
            </a:ln>
            <a:effectLst/>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5" name="橢圓 34"/>
            <p:cNvSpPr/>
            <p:nvPr/>
          </p:nvSpPr>
          <p:spPr>
            <a:xfrm>
              <a:off x="6189729" y="3117779"/>
              <a:ext cx="492600" cy="492600"/>
            </a:xfrm>
            <a:prstGeom prst="ellipse">
              <a:avLst/>
            </a:prstGeom>
            <a:solidFill>
              <a:schemeClr val="accent4"/>
            </a:solidFill>
            <a:ln>
              <a:noFill/>
            </a:ln>
            <a:effectLst/>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1" name="橢圓 40"/>
            <p:cNvSpPr/>
            <p:nvPr/>
          </p:nvSpPr>
          <p:spPr>
            <a:xfrm>
              <a:off x="2598413" y="3305994"/>
              <a:ext cx="492600" cy="492600"/>
            </a:xfrm>
            <a:prstGeom prst="ellipse">
              <a:avLst/>
            </a:prstGeom>
            <a:solidFill>
              <a:schemeClr val="accent1"/>
            </a:solidFill>
            <a:ln>
              <a:noFill/>
            </a:ln>
            <a:effectLst/>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3" name="橢圓 22"/>
            <p:cNvSpPr/>
            <p:nvPr/>
          </p:nvSpPr>
          <p:spPr>
            <a:xfrm>
              <a:off x="5122210" y="3982243"/>
              <a:ext cx="492600" cy="492600"/>
            </a:xfrm>
            <a:prstGeom prst="ellipse">
              <a:avLst/>
            </a:prstGeom>
            <a:solidFill>
              <a:schemeClr val="accent3"/>
            </a:solidFill>
            <a:ln>
              <a:noFill/>
            </a:ln>
            <a:effectLst/>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2" name="甜甜圈 41"/>
            <p:cNvSpPr/>
            <p:nvPr/>
          </p:nvSpPr>
          <p:spPr>
            <a:xfrm>
              <a:off x="2681938" y="3389519"/>
              <a:ext cx="325550" cy="325550"/>
            </a:xfrm>
            <a:prstGeom prst="donut">
              <a:avLst>
                <a:gd name="adj" fmla="val 11150"/>
              </a:avLst>
            </a:prstGeom>
            <a:solidFill>
              <a:schemeClr val="bg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3" name="甜甜圈 42"/>
            <p:cNvSpPr/>
            <p:nvPr/>
          </p:nvSpPr>
          <p:spPr>
            <a:xfrm>
              <a:off x="3833974" y="4137657"/>
              <a:ext cx="325550" cy="325550"/>
            </a:xfrm>
            <a:prstGeom prst="donut">
              <a:avLst>
                <a:gd name="adj" fmla="val 11150"/>
              </a:avLst>
            </a:prstGeom>
            <a:solidFill>
              <a:schemeClr val="bg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4" name="甜甜圈 43"/>
            <p:cNvSpPr/>
            <p:nvPr/>
          </p:nvSpPr>
          <p:spPr>
            <a:xfrm>
              <a:off x="5205735" y="4065768"/>
              <a:ext cx="325550" cy="325550"/>
            </a:xfrm>
            <a:prstGeom prst="donut">
              <a:avLst>
                <a:gd name="adj" fmla="val 11150"/>
              </a:avLst>
            </a:prstGeom>
            <a:solidFill>
              <a:schemeClr val="bg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5" name="甜甜圈 44"/>
            <p:cNvSpPr/>
            <p:nvPr/>
          </p:nvSpPr>
          <p:spPr>
            <a:xfrm>
              <a:off x="6273254" y="3201304"/>
              <a:ext cx="325550" cy="325550"/>
            </a:xfrm>
            <a:prstGeom prst="donut">
              <a:avLst>
                <a:gd name="adj" fmla="val 11150"/>
              </a:avLst>
            </a:prstGeom>
            <a:solidFill>
              <a:schemeClr val="bg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grpSp>
        <p:nvGrpSpPr>
          <p:cNvPr id="7" name="群組 6"/>
          <p:cNvGrpSpPr/>
          <p:nvPr/>
        </p:nvGrpSpPr>
        <p:grpSpPr>
          <a:xfrm>
            <a:off x="1142649" y="4167028"/>
            <a:ext cx="1342014" cy="1326344"/>
            <a:chOff x="1051596" y="3655192"/>
            <a:chExt cx="1490940" cy="1490940"/>
          </a:xfrm>
        </p:grpSpPr>
        <p:sp>
          <p:nvSpPr>
            <p:cNvPr id="38" name="橢圓 37"/>
            <p:cNvSpPr/>
            <p:nvPr/>
          </p:nvSpPr>
          <p:spPr>
            <a:xfrm>
              <a:off x="1051596" y="3655192"/>
              <a:ext cx="1490940" cy="1490940"/>
            </a:xfrm>
            <a:prstGeom prst="ellipse">
              <a:avLst/>
            </a:prstGeom>
            <a:solidFill>
              <a:schemeClr val="accent3"/>
            </a:solidFill>
            <a:ln>
              <a:noFill/>
            </a:ln>
            <a:effectLst/>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6" name="橢圓 45"/>
            <p:cNvSpPr/>
            <p:nvPr/>
          </p:nvSpPr>
          <p:spPr>
            <a:xfrm>
              <a:off x="1179820" y="3774072"/>
              <a:ext cx="1234492" cy="1234492"/>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群組 7"/>
          <p:cNvGrpSpPr/>
          <p:nvPr/>
        </p:nvGrpSpPr>
        <p:grpSpPr>
          <a:xfrm>
            <a:off x="2993425" y="5368936"/>
            <a:ext cx="1342014" cy="1326344"/>
            <a:chOff x="2902372" y="4857100"/>
            <a:chExt cx="1490940" cy="1490940"/>
          </a:xfrm>
        </p:grpSpPr>
        <p:sp>
          <p:nvSpPr>
            <p:cNvPr id="5" name="橢圓 4"/>
            <p:cNvSpPr/>
            <p:nvPr/>
          </p:nvSpPr>
          <p:spPr>
            <a:xfrm>
              <a:off x="2902372" y="4857100"/>
              <a:ext cx="1490940" cy="1490940"/>
            </a:xfrm>
            <a:prstGeom prst="ellipse">
              <a:avLst/>
            </a:prstGeom>
            <a:gradFill flip="none" rotWithShape="1">
              <a:gsLst>
                <a:gs pos="0">
                  <a:srgbClr val="00B0F0"/>
                </a:gs>
                <a:gs pos="100000">
                  <a:srgbClr val="FFFF0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橢圓 49"/>
            <p:cNvSpPr/>
            <p:nvPr/>
          </p:nvSpPr>
          <p:spPr>
            <a:xfrm>
              <a:off x="3030596" y="4985324"/>
              <a:ext cx="1234492" cy="1234492"/>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群組 8"/>
          <p:cNvGrpSpPr/>
          <p:nvPr/>
        </p:nvGrpSpPr>
        <p:grpSpPr>
          <a:xfrm>
            <a:off x="5197198" y="5253441"/>
            <a:ext cx="1342014" cy="1326344"/>
            <a:chOff x="5106145" y="4741605"/>
            <a:chExt cx="1490940" cy="1490940"/>
          </a:xfrm>
        </p:grpSpPr>
        <p:sp>
          <p:nvSpPr>
            <p:cNvPr id="20" name="橢圓 19"/>
            <p:cNvSpPr/>
            <p:nvPr/>
          </p:nvSpPr>
          <p:spPr>
            <a:xfrm>
              <a:off x="5106145" y="4741605"/>
              <a:ext cx="1490940" cy="1490940"/>
            </a:xfrm>
            <a:prstGeom prst="ellipse">
              <a:avLst/>
            </a:prstGeom>
            <a:gradFill flip="none" rotWithShape="1">
              <a:gsLst>
                <a:gs pos="0">
                  <a:srgbClr val="FFFF00"/>
                </a:gs>
                <a:gs pos="66000">
                  <a:srgbClr val="0070C0"/>
                </a:gs>
                <a:gs pos="33000">
                  <a:srgbClr val="00B050"/>
                </a:gs>
                <a:gs pos="100000">
                  <a:srgbClr val="7030A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橢圓 50"/>
            <p:cNvSpPr/>
            <p:nvPr/>
          </p:nvSpPr>
          <p:spPr>
            <a:xfrm>
              <a:off x="5234369" y="4869829"/>
              <a:ext cx="1234492" cy="1234492"/>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群組 9"/>
          <p:cNvGrpSpPr/>
          <p:nvPr/>
        </p:nvGrpSpPr>
        <p:grpSpPr>
          <a:xfrm>
            <a:off x="6912201" y="3864659"/>
            <a:ext cx="1342014" cy="1326344"/>
            <a:chOff x="6821148" y="3352823"/>
            <a:chExt cx="1490940" cy="1490940"/>
          </a:xfrm>
        </p:grpSpPr>
        <p:sp>
          <p:nvSpPr>
            <p:cNvPr id="34" name="橢圓 33"/>
            <p:cNvSpPr/>
            <p:nvPr/>
          </p:nvSpPr>
          <p:spPr>
            <a:xfrm>
              <a:off x="6821148" y="3352823"/>
              <a:ext cx="1490940" cy="1490940"/>
            </a:xfrm>
            <a:prstGeom prst="ellipse">
              <a:avLst/>
            </a:prstGeom>
            <a:gradFill flip="none" rotWithShape="1">
              <a:gsLst>
                <a:gs pos="0">
                  <a:srgbClr val="FF0000"/>
                </a:gs>
                <a:gs pos="50000">
                  <a:srgbClr val="FFC000"/>
                </a:gs>
                <a:gs pos="25000">
                  <a:srgbClr val="FFFF00"/>
                </a:gs>
                <a:gs pos="75000">
                  <a:srgbClr val="92D050"/>
                </a:gs>
                <a:gs pos="100000">
                  <a:srgbClr val="00B050"/>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橢圓 51"/>
            <p:cNvSpPr/>
            <p:nvPr/>
          </p:nvSpPr>
          <p:spPr>
            <a:xfrm>
              <a:off x="6949372" y="3481047"/>
              <a:ext cx="1234492" cy="1234492"/>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群組 5"/>
          <p:cNvGrpSpPr/>
          <p:nvPr/>
        </p:nvGrpSpPr>
        <p:grpSpPr>
          <a:xfrm>
            <a:off x="3474219" y="2847927"/>
            <a:ext cx="2126723" cy="1897322"/>
            <a:chOff x="3062839" y="775062"/>
            <a:chExt cx="2842025" cy="2759532"/>
          </a:xfrm>
        </p:grpSpPr>
        <p:sp>
          <p:nvSpPr>
            <p:cNvPr id="2" name="橢圓 1"/>
            <p:cNvSpPr/>
            <p:nvPr/>
          </p:nvSpPr>
          <p:spPr>
            <a:xfrm>
              <a:off x="3062839" y="775062"/>
              <a:ext cx="2842025" cy="2759532"/>
            </a:xfrm>
            <a:prstGeom prst="ellipse">
              <a:avLst/>
            </a:prstGeom>
            <a:gradFill flip="none" rotWithShape="1">
              <a:gsLst>
                <a:gs pos="0">
                  <a:schemeClr val="bg1"/>
                </a:gs>
                <a:gs pos="100000">
                  <a:schemeClr val="bg1">
                    <a:lumMod val="85000"/>
                  </a:schemeClr>
                </a:gs>
              </a:gsLst>
              <a:path path="circle">
                <a:fillToRect l="100000" t="100000"/>
              </a:path>
              <a:tileRect r="-100000" b="-100000"/>
            </a:gradFill>
            <a:ln>
              <a:noFill/>
            </a:ln>
            <a:effectLst>
              <a:outerShdw blurRad="381000" dist="292100" dir="3300000" algn="tl" rotWithShape="0">
                <a:prstClr val="black">
                  <a:alpha val="40000"/>
                </a:prstClr>
              </a:outerShdw>
            </a:effectLst>
            <a:scene3d>
              <a:camera prst="orthographicFront"/>
              <a:lightRig rig="threePt" dir="t"/>
            </a:scene3d>
            <a:sp3d contourW="12700">
              <a:bevelT w="285750" h="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群組 2"/>
            <p:cNvGrpSpPr/>
            <p:nvPr/>
          </p:nvGrpSpPr>
          <p:grpSpPr>
            <a:xfrm>
              <a:off x="3829185" y="1077422"/>
              <a:ext cx="1485630" cy="205470"/>
              <a:chOff x="3932055" y="1449000"/>
              <a:chExt cx="1485630" cy="205470"/>
            </a:xfrm>
          </p:grpSpPr>
          <p:sp>
            <p:nvSpPr>
              <p:cNvPr id="22" name="橢圓 21"/>
              <p:cNvSpPr/>
              <p:nvPr/>
            </p:nvSpPr>
            <p:spPr>
              <a:xfrm>
                <a:off x="3932055" y="1449000"/>
                <a:ext cx="205470" cy="205470"/>
              </a:xfrm>
              <a:prstGeom prst="ellipse">
                <a:avLst/>
              </a:prstGeom>
              <a:solidFill>
                <a:schemeClr val="accent1"/>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24" name="橢圓 23"/>
              <p:cNvSpPr/>
              <p:nvPr/>
            </p:nvSpPr>
            <p:spPr>
              <a:xfrm>
                <a:off x="4358775" y="1449000"/>
                <a:ext cx="205470" cy="205470"/>
              </a:xfrm>
              <a:prstGeom prst="ellipse">
                <a:avLst/>
              </a:prstGeom>
              <a:solidFill>
                <a:schemeClr val="accent2"/>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25" name="橢圓 24"/>
              <p:cNvSpPr/>
              <p:nvPr/>
            </p:nvSpPr>
            <p:spPr>
              <a:xfrm>
                <a:off x="4785495" y="1449000"/>
                <a:ext cx="205470" cy="205470"/>
              </a:xfrm>
              <a:prstGeom prst="ellipse">
                <a:avLst/>
              </a:prstGeom>
              <a:solidFill>
                <a:schemeClr val="accent3"/>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26" name="橢圓 25"/>
              <p:cNvSpPr/>
              <p:nvPr/>
            </p:nvSpPr>
            <p:spPr>
              <a:xfrm>
                <a:off x="5212215" y="1449000"/>
                <a:ext cx="205470" cy="205470"/>
              </a:xfrm>
              <a:prstGeom prst="ellipse">
                <a:avLst/>
              </a:prstGeom>
              <a:solidFill>
                <a:schemeClr val="accent4"/>
              </a:solidFill>
              <a:ln>
                <a:noFill/>
              </a:ln>
              <a:effectLst/>
              <a:scene3d>
                <a:camera prst="orthographicFront"/>
                <a:lightRig rig="threePt" dir="t"/>
              </a:scene3d>
              <a:sp3d>
                <a:bevelT w="0" h="0" prst="angle"/>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grpSp>
      </p:grpSp>
      <p:grpSp>
        <p:nvGrpSpPr>
          <p:cNvPr id="28" name="群組 27"/>
          <p:cNvGrpSpPr/>
          <p:nvPr/>
        </p:nvGrpSpPr>
        <p:grpSpPr>
          <a:xfrm>
            <a:off x="1406503" y="4431904"/>
            <a:ext cx="735561" cy="589340"/>
            <a:chOff x="2277122" y="2547918"/>
            <a:chExt cx="514369" cy="416987"/>
          </a:xfrm>
        </p:grpSpPr>
        <p:sp>
          <p:nvSpPr>
            <p:cNvPr id="29" name="Freeform 101"/>
            <p:cNvSpPr>
              <a:spLocks/>
            </p:cNvSpPr>
            <p:nvPr/>
          </p:nvSpPr>
          <p:spPr bwMode="auto">
            <a:xfrm flipH="1">
              <a:off x="2708910" y="2842613"/>
              <a:ext cx="82581" cy="122292"/>
            </a:xfrm>
            <a:custGeom>
              <a:avLst/>
              <a:gdLst>
                <a:gd name="T0" fmla="*/ 1095 w 1615"/>
                <a:gd name="T1" fmla="*/ 2309 h 2388"/>
                <a:gd name="T2" fmla="*/ 937 w 1615"/>
                <a:gd name="T3" fmla="*/ 2205 h 2388"/>
                <a:gd name="T4" fmla="*/ 432 w 1615"/>
                <a:gd name="T5" fmla="*/ 1371 h 2388"/>
                <a:gd name="T6" fmla="*/ 0 w 1615"/>
                <a:gd name="T7" fmla="*/ 493 h 2388"/>
                <a:gd name="T8" fmla="*/ 576 w 1615"/>
                <a:gd name="T9" fmla="*/ 173 h 2388"/>
                <a:gd name="T10" fmla="*/ 1582 w 1615"/>
                <a:gd name="T11" fmla="*/ 1904 h 2388"/>
                <a:gd name="T12" fmla="*/ 1095 w 1615"/>
                <a:gd name="T13" fmla="*/ 2309 h 2388"/>
              </a:gdLst>
              <a:ahLst/>
              <a:cxnLst>
                <a:cxn ang="0">
                  <a:pos x="T0" y="T1"/>
                </a:cxn>
                <a:cxn ang="0">
                  <a:pos x="T2" y="T3"/>
                </a:cxn>
                <a:cxn ang="0">
                  <a:pos x="T4" y="T5"/>
                </a:cxn>
                <a:cxn ang="0">
                  <a:pos x="T6" y="T7"/>
                </a:cxn>
                <a:cxn ang="0">
                  <a:pos x="T8" y="T9"/>
                </a:cxn>
                <a:cxn ang="0">
                  <a:pos x="T10" y="T11"/>
                </a:cxn>
                <a:cxn ang="0">
                  <a:pos x="T12" y="T13"/>
                </a:cxn>
              </a:cxnLst>
              <a:rect l="0" t="0" r="r" b="b"/>
              <a:pathLst>
                <a:path w="1615" h="2388">
                  <a:moveTo>
                    <a:pt x="1095" y="2309"/>
                  </a:moveTo>
                  <a:cubicBezTo>
                    <a:pt x="1047" y="2295"/>
                    <a:pt x="976" y="2248"/>
                    <a:pt x="937" y="2205"/>
                  </a:cubicBezTo>
                  <a:cubicBezTo>
                    <a:pt x="897" y="2162"/>
                    <a:pt x="670" y="1787"/>
                    <a:pt x="432" y="1371"/>
                  </a:cubicBezTo>
                  <a:cubicBezTo>
                    <a:pt x="57" y="716"/>
                    <a:pt x="0" y="599"/>
                    <a:pt x="0" y="493"/>
                  </a:cubicBezTo>
                  <a:cubicBezTo>
                    <a:pt x="0" y="177"/>
                    <a:pt x="319" y="0"/>
                    <a:pt x="576" y="173"/>
                  </a:cubicBezTo>
                  <a:cubicBezTo>
                    <a:pt x="708" y="261"/>
                    <a:pt x="1562" y="1731"/>
                    <a:pt x="1582" y="1904"/>
                  </a:cubicBezTo>
                  <a:cubicBezTo>
                    <a:pt x="1615" y="2180"/>
                    <a:pt x="1364" y="2388"/>
                    <a:pt x="1095" y="2309"/>
                  </a:cubicBezTo>
                  <a:close/>
                </a:path>
              </a:pathLst>
            </a:custGeom>
            <a:solidFill>
              <a:schemeClr val="bg1">
                <a:lumMod val="50000"/>
              </a:schemeClr>
            </a:solid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sp>
          <p:nvSpPr>
            <p:cNvPr id="31" name="手繪多邊形 30"/>
            <p:cNvSpPr>
              <a:spLocks/>
            </p:cNvSpPr>
            <p:nvPr/>
          </p:nvSpPr>
          <p:spPr bwMode="auto">
            <a:xfrm flipH="1">
              <a:off x="2277122" y="2547918"/>
              <a:ext cx="411355" cy="366734"/>
            </a:xfrm>
            <a:custGeom>
              <a:avLst/>
              <a:gdLst>
                <a:gd name="connsiteX0" fmla="*/ 2131064 w 3575426"/>
                <a:gd name="connsiteY0" fmla="*/ 2541777 h 3187599"/>
                <a:gd name="connsiteX1" fmla="*/ 1915582 w 3575426"/>
                <a:gd name="connsiteY1" fmla="*/ 2595054 h 3187599"/>
                <a:gd name="connsiteX2" fmla="*/ 1758320 w 3575426"/>
                <a:gd name="connsiteY2" fmla="*/ 2640746 h 3187599"/>
                <a:gd name="connsiteX3" fmla="*/ 1499216 w 3575426"/>
                <a:gd name="connsiteY3" fmla="*/ 2715941 h 3187599"/>
                <a:gd name="connsiteX4" fmla="*/ 1412848 w 3575426"/>
                <a:gd name="connsiteY4" fmla="*/ 2741126 h 3187599"/>
                <a:gd name="connsiteX5" fmla="*/ 1235434 w 3575426"/>
                <a:gd name="connsiteY5" fmla="*/ 2817400 h 3187599"/>
                <a:gd name="connsiteX6" fmla="*/ 1404932 w 3575426"/>
                <a:gd name="connsiteY6" fmla="*/ 2996213 h 3187599"/>
                <a:gd name="connsiteX7" fmla="*/ 1557514 w 3575426"/>
                <a:gd name="connsiteY7" fmla="*/ 2954838 h 3187599"/>
                <a:gd name="connsiteX8" fmla="*/ 1753282 w 3575426"/>
                <a:gd name="connsiteY8" fmla="*/ 2898711 h 3187599"/>
                <a:gd name="connsiteX9" fmla="*/ 2001950 w 3575426"/>
                <a:gd name="connsiteY9" fmla="*/ 2826755 h 3187599"/>
                <a:gd name="connsiteX10" fmla="*/ 2127544 w 3575426"/>
                <a:gd name="connsiteY10" fmla="*/ 2706946 h 3187599"/>
                <a:gd name="connsiteX11" fmla="*/ 2149136 w 3575426"/>
                <a:gd name="connsiteY11" fmla="*/ 2545763 h 3187599"/>
                <a:gd name="connsiteX12" fmla="*/ 2131064 w 3575426"/>
                <a:gd name="connsiteY12" fmla="*/ 2541777 h 3187599"/>
                <a:gd name="connsiteX13" fmla="*/ 2351430 w 3575426"/>
                <a:gd name="connsiteY13" fmla="*/ 367 h 3187599"/>
                <a:gd name="connsiteX14" fmla="*/ 2438368 w 3575426"/>
                <a:gd name="connsiteY14" fmla="*/ 46947 h 3187599"/>
                <a:gd name="connsiteX15" fmla="*/ 2845964 w 3575426"/>
                <a:gd name="connsiteY15" fmla="*/ 750106 h 3187599"/>
                <a:gd name="connsiteX16" fmla="*/ 3401186 w 3575426"/>
                <a:gd name="connsiteY16" fmla="*/ 1715014 h 3187599"/>
                <a:gd name="connsiteX17" fmla="*/ 3551334 w 3575426"/>
                <a:gd name="connsiteY17" fmla="*/ 2117180 h 3187599"/>
                <a:gd name="connsiteX18" fmla="*/ 3368780 w 3575426"/>
                <a:gd name="connsiteY18" fmla="*/ 2187388 h 3187599"/>
                <a:gd name="connsiteX19" fmla="*/ 3236636 w 3575426"/>
                <a:gd name="connsiteY19" fmla="*/ 2223752 h 3187599"/>
                <a:gd name="connsiteX20" fmla="*/ 3094408 w 3575426"/>
                <a:gd name="connsiteY20" fmla="*/ 2264436 h 3187599"/>
                <a:gd name="connsiteX21" fmla="*/ 2703376 w 3575426"/>
                <a:gd name="connsiteY21" fmla="*/ 2376409 h 3187599"/>
                <a:gd name="connsiteX22" fmla="*/ 2581314 w 3575426"/>
                <a:gd name="connsiteY22" fmla="*/ 2410612 h 3187599"/>
                <a:gd name="connsiteX23" fmla="*/ 2430086 w 3575426"/>
                <a:gd name="connsiteY23" fmla="*/ 2454538 h 3187599"/>
                <a:gd name="connsiteX24" fmla="*/ 2357714 w 3575426"/>
                <a:gd name="connsiteY24" fmla="*/ 2492702 h 3187599"/>
                <a:gd name="connsiteX25" fmla="*/ 2332508 w 3575426"/>
                <a:gd name="connsiteY25" fmla="*/ 2589553 h 3187599"/>
                <a:gd name="connsiteX26" fmla="*/ 2305504 w 3575426"/>
                <a:gd name="connsiteY26" fmla="*/ 2723128 h 3187599"/>
                <a:gd name="connsiteX27" fmla="*/ 2291822 w 3575426"/>
                <a:gd name="connsiteY27" fmla="*/ 2805577 h 3187599"/>
                <a:gd name="connsiteX28" fmla="*/ 2238892 w 3575426"/>
                <a:gd name="connsiteY28" fmla="*/ 2931231 h 3187599"/>
                <a:gd name="connsiteX29" fmla="*/ 1971722 w 3575426"/>
                <a:gd name="connsiteY29" fmla="*/ 3026282 h 3187599"/>
                <a:gd name="connsiteX30" fmla="*/ 1808972 w 3575426"/>
                <a:gd name="connsiteY30" fmla="*/ 3072367 h 3187599"/>
                <a:gd name="connsiteX31" fmla="*/ 1544684 w 3575426"/>
                <a:gd name="connsiteY31" fmla="*/ 3148696 h 3187599"/>
                <a:gd name="connsiteX32" fmla="*/ 1382294 w 3575426"/>
                <a:gd name="connsiteY32" fmla="*/ 3187580 h 3187599"/>
                <a:gd name="connsiteX33" fmla="*/ 1338006 w 3575426"/>
                <a:gd name="connsiteY33" fmla="*/ 3176058 h 3187599"/>
                <a:gd name="connsiteX34" fmla="*/ 1165894 w 3575426"/>
                <a:gd name="connsiteY34" fmla="*/ 3016921 h 3187599"/>
                <a:gd name="connsiteX35" fmla="*/ 1009264 w 3575426"/>
                <a:gd name="connsiteY35" fmla="*/ 2865704 h 3187599"/>
                <a:gd name="connsiteX36" fmla="*/ 922488 w 3575426"/>
                <a:gd name="connsiteY36" fmla="*/ 2883346 h 3187599"/>
                <a:gd name="connsiteX37" fmla="*/ 757218 w 3575426"/>
                <a:gd name="connsiteY37" fmla="*/ 2930871 h 3187599"/>
                <a:gd name="connsiteX38" fmla="*/ 614992 w 3575426"/>
                <a:gd name="connsiteY38" fmla="*/ 2970476 h 3187599"/>
                <a:gd name="connsiteX39" fmla="*/ 436760 w 3575426"/>
                <a:gd name="connsiteY39" fmla="*/ 3003959 h 3187599"/>
                <a:gd name="connsiteX40" fmla="*/ 25924 w 3575426"/>
                <a:gd name="connsiteY40" fmla="*/ 2292159 h 3187599"/>
                <a:gd name="connsiteX41" fmla="*/ 0 w 3575426"/>
                <a:gd name="connsiteY41" fmla="*/ 2243914 h 3187599"/>
                <a:gd name="connsiteX42" fmla="*/ 127102 w 3575426"/>
                <a:gd name="connsiteY42" fmla="*/ 2119340 h 3187599"/>
                <a:gd name="connsiteX43" fmla="*/ 543700 w 3575426"/>
                <a:gd name="connsiteY43" fmla="*/ 1715014 h 3187599"/>
                <a:gd name="connsiteX44" fmla="*/ 1605894 w 3575426"/>
                <a:gd name="connsiteY44" fmla="*/ 688539 h 3187599"/>
                <a:gd name="connsiteX45" fmla="*/ 2168318 w 3575426"/>
                <a:gd name="connsiteY45" fmla="*/ 144878 h 3187599"/>
                <a:gd name="connsiteX46" fmla="*/ 2319186 w 3575426"/>
                <a:gd name="connsiteY46" fmla="*/ 10223 h 3187599"/>
                <a:gd name="connsiteX47" fmla="*/ 2351430 w 3575426"/>
                <a:gd name="connsiteY47" fmla="*/ 367 h 318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75426" h="3187599">
                  <a:moveTo>
                    <a:pt x="2131064" y="2541777"/>
                  </a:moveTo>
                  <a:cubicBezTo>
                    <a:pt x="2102352" y="2542638"/>
                    <a:pt x="2038926" y="2558626"/>
                    <a:pt x="1915582" y="2595054"/>
                  </a:cubicBezTo>
                  <a:cubicBezTo>
                    <a:pt x="1845768" y="2615921"/>
                    <a:pt x="1774874" y="2636429"/>
                    <a:pt x="1758320" y="2640746"/>
                  </a:cubicBezTo>
                  <a:cubicBezTo>
                    <a:pt x="1705060" y="2655138"/>
                    <a:pt x="1546718" y="2700830"/>
                    <a:pt x="1499216" y="2715941"/>
                  </a:cubicBezTo>
                  <a:cubicBezTo>
                    <a:pt x="1474026" y="2723497"/>
                    <a:pt x="1435160" y="2735010"/>
                    <a:pt x="1412848" y="2741126"/>
                  </a:cubicBezTo>
                  <a:cubicBezTo>
                    <a:pt x="1251628" y="2785379"/>
                    <a:pt x="1235074" y="2792575"/>
                    <a:pt x="1235434" y="2817400"/>
                  </a:cubicBezTo>
                  <a:cubicBezTo>
                    <a:pt x="1235434" y="2833590"/>
                    <a:pt x="1389816" y="2996213"/>
                    <a:pt x="1404932" y="2996213"/>
                  </a:cubicBezTo>
                  <a:cubicBezTo>
                    <a:pt x="1411768" y="2996213"/>
                    <a:pt x="1480504" y="2977864"/>
                    <a:pt x="1557514" y="2954838"/>
                  </a:cubicBezTo>
                  <a:cubicBezTo>
                    <a:pt x="1634526" y="2932171"/>
                    <a:pt x="1722334" y="2906986"/>
                    <a:pt x="1753282" y="2898711"/>
                  </a:cubicBezTo>
                  <a:cubicBezTo>
                    <a:pt x="1830294" y="2878204"/>
                    <a:pt x="1941492" y="2846183"/>
                    <a:pt x="2001950" y="2826755"/>
                  </a:cubicBezTo>
                  <a:cubicBezTo>
                    <a:pt x="2119266" y="2789697"/>
                    <a:pt x="2108470" y="2800131"/>
                    <a:pt x="2127544" y="2706946"/>
                  </a:cubicBezTo>
                  <a:cubicBezTo>
                    <a:pt x="2154534" y="2577424"/>
                    <a:pt x="2157412" y="2554038"/>
                    <a:pt x="2149136" y="2545763"/>
                  </a:cubicBezTo>
                  <a:cubicBezTo>
                    <a:pt x="2146346" y="2542885"/>
                    <a:pt x="2140634" y="2541491"/>
                    <a:pt x="2131064" y="2541777"/>
                  </a:cubicBezTo>
                  <a:close/>
                  <a:moveTo>
                    <a:pt x="2351430" y="367"/>
                  </a:moveTo>
                  <a:cubicBezTo>
                    <a:pt x="2384156" y="-2739"/>
                    <a:pt x="2417034" y="14003"/>
                    <a:pt x="2438368" y="46947"/>
                  </a:cubicBezTo>
                  <a:cubicBezTo>
                    <a:pt x="2451690" y="67829"/>
                    <a:pt x="2635324" y="384305"/>
                    <a:pt x="2845964" y="750106"/>
                  </a:cubicBezTo>
                  <a:cubicBezTo>
                    <a:pt x="3056602" y="1116267"/>
                    <a:pt x="3306488" y="1550476"/>
                    <a:pt x="3401186" y="1715014"/>
                  </a:cubicBezTo>
                  <a:cubicBezTo>
                    <a:pt x="3589140" y="2041211"/>
                    <a:pt x="3598862" y="2066774"/>
                    <a:pt x="3551334" y="2117180"/>
                  </a:cubicBezTo>
                  <a:cubicBezTo>
                    <a:pt x="3529730" y="2140222"/>
                    <a:pt x="3506324" y="2149223"/>
                    <a:pt x="3368780" y="2187388"/>
                  </a:cubicBezTo>
                  <a:cubicBezTo>
                    <a:pt x="3338174" y="2195668"/>
                    <a:pt x="3278764" y="2212230"/>
                    <a:pt x="3236636" y="2223752"/>
                  </a:cubicBezTo>
                  <a:cubicBezTo>
                    <a:pt x="3194868" y="2235273"/>
                    <a:pt x="3130776" y="2253635"/>
                    <a:pt x="3094408" y="2264436"/>
                  </a:cubicBezTo>
                  <a:cubicBezTo>
                    <a:pt x="3006552" y="2290719"/>
                    <a:pt x="2741544" y="2366328"/>
                    <a:pt x="2703376" y="2376409"/>
                  </a:cubicBezTo>
                  <a:cubicBezTo>
                    <a:pt x="2686454" y="2380729"/>
                    <a:pt x="2631724" y="2396211"/>
                    <a:pt x="2581314" y="2410612"/>
                  </a:cubicBezTo>
                  <a:cubicBezTo>
                    <a:pt x="2530906" y="2425374"/>
                    <a:pt x="2462852" y="2445176"/>
                    <a:pt x="2430086" y="2454538"/>
                  </a:cubicBezTo>
                  <a:cubicBezTo>
                    <a:pt x="2394800" y="2464979"/>
                    <a:pt x="2365274" y="2480460"/>
                    <a:pt x="2357714" y="2492702"/>
                  </a:cubicBezTo>
                  <a:cubicBezTo>
                    <a:pt x="2350872" y="2503863"/>
                    <a:pt x="2339710" y="2547428"/>
                    <a:pt x="2332508" y="2589553"/>
                  </a:cubicBezTo>
                  <a:cubicBezTo>
                    <a:pt x="2325308" y="2631317"/>
                    <a:pt x="2313426" y="2691444"/>
                    <a:pt x="2305504" y="2723128"/>
                  </a:cubicBezTo>
                  <a:cubicBezTo>
                    <a:pt x="2297942" y="2754451"/>
                    <a:pt x="2291822" y="2791535"/>
                    <a:pt x="2291822" y="2805577"/>
                  </a:cubicBezTo>
                  <a:cubicBezTo>
                    <a:pt x="2291822" y="2838701"/>
                    <a:pt x="2264456" y="2903868"/>
                    <a:pt x="2238892" y="2931231"/>
                  </a:cubicBezTo>
                  <a:cubicBezTo>
                    <a:pt x="2218368" y="2953914"/>
                    <a:pt x="2165438" y="2972636"/>
                    <a:pt x="1971722" y="3026282"/>
                  </a:cubicBezTo>
                  <a:cubicBezTo>
                    <a:pt x="1910150" y="3043204"/>
                    <a:pt x="1837058" y="3064086"/>
                    <a:pt x="1808972" y="3072367"/>
                  </a:cubicBezTo>
                  <a:cubicBezTo>
                    <a:pt x="1760364" y="3087128"/>
                    <a:pt x="1609136" y="3130694"/>
                    <a:pt x="1544684" y="3148696"/>
                  </a:cubicBezTo>
                  <a:cubicBezTo>
                    <a:pt x="1470870" y="3169218"/>
                    <a:pt x="1391656" y="3188300"/>
                    <a:pt x="1382294" y="3187580"/>
                  </a:cubicBezTo>
                  <a:cubicBezTo>
                    <a:pt x="1376532" y="3187220"/>
                    <a:pt x="1356728" y="3181820"/>
                    <a:pt x="1338006" y="3176058"/>
                  </a:cubicBezTo>
                  <a:cubicBezTo>
                    <a:pt x="1314242" y="3168498"/>
                    <a:pt x="1262392" y="3120252"/>
                    <a:pt x="1165894" y="3016921"/>
                  </a:cubicBezTo>
                  <a:cubicBezTo>
                    <a:pt x="1089920" y="2935552"/>
                    <a:pt x="1019346" y="2867504"/>
                    <a:pt x="1009264" y="2865704"/>
                  </a:cubicBezTo>
                  <a:cubicBezTo>
                    <a:pt x="999184" y="2863904"/>
                    <a:pt x="959936" y="2871824"/>
                    <a:pt x="922488" y="2883346"/>
                  </a:cubicBezTo>
                  <a:cubicBezTo>
                    <a:pt x="884682" y="2894867"/>
                    <a:pt x="810148" y="2916110"/>
                    <a:pt x="757218" y="2930871"/>
                  </a:cubicBezTo>
                  <a:cubicBezTo>
                    <a:pt x="704288" y="2945273"/>
                    <a:pt x="640196" y="2963275"/>
                    <a:pt x="614992" y="2970476"/>
                  </a:cubicBezTo>
                  <a:cubicBezTo>
                    <a:pt x="455122" y="3015840"/>
                    <a:pt x="449002" y="3017281"/>
                    <a:pt x="436760" y="3003959"/>
                  </a:cubicBezTo>
                  <a:cubicBezTo>
                    <a:pt x="425238" y="2991358"/>
                    <a:pt x="78854" y="2391170"/>
                    <a:pt x="25924" y="2292159"/>
                  </a:cubicBezTo>
                  <a:lnTo>
                    <a:pt x="0" y="2243914"/>
                  </a:lnTo>
                  <a:lnTo>
                    <a:pt x="127102" y="2119340"/>
                  </a:lnTo>
                  <a:cubicBezTo>
                    <a:pt x="196956" y="2050932"/>
                    <a:pt x="384550" y="1869112"/>
                    <a:pt x="543700" y="1715014"/>
                  </a:cubicBezTo>
                  <a:cubicBezTo>
                    <a:pt x="918528" y="1353174"/>
                    <a:pt x="1076598" y="1200516"/>
                    <a:pt x="1605894" y="688539"/>
                  </a:cubicBezTo>
                  <a:cubicBezTo>
                    <a:pt x="1846060" y="456313"/>
                    <a:pt x="2099186" y="211845"/>
                    <a:pt x="2168318" y="144878"/>
                  </a:cubicBezTo>
                  <a:cubicBezTo>
                    <a:pt x="2237452" y="78270"/>
                    <a:pt x="2305144" y="17423"/>
                    <a:pt x="2319186" y="10223"/>
                  </a:cubicBezTo>
                  <a:cubicBezTo>
                    <a:pt x="2329628" y="4642"/>
                    <a:pt x="2340520" y="1402"/>
                    <a:pt x="2351430" y="367"/>
                  </a:cubicBezTo>
                  <a:close/>
                </a:path>
              </a:pathLst>
            </a:custGeom>
            <a:solidFill>
              <a:schemeClr val="bg1">
                <a:lumMod val="50000"/>
              </a:schemeClr>
            </a:solid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grpSp>
      <p:grpSp>
        <p:nvGrpSpPr>
          <p:cNvPr id="32" name="群組 31"/>
          <p:cNvGrpSpPr/>
          <p:nvPr/>
        </p:nvGrpSpPr>
        <p:grpSpPr>
          <a:xfrm>
            <a:off x="3324371" y="5601552"/>
            <a:ext cx="597502" cy="702848"/>
            <a:chOff x="35438364" y="7237845"/>
            <a:chExt cx="2540673" cy="3023931"/>
          </a:xfrm>
          <a:solidFill>
            <a:schemeClr val="bg1">
              <a:lumMod val="50000"/>
            </a:schemeClr>
          </a:solidFill>
        </p:grpSpPr>
        <p:sp>
          <p:nvSpPr>
            <p:cNvPr id="33" name="手繪多邊形 32"/>
            <p:cNvSpPr>
              <a:spLocks/>
            </p:cNvSpPr>
            <p:nvPr/>
          </p:nvSpPr>
          <p:spPr bwMode="auto">
            <a:xfrm>
              <a:off x="35438364" y="7237845"/>
              <a:ext cx="2540673" cy="3023931"/>
            </a:xfrm>
            <a:custGeom>
              <a:avLst/>
              <a:gdLst>
                <a:gd name="connsiteX0" fmla="*/ 1026103 w 3397398"/>
                <a:gd name="connsiteY0" fmla="*/ 1309933 h 4043611"/>
                <a:gd name="connsiteX1" fmla="*/ 904043 w 3397398"/>
                <a:gd name="connsiteY1" fmla="*/ 1389191 h 4043611"/>
                <a:gd name="connsiteX2" fmla="*/ 834187 w 3397398"/>
                <a:gd name="connsiteY2" fmla="*/ 1454039 h 4043611"/>
                <a:gd name="connsiteX3" fmla="*/ 740931 w 3397398"/>
                <a:gd name="connsiteY3" fmla="*/ 1462327 h 4043611"/>
                <a:gd name="connsiteX4" fmla="*/ 596907 w 3397398"/>
                <a:gd name="connsiteY4" fmla="*/ 1478899 h 4043611"/>
                <a:gd name="connsiteX5" fmla="*/ 557299 w 3397398"/>
                <a:gd name="connsiteY5" fmla="*/ 1615439 h 4043611"/>
                <a:gd name="connsiteX6" fmla="*/ 577463 w 3397398"/>
                <a:gd name="connsiteY6" fmla="*/ 1677045 h 4043611"/>
                <a:gd name="connsiteX7" fmla="*/ 553339 w 3397398"/>
                <a:gd name="connsiteY7" fmla="*/ 1732167 h 4043611"/>
                <a:gd name="connsiteX8" fmla="*/ 490327 w 3397398"/>
                <a:gd name="connsiteY8" fmla="*/ 1803139 h 4043611"/>
                <a:gd name="connsiteX9" fmla="*/ 410031 w 3397398"/>
                <a:gd name="connsiteY9" fmla="*/ 1956613 h 4043611"/>
                <a:gd name="connsiteX10" fmla="*/ 475563 w 3397398"/>
                <a:gd name="connsiteY10" fmla="*/ 2031189 h 4043611"/>
                <a:gd name="connsiteX11" fmla="*/ 555859 w 3397398"/>
                <a:gd name="connsiteY11" fmla="*/ 2112609 h 4043611"/>
                <a:gd name="connsiteX12" fmla="*/ 557659 w 3397398"/>
                <a:gd name="connsiteY12" fmla="*/ 2222491 h 4043611"/>
                <a:gd name="connsiteX13" fmla="*/ 537855 w 3397398"/>
                <a:gd name="connsiteY13" fmla="*/ 2289139 h 4043611"/>
                <a:gd name="connsiteX14" fmla="*/ 584663 w 3397398"/>
                <a:gd name="connsiteY14" fmla="*/ 2347503 h 4043611"/>
                <a:gd name="connsiteX15" fmla="*/ 729051 w 3397398"/>
                <a:gd name="connsiteY15" fmla="*/ 2383169 h 4043611"/>
                <a:gd name="connsiteX16" fmla="*/ 814027 w 3397398"/>
                <a:gd name="connsiteY16" fmla="*/ 2384971 h 4043611"/>
                <a:gd name="connsiteX17" fmla="*/ 905483 w 3397398"/>
                <a:gd name="connsiteY17" fmla="*/ 2463149 h 4043611"/>
                <a:gd name="connsiteX18" fmla="*/ 1026823 w 3397398"/>
                <a:gd name="connsiteY18" fmla="*/ 2540247 h 4043611"/>
                <a:gd name="connsiteX19" fmla="*/ 1096315 w 3397398"/>
                <a:gd name="connsiteY19" fmla="*/ 2540247 h 4043611"/>
                <a:gd name="connsiteX20" fmla="*/ 1127283 w 3397398"/>
                <a:gd name="connsiteY20" fmla="*/ 2478641 h 4043611"/>
                <a:gd name="connsiteX21" fmla="*/ 1206135 w 3397398"/>
                <a:gd name="connsiteY21" fmla="*/ 2396499 h 4043611"/>
                <a:gd name="connsiteX22" fmla="*/ 1309835 w 3397398"/>
                <a:gd name="connsiteY22" fmla="*/ 2393257 h 4043611"/>
                <a:gd name="connsiteX23" fmla="*/ 1377887 w 3397398"/>
                <a:gd name="connsiteY23" fmla="*/ 2415233 h 4043611"/>
                <a:gd name="connsiteX24" fmla="*/ 1441619 w 3397398"/>
                <a:gd name="connsiteY24" fmla="*/ 2372001 h 4043611"/>
                <a:gd name="connsiteX25" fmla="*/ 1477267 w 3397398"/>
                <a:gd name="connsiteY25" fmla="*/ 2223571 h 4043611"/>
                <a:gd name="connsiteX26" fmla="*/ 1485547 w 3397398"/>
                <a:gd name="connsiteY26" fmla="*/ 2124497 h 4043611"/>
                <a:gd name="connsiteX27" fmla="*/ 1569443 w 3397398"/>
                <a:gd name="connsiteY27" fmla="*/ 2038393 h 4043611"/>
                <a:gd name="connsiteX28" fmla="*/ 1629935 w 3397398"/>
                <a:gd name="connsiteY28" fmla="*/ 2006329 h 4043611"/>
                <a:gd name="connsiteX29" fmla="*/ 1636055 w 3397398"/>
                <a:gd name="connsiteY29" fmla="*/ 1940401 h 4043611"/>
                <a:gd name="connsiteX30" fmla="*/ 1565843 w 3397398"/>
                <a:gd name="connsiteY30" fmla="*/ 1808903 h 4043611"/>
                <a:gd name="connsiteX31" fmla="*/ 1491671 w 3397398"/>
                <a:gd name="connsiteY31" fmla="*/ 1729285 h 4043611"/>
                <a:gd name="connsiteX32" fmla="*/ 1486267 w 3397398"/>
                <a:gd name="connsiteY32" fmla="*/ 1626607 h 4043611"/>
                <a:gd name="connsiteX33" fmla="*/ 1503191 w 3397398"/>
                <a:gd name="connsiteY33" fmla="*/ 1559599 h 4043611"/>
                <a:gd name="connsiteX34" fmla="*/ 1390851 w 3397398"/>
                <a:gd name="connsiteY34" fmla="*/ 1442151 h 4043611"/>
                <a:gd name="connsiteX35" fmla="*/ 1326039 w 3397398"/>
                <a:gd name="connsiteY35" fmla="*/ 1458723 h 4043611"/>
                <a:gd name="connsiteX36" fmla="*/ 1221259 w 3397398"/>
                <a:gd name="connsiteY36" fmla="*/ 1456201 h 4043611"/>
                <a:gd name="connsiteX37" fmla="*/ 1148887 w 3397398"/>
                <a:gd name="connsiteY37" fmla="*/ 1401441 h 4043611"/>
                <a:gd name="connsiteX38" fmla="*/ 1026103 w 3397398"/>
                <a:gd name="connsiteY38" fmla="*/ 1309933 h 4043611"/>
                <a:gd name="connsiteX39" fmla="*/ 1651015 w 3397398"/>
                <a:gd name="connsiteY39" fmla="*/ 284407 h 4043611"/>
                <a:gd name="connsiteX40" fmla="*/ 1539383 w 3397398"/>
                <a:gd name="connsiteY40" fmla="*/ 366083 h 4043611"/>
                <a:gd name="connsiteX41" fmla="*/ 1466283 w 3397398"/>
                <a:gd name="connsiteY41" fmla="*/ 433367 h 4043611"/>
                <a:gd name="connsiteX42" fmla="*/ 1409747 w 3397398"/>
                <a:gd name="connsiteY42" fmla="*/ 458915 h 4043611"/>
                <a:gd name="connsiteX43" fmla="*/ 1349971 w 3397398"/>
                <a:gd name="connsiteY43" fmla="*/ 437323 h 4043611"/>
                <a:gd name="connsiteX44" fmla="*/ 1214935 w 3397398"/>
                <a:gd name="connsiteY44" fmla="*/ 476543 h 4043611"/>
                <a:gd name="connsiteX45" fmla="*/ 1193687 w 3397398"/>
                <a:gd name="connsiteY45" fmla="*/ 608591 h 4043611"/>
                <a:gd name="connsiteX46" fmla="*/ 1194407 w 3397398"/>
                <a:gd name="connsiteY46" fmla="*/ 689907 h 4043611"/>
                <a:gd name="connsiteX47" fmla="*/ 1173523 w 3397398"/>
                <a:gd name="connsiteY47" fmla="*/ 744235 h 4043611"/>
                <a:gd name="connsiteX48" fmla="*/ 1111583 w 3397398"/>
                <a:gd name="connsiteY48" fmla="*/ 788131 h 4043611"/>
                <a:gd name="connsiteX49" fmla="*/ 1044967 w 3397398"/>
                <a:gd name="connsiteY49" fmla="*/ 833827 h 4043611"/>
                <a:gd name="connsiteX50" fmla="*/ 1037403 w 3397398"/>
                <a:gd name="connsiteY50" fmla="*/ 911543 h 4043611"/>
                <a:gd name="connsiteX51" fmla="*/ 1073775 w 3397398"/>
                <a:gd name="connsiteY51" fmla="*/ 989983 h 4043611"/>
                <a:gd name="connsiteX52" fmla="*/ 1188287 w 3397398"/>
                <a:gd name="connsiteY52" fmla="*/ 1097923 h 4043611"/>
                <a:gd name="connsiteX53" fmla="*/ 1187207 w 3397398"/>
                <a:gd name="connsiteY53" fmla="*/ 1207663 h 4043611"/>
                <a:gd name="connsiteX54" fmla="*/ 1228979 w 3397398"/>
                <a:gd name="connsiteY54" fmla="*/ 1344747 h 4043611"/>
                <a:gd name="connsiteX55" fmla="*/ 1367975 w 3397398"/>
                <a:gd name="connsiteY55" fmla="*/ 1359499 h 4043611"/>
                <a:gd name="connsiteX56" fmla="*/ 1459439 w 3397398"/>
                <a:gd name="connsiteY56" fmla="*/ 1366695 h 4043611"/>
                <a:gd name="connsiteX57" fmla="*/ 1533263 w 3397398"/>
                <a:gd name="connsiteY57" fmla="*/ 1433259 h 4043611"/>
                <a:gd name="connsiteX58" fmla="*/ 1650655 w 3397398"/>
                <a:gd name="connsiteY58" fmla="*/ 1513135 h 4043611"/>
                <a:gd name="connsiteX59" fmla="*/ 1731315 w 3397398"/>
                <a:gd name="connsiteY59" fmla="*/ 1496583 h 4043611"/>
                <a:gd name="connsiteX60" fmla="*/ 1767687 w 3397398"/>
                <a:gd name="connsiteY60" fmla="*/ 1437215 h 4043611"/>
                <a:gd name="connsiteX61" fmla="*/ 1842227 w 3397398"/>
                <a:gd name="connsiteY61" fmla="*/ 1372091 h 4043611"/>
                <a:gd name="connsiteX62" fmla="*/ 1940895 w 3397398"/>
                <a:gd name="connsiteY62" fmla="*/ 1365255 h 4043611"/>
                <a:gd name="connsiteX63" fmla="*/ 2086015 w 3397398"/>
                <a:gd name="connsiteY63" fmla="*/ 1330355 h 4043611"/>
                <a:gd name="connsiteX64" fmla="*/ 2107619 w 3397398"/>
                <a:gd name="connsiteY64" fmla="*/ 1191831 h 4043611"/>
                <a:gd name="connsiteX65" fmla="*/ 2110139 w 3397398"/>
                <a:gd name="connsiteY65" fmla="*/ 1111955 h 4043611"/>
                <a:gd name="connsiteX66" fmla="*/ 2204127 w 3397398"/>
                <a:gd name="connsiteY66" fmla="*/ 1015167 h 4043611"/>
                <a:gd name="connsiteX67" fmla="*/ 2262823 w 3397398"/>
                <a:gd name="connsiteY67" fmla="*/ 883119 h 4043611"/>
                <a:gd name="connsiteX68" fmla="*/ 2259943 w 3397398"/>
                <a:gd name="connsiteY68" fmla="*/ 817275 h 4043611"/>
                <a:gd name="connsiteX69" fmla="*/ 2196923 w 3397398"/>
                <a:gd name="connsiteY69" fmla="*/ 784175 h 4043611"/>
                <a:gd name="connsiteX70" fmla="*/ 2116983 w 3397398"/>
                <a:gd name="connsiteY70" fmla="*/ 697463 h 4043611"/>
                <a:gd name="connsiteX71" fmla="*/ 2116623 w 3397398"/>
                <a:gd name="connsiteY71" fmla="*/ 595999 h 4043611"/>
                <a:gd name="connsiteX72" fmla="*/ 2132827 w 3397398"/>
                <a:gd name="connsiteY72" fmla="*/ 529795 h 4043611"/>
                <a:gd name="connsiteX73" fmla="*/ 2082051 w 3397398"/>
                <a:gd name="connsiteY73" fmla="*/ 462151 h 4043611"/>
                <a:gd name="connsiteX74" fmla="*/ 2031279 w 3397398"/>
                <a:gd name="connsiteY74" fmla="*/ 412139 h 4043611"/>
                <a:gd name="connsiteX75" fmla="*/ 1983027 w 3397398"/>
                <a:gd name="connsiteY75" fmla="*/ 425811 h 4043611"/>
                <a:gd name="connsiteX76" fmla="*/ 1837547 w 3397398"/>
                <a:gd name="connsiteY76" fmla="*/ 427611 h 4043611"/>
                <a:gd name="connsiteX77" fmla="*/ 1767687 w 3397398"/>
                <a:gd name="connsiteY77" fmla="*/ 356731 h 4043611"/>
                <a:gd name="connsiteX78" fmla="*/ 1651015 w 3397398"/>
                <a:gd name="connsiteY78" fmla="*/ 284407 h 4043611"/>
                <a:gd name="connsiteX79" fmla="*/ 1463131 w 3397398"/>
                <a:gd name="connsiteY79" fmla="*/ 311 h 4043611"/>
                <a:gd name="connsiteX80" fmla="*/ 1752867 w 3397398"/>
                <a:gd name="connsiteY80" fmla="*/ 17731 h 4043611"/>
                <a:gd name="connsiteX81" fmla="*/ 2798759 w 3397398"/>
                <a:gd name="connsiteY81" fmla="*/ 741883 h 4043611"/>
                <a:gd name="connsiteX82" fmla="*/ 3006859 w 3397398"/>
                <a:gd name="connsiteY82" fmla="*/ 1484043 h 4043611"/>
                <a:gd name="connsiteX83" fmla="*/ 3006859 w 3397398"/>
                <a:gd name="connsiteY83" fmla="*/ 1589911 h 4043611"/>
                <a:gd name="connsiteX84" fmla="*/ 3175715 w 3397398"/>
                <a:gd name="connsiteY84" fmla="*/ 1884471 h 4043611"/>
                <a:gd name="connsiteX85" fmla="*/ 3370131 w 3397398"/>
                <a:gd name="connsiteY85" fmla="*/ 2229443 h 4043611"/>
                <a:gd name="connsiteX86" fmla="*/ 3314687 w 3397398"/>
                <a:gd name="connsiteY86" fmla="*/ 2499155 h 4043611"/>
                <a:gd name="connsiteX87" fmla="*/ 3144751 w 3397398"/>
                <a:gd name="connsiteY87" fmla="*/ 2529403 h 4043611"/>
                <a:gd name="connsiteX88" fmla="*/ 3011899 w 3397398"/>
                <a:gd name="connsiteY88" fmla="*/ 2534443 h 4043611"/>
                <a:gd name="connsiteX89" fmla="*/ 3005779 w 3397398"/>
                <a:gd name="connsiteY89" fmla="*/ 2742579 h 4043611"/>
                <a:gd name="connsiteX90" fmla="*/ 2942055 w 3397398"/>
                <a:gd name="connsiteY90" fmla="*/ 3109879 h 4043611"/>
                <a:gd name="connsiteX91" fmla="*/ 2612623 w 3397398"/>
                <a:gd name="connsiteY91" fmla="*/ 3403359 h 4043611"/>
                <a:gd name="connsiteX92" fmla="*/ 2358079 w 3397398"/>
                <a:gd name="connsiteY92" fmla="*/ 3433967 h 4043611"/>
                <a:gd name="connsiteX93" fmla="*/ 2175903 w 3397398"/>
                <a:gd name="connsiteY93" fmla="*/ 3445851 h 4043611"/>
                <a:gd name="connsiteX94" fmla="*/ 2163663 w 3397398"/>
                <a:gd name="connsiteY94" fmla="*/ 3750851 h 4043611"/>
                <a:gd name="connsiteX95" fmla="*/ 2163663 w 3397398"/>
                <a:gd name="connsiteY95" fmla="*/ 4043611 h 4043611"/>
                <a:gd name="connsiteX96" fmla="*/ 1382751 w 3397398"/>
                <a:gd name="connsiteY96" fmla="*/ 4043611 h 4043611"/>
                <a:gd name="connsiteX97" fmla="*/ 595359 w 3397398"/>
                <a:gd name="connsiteY97" fmla="*/ 4036767 h 4043611"/>
                <a:gd name="connsiteX98" fmla="*/ 588519 w 3397398"/>
                <a:gd name="connsiteY98" fmla="*/ 3400479 h 4043611"/>
                <a:gd name="connsiteX99" fmla="*/ 588519 w 3397398"/>
                <a:gd name="connsiteY99" fmla="*/ 2771027 h 4043611"/>
                <a:gd name="connsiteX100" fmla="*/ 530555 w 3397398"/>
                <a:gd name="connsiteY100" fmla="*/ 2718815 h 4043611"/>
                <a:gd name="connsiteX101" fmla="*/ 14267 w 3397398"/>
                <a:gd name="connsiteY101" fmla="*/ 1749075 h 4043611"/>
                <a:gd name="connsiteX102" fmla="*/ 81955 w 3397398"/>
                <a:gd name="connsiteY102" fmla="*/ 1010155 h 4043611"/>
                <a:gd name="connsiteX103" fmla="*/ 167279 w 3397398"/>
                <a:gd name="connsiteY103" fmla="*/ 816783 h 4043611"/>
                <a:gd name="connsiteX104" fmla="*/ 1187975 w 3397398"/>
                <a:gd name="connsiteY104" fmla="*/ 27451 h 4043611"/>
                <a:gd name="connsiteX105" fmla="*/ 1463131 w 3397398"/>
                <a:gd name="connsiteY105" fmla="*/ 311 h 40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97398" h="4043611">
                  <a:moveTo>
                    <a:pt x="1026103" y="1309933"/>
                  </a:moveTo>
                  <a:cubicBezTo>
                    <a:pt x="949411" y="1309933"/>
                    <a:pt x="941487" y="1314977"/>
                    <a:pt x="904043" y="1389191"/>
                  </a:cubicBezTo>
                  <a:cubicBezTo>
                    <a:pt x="887119" y="1423417"/>
                    <a:pt x="871275" y="1437827"/>
                    <a:pt x="834187" y="1454039"/>
                  </a:cubicBezTo>
                  <a:cubicBezTo>
                    <a:pt x="791703" y="1472413"/>
                    <a:pt x="781619" y="1473495"/>
                    <a:pt x="740931" y="1462327"/>
                  </a:cubicBezTo>
                  <a:cubicBezTo>
                    <a:pt x="645875" y="1436027"/>
                    <a:pt x="640835" y="1436387"/>
                    <a:pt x="596907" y="1478899"/>
                  </a:cubicBezTo>
                  <a:cubicBezTo>
                    <a:pt x="536415" y="1537983"/>
                    <a:pt x="534255" y="1545187"/>
                    <a:pt x="557299" y="1615439"/>
                  </a:cubicBezTo>
                  <a:lnTo>
                    <a:pt x="577463" y="1677045"/>
                  </a:lnTo>
                  <a:lnTo>
                    <a:pt x="553339" y="1732167"/>
                  </a:lnTo>
                  <a:cubicBezTo>
                    <a:pt x="533535" y="1776479"/>
                    <a:pt x="521651" y="1790169"/>
                    <a:pt x="490327" y="1803139"/>
                  </a:cubicBezTo>
                  <a:cubicBezTo>
                    <a:pt x="416871" y="1833761"/>
                    <a:pt x="397431" y="1871229"/>
                    <a:pt x="410031" y="1956613"/>
                  </a:cubicBezTo>
                  <a:cubicBezTo>
                    <a:pt x="416511" y="1999125"/>
                    <a:pt x="420115" y="2003447"/>
                    <a:pt x="475563" y="2031189"/>
                  </a:cubicBezTo>
                  <a:cubicBezTo>
                    <a:pt x="527051" y="2057487"/>
                    <a:pt x="537135" y="2067215"/>
                    <a:pt x="555859" y="2112609"/>
                  </a:cubicBezTo>
                  <a:cubicBezTo>
                    <a:pt x="577103" y="2164127"/>
                    <a:pt x="577103" y="2164127"/>
                    <a:pt x="557659" y="2222491"/>
                  </a:cubicBezTo>
                  <a:cubicBezTo>
                    <a:pt x="546855" y="2254555"/>
                    <a:pt x="537855" y="2284457"/>
                    <a:pt x="537855" y="2289139"/>
                  </a:cubicBezTo>
                  <a:cubicBezTo>
                    <a:pt x="537855" y="2293463"/>
                    <a:pt x="558739" y="2319763"/>
                    <a:pt x="584663" y="2347503"/>
                  </a:cubicBezTo>
                  <a:cubicBezTo>
                    <a:pt x="636871" y="2403345"/>
                    <a:pt x="657755" y="2408389"/>
                    <a:pt x="729051" y="2383169"/>
                  </a:cubicBezTo>
                  <a:cubicBezTo>
                    <a:pt x="765775" y="2370199"/>
                    <a:pt x="775139" y="2370561"/>
                    <a:pt x="814027" y="2384971"/>
                  </a:cubicBezTo>
                  <a:cubicBezTo>
                    <a:pt x="871995" y="2406947"/>
                    <a:pt x="880999" y="2414513"/>
                    <a:pt x="905483" y="2463149"/>
                  </a:cubicBezTo>
                  <a:cubicBezTo>
                    <a:pt x="941127" y="2534843"/>
                    <a:pt x="949771" y="2540247"/>
                    <a:pt x="1026823" y="2540247"/>
                  </a:cubicBezTo>
                  <a:lnTo>
                    <a:pt x="1096315" y="2540247"/>
                  </a:lnTo>
                  <a:lnTo>
                    <a:pt x="1127283" y="2478641"/>
                  </a:lnTo>
                  <a:cubicBezTo>
                    <a:pt x="1153927" y="2425681"/>
                    <a:pt x="1165091" y="2414153"/>
                    <a:pt x="1206135" y="2396499"/>
                  </a:cubicBezTo>
                  <a:cubicBezTo>
                    <a:pt x="1252587" y="2376325"/>
                    <a:pt x="1255827" y="2376325"/>
                    <a:pt x="1309835" y="2393257"/>
                  </a:cubicBezTo>
                  <a:cubicBezTo>
                    <a:pt x="1340803" y="2402985"/>
                    <a:pt x="1371407" y="2412711"/>
                    <a:pt x="1377887" y="2415233"/>
                  </a:cubicBezTo>
                  <a:cubicBezTo>
                    <a:pt x="1384731" y="2417755"/>
                    <a:pt x="1413175" y="2398301"/>
                    <a:pt x="1441619" y="2372001"/>
                  </a:cubicBezTo>
                  <a:cubicBezTo>
                    <a:pt x="1498511" y="2318681"/>
                    <a:pt x="1503191" y="2299587"/>
                    <a:pt x="1477267" y="2223571"/>
                  </a:cubicBezTo>
                  <a:cubicBezTo>
                    <a:pt x="1462503" y="2180339"/>
                    <a:pt x="1462863" y="2175655"/>
                    <a:pt x="1485547" y="2124497"/>
                  </a:cubicBezTo>
                  <a:cubicBezTo>
                    <a:pt x="1506071" y="2077663"/>
                    <a:pt x="1516875" y="2066495"/>
                    <a:pt x="1569443" y="2038393"/>
                  </a:cubicBezTo>
                  <a:lnTo>
                    <a:pt x="1629935" y="2006329"/>
                  </a:lnTo>
                  <a:lnTo>
                    <a:pt x="1636055" y="1940401"/>
                  </a:lnTo>
                  <a:cubicBezTo>
                    <a:pt x="1643615" y="1858621"/>
                    <a:pt x="1633895" y="1840967"/>
                    <a:pt x="1565843" y="1808903"/>
                  </a:cubicBezTo>
                  <a:cubicBezTo>
                    <a:pt x="1520115" y="1787647"/>
                    <a:pt x="1511831" y="1778641"/>
                    <a:pt x="1491671" y="1729285"/>
                  </a:cubicBezTo>
                  <a:cubicBezTo>
                    <a:pt x="1470067" y="1675605"/>
                    <a:pt x="1469707" y="1672361"/>
                    <a:pt x="1486267" y="1626607"/>
                  </a:cubicBezTo>
                  <a:cubicBezTo>
                    <a:pt x="1495631" y="1600669"/>
                    <a:pt x="1503191" y="1570407"/>
                    <a:pt x="1503191" y="1559599"/>
                  </a:cubicBezTo>
                  <a:cubicBezTo>
                    <a:pt x="1502831" y="1535461"/>
                    <a:pt x="1413895" y="1442151"/>
                    <a:pt x="1390851" y="1442151"/>
                  </a:cubicBezTo>
                  <a:cubicBezTo>
                    <a:pt x="1381851" y="1442151"/>
                    <a:pt x="1352683" y="1449717"/>
                    <a:pt x="1326039" y="1458723"/>
                  </a:cubicBezTo>
                  <a:cubicBezTo>
                    <a:pt x="1280311" y="1474215"/>
                    <a:pt x="1274191" y="1474215"/>
                    <a:pt x="1221259" y="1456201"/>
                  </a:cubicBezTo>
                  <a:cubicBezTo>
                    <a:pt x="1174811" y="1440349"/>
                    <a:pt x="1162207" y="1430983"/>
                    <a:pt x="1148887" y="1401441"/>
                  </a:cubicBezTo>
                  <a:cubicBezTo>
                    <a:pt x="1110359" y="1316417"/>
                    <a:pt x="1101719" y="1309933"/>
                    <a:pt x="1026103" y="1309933"/>
                  </a:cubicBezTo>
                  <a:close/>
                  <a:moveTo>
                    <a:pt x="1651015" y="284407"/>
                  </a:moveTo>
                  <a:cubicBezTo>
                    <a:pt x="1596639" y="284407"/>
                    <a:pt x="1562071" y="309595"/>
                    <a:pt x="1539383" y="366083"/>
                  </a:cubicBezTo>
                  <a:cubicBezTo>
                    <a:pt x="1525339" y="400627"/>
                    <a:pt x="1513455" y="411779"/>
                    <a:pt x="1466283" y="433367"/>
                  </a:cubicBezTo>
                  <a:lnTo>
                    <a:pt x="1409747" y="458915"/>
                  </a:lnTo>
                  <a:lnTo>
                    <a:pt x="1349971" y="437323"/>
                  </a:lnTo>
                  <a:cubicBezTo>
                    <a:pt x="1280471" y="412139"/>
                    <a:pt x="1270747" y="414659"/>
                    <a:pt x="1214935" y="476543"/>
                  </a:cubicBezTo>
                  <a:cubicBezTo>
                    <a:pt x="1173523" y="522239"/>
                    <a:pt x="1170283" y="542027"/>
                    <a:pt x="1193687" y="608591"/>
                  </a:cubicBezTo>
                  <a:cubicBezTo>
                    <a:pt x="1207731" y="648887"/>
                    <a:pt x="1207731" y="657883"/>
                    <a:pt x="1194407" y="689907"/>
                  </a:cubicBezTo>
                  <a:cubicBezTo>
                    <a:pt x="1186127" y="709695"/>
                    <a:pt x="1176763" y="734163"/>
                    <a:pt x="1173523" y="744235"/>
                  </a:cubicBezTo>
                  <a:cubicBezTo>
                    <a:pt x="1170283" y="754311"/>
                    <a:pt x="1142555" y="774099"/>
                    <a:pt x="1111583" y="788131"/>
                  </a:cubicBezTo>
                  <a:cubicBezTo>
                    <a:pt x="1080615" y="802163"/>
                    <a:pt x="1050727" y="822675"/>
                    <a:pt x="1044967" y="833827"/>
                  </a:cubicBezTo>
                  <a:cubicBezTo>
                    <a:pt x="1039203" y="844623"/>
                    <a:pt x="1035603" y="879523"/>
                    <a:pt x="1037403" y="911543"/>
                  </a:cubicBezTo>
                  <a:cubicBezTo>
                    <a:pt x="1040287" y="964795"/>
                    <a:pt x="1043167" y="970911"/>
                    <a:pt x="1073775" y="989983"/>
                  </a:cubicBezTo>
                  <a:cubicBezTo>
                    <a:pt x="1161279" y="1043591"/>
                    <a:pt x="1170643" y="1052587"/>
                    <a:pt x="1188287" y="1097923"/>
                  </a:cubicBezTo>
                  <a:cubicBezTo>
                    <a:pt x="1206291" y="1143259"/>
                    <a:pt x="1206291" y="1146855"/>
                    <a:pt x="1187207" y="1207663"/>
                  </a:cubicBezTo>
                  <a:cubicBezTo>
                    <a:pt x="1164519" y="1280343"/>
                    <a:pt x="1167039" y="1288979"/>
                    <a:pt x="1228979" y="1344747"/>
                  </a:cubicBezTo>
                  <a:cubicBezTo>
                    <a:pt x="1274351" y="1385763"/>
                    <a:pt x="1279031" y="1386123"/>
                    <a:pt x="1367975" y="1359499"/>
                  </a:cubicBezTo>
                  <a:cubicBezTo>
                    <a:pt x="1405787" y="1347983"/>
                    <a:pt x="1416231" y="1348703"/>
                    <a:pt x="1459439" y="1366695"/>
                  </a:cubicBezTo>
                  <a:cubicBezTo>
                    <a:pt x="1497611" y="1382527"/>
                    <a:pt x="1513095" y="1396559"/>
                    <a:pt x="1533263" y="1433259"/>
                  </a:cubicBezTo>
                  <a:cubicBezTo>
                    <a:pt x="1575391" y="1509895"/>
                    <a:pt x="1579715" y="1513135"/>
                    <a:pt x="1650655" y="1513135"/>
                  </a:cubicBezTo>
                  <a:cubicBezTo>
                    <a:pt x="1696387" y="1513135"/>
                    <a:pt x="1719431" y="1508095"/>
                    <a:pt x="1731315" y="1496583"/>
                  </a:cubicBezTo>
                  <a:cubicBezTo>
                    <a:pt x="1740319" y="1487227"/>
                    <a:pt x="1756883" y="1460603"/>
                    <a:pt x="1767687" y="1437215"/>
                  </a:cubicBezTo>
                  <a:cubicBezTo>
                    <a:pt x="1784611" y="1401955"/>
                    <a:pt x="1797215" y="1390803"/>
                    <a:pt x="1842227" y="1372091"/>
                  </a:cubicBezTo>
                  <a:cubicBezTo>
                    <a:pt x="1893359" y="1350863"/>
                    <a:pt x="1898763" y="1350503"/>
                    <a:pt x="1940895" y="1365255"/>
                  </a:cubicBezTo>
                  <a:cubicBezTo>
                    <a:pt x="2015075" y="1390803"/>
                    <a:pt x="2033439" y="1386483"/>
                    <a:pt x="2086015" y="1330355"/>
                  </a:cubicBezTo>
                  <a:cubicBezTo>
                    <a:pt x="2136787" y="1276383"/>
                    <a:pt x="2136787" y="1276023"/>
                    <a:pt x="2107619" y="1191831"/>
                  </a:cubicBezTo>
                  <a:cubicBezTo>
                    <a:pt x="2096095" y="1158727"/>
                    <a:pt x="2096455" y="1146855"/>
                    <a:pt x="2110139" y="1111955"/>
                  </a:cubicBezTo>
                  <a:cubicBezTo>
                    <a:pt x="2131387" y="1056903"/>
                    <a:pt x="2144711" y="1043231"/>
                    <a:pt x="2204127" y="1015167"/>
                  </a:cubicBezTo>
                  <a:cubicBezTo>
                    <a:pt x="2262463" y="987823"/>
                    <a:pt x="2267503" y="977027"/>
                    <a:pt x="2262823" y="883119"/>
                  </a:cubicBezTo>
                  <a:lnTo>
                    <a:pt x="2259943" y="817275"/>
                  </a:lnTo>
                  <a:lnTo>
                    <a:pt x="2196923" y="784175"/>
                  </a:lnTo>
                  <a:cubicBezTo>
                    <a:pt x="2138227" y="752871"/>
                    <a:pt x="2132467" y="747115"/>
                    <a:pt x="2116983" y="697463"/>
                  </a:cubicBezTo>
                  <a:cubicBezTo>
                    <a:pt x="2101499" y="648171"/>
                    <a:pt x="2101499" y="640255"/>
                    <a:pt x="2116623" y="595999"/>
                  </a:cubicBezTo>
                  <a:cubicBezTo>
                    <a:pt x="2125623" y="569371"/>
                    <a:pt x="2132827" y="539507"/>
                    <a:pt x="2132827" y="529795"/>
                  </a:cubicBezTo>
                  <a:cubicBezTo>
                    <a:pt x="2132827" y="520079"/>
                    <a:pt x="2110139" y="489495"/>
                    <a:pt x="2082051" y="462151"/>
                  </a:cubicBezTo>
                  <a:lnTo>
                    <a:pt x="2031279" y="412139"/>
                  </a:lnTo>
                  <a:lnTo>
                    <a:pt x="1983027" y="425811"/>
                  </a:lnTo>
                  <a:cubicBezTo>
                    <a:pt x="1902003" y="448839"/>
                    <a:pt x="1885799" y="448839"/>
                    <a:pt x="1837547" y="427611"/>
                  </a:cubicBezTo>
                  <a:cubicBezTo>
                    <a:pt x="1799735" y="410699"/>
                    <a:pt x="1786771" y="397747"/>
                    <a:pt x="1767687" y="356731"/>
                  </a:cubicBezTo>
                  <a:cubicBezTo>
                    <a:pt x="1741399" y="300239"/>
                    <a:pt x="1715471" y="284407"/>
                    <a:pt x="1651015" y="284407"/>
                  </a:cubicBezTo>
                  <a:close/>
                  <a:moveTo>
                    <a:pt x="1463131" y="311"/>
                  </a:moveTo>
                  <a:cubicBezTo>
                    <a:pt x="1567451" y="-1445"/>
                    <a:pt x="1674199" y="4227"/>
                    <a:pt x="1752867" y="17731"/>
                  </a:cubicBezTo>
                  <a:cubicBezTo>
                    <a:pt x="2200387" y="95511"/>
                    <a:pt x="2566539" y="349019"/>
                    <a:pt x="2798759" y="741883"/>
                  </a:cubicBezTo>
                  <a:cubicBezTo>
                    <a:pt x="2922251" y="950379"/>
                    <a:pt x="3006859" y="1253219"/>
                    <a:pt x="3006859" y="1484043"/>
                  </a:cubicBezTo>
                  <a:lnTo>
                    <a:pt x="3006859" y="1589911"/>
                  </a:lnTo>
                  <a:lnTo>
                    <a:pt x="3175715" y="1884471"/>
                  </a:lnTo>
                  <a:cubicBezTo>
                    <a:pt x="3268243" y="2046155"/>
                    <a:pt x="3356091" y="2201715"/>
                    <a:pt x="3370131" y="2229443"/>
                  </a:cubicBezTo>
                  <a:cubicBezTo>
                    <a:pt x="3421615" y="2329911"/>
                    <a:pt x="3398575" y="2441539"/>
                    <a:pt x="3314687" y="2499155"/>
                  </a:cubicBezTo>
                  <a:cubicBezTo>
                    <a:pt x="3281203" y="2521843"/>
                    <a:pt x="3265003" y="2524723"/>
                    <a:pt x="3144751" y="2529403"/>
                  </a:cubicBezTo>
                  <a:lnTo>
                    <a:pt x="3011899" y="2534443"/>
                  </a:lnTo>
                  <a:lnTo>
                    <a:pt x="3005779" y="2742579"/>
                  </a:lnTo>
                  <a:cubicBezTo>
                    <a:pt x="2998939" y="2962239"/>
                    <a:pt x="2991379" y="3006531"/>
                    <a:pt x="2942055" y="3109879"/>
                  </a:cubicBezTo>
                  <a:cubicBezTo>
                    <a:pt x="2877967" y="3243835"/>
                    <a:pt x="2758075" y="3350783"/>
                    <a:pt x="2612623" y="3403359"/>
                  </a:cubicBezTo>
                  <a:cubicBezTo>
                    <a:pt x="2531615" y="3432527"/>
                    <a:pt x="2521895" y="3433967"/>
                    <a:pt x="2358079" y="3433967"/>
                  </a:cubicBezTo>
                  <a:cubicBezTo>
                    <a:pt x="2239271" y="3433967"/>
                    <a:pt x="2184183" y="3437567"/>
                    <a:pt x="2175903" y="3445851"/>
                  </a:cubicBezTo>
                  <a:cubicBezTo>
                    <a:pt x="2166903" y="3454851"/>
                    <a:pt x="2163663" y="3536955"/>
                    <a:pt x="2163663" y="3750851"/>
                  </a:cubicBezTo>
                  <a:lnTo>
                    <a:pt x="2163663" y="4043611"/>
                  </a:lnTo>
                  <a:lnTo>
                    <a:pt x="1382751" y="4043611"/>
                  </a:lnTo>
                  <a:cubicBezTo>
                    <a:pt x="953591" y="4043611"/>
                    <a:pt x="599319" y="4040371"/>
                    <a:pt x="595359" y="4036767"/>
                  </a:cubicBezTo>
                  <a:cubicBezTo>
                    <a:pt x="591759" y="4033167"/>
                    <a:pt x="588519" y="3746891"/>
                    <a:pt x="588519" y="3400479"/>
                  </a:cubicBezTo>
                  <a:lnTo>
                    <a:pt x="588519" y="2771027"/>
                  </a:lnTo>
                  <a:lnTo>
                    <a:pt x="530555" y="2718815"/>
                  </a:lnTo>
                  <a:cubicBezTo>
                    <a:pt x="236047" y="2454863"/>
                    <a:pt x="65391" y="2134019"/>
                    <a:pt x="14267" y="1749075"/>
                  </a:cubicBezTo>
                  <a:cubicBezTo>
                    <a:pt x="-18497" y="1502407"/>
                    <a:pt x="5627" y="1238095"/>
                    <a:pt x="81955" y="1010155"/>
                  </a:cubicBezTo>
                  <a:cubicBezTo>
                    <a:pt x="93115" y="976307"/>
                    <a:pt x="131639" y="889523"/>
                    <a:pt x="167279" y="816783"/>
                  </a:cubicBezTo>
                  <a:cubicBezTo>
                    <a:pt x="364219" y="416715"/>
                    <a:pt x="728211" y="135479"/>
                    <a:pt x="1187975" y="27451"/>
                  </a:cubicBezTo>
                  <a:cubicBezTo>
                    <a:pt x="1256923" y="11247"/>
                    <a:pt x="1358811" y="2067"/>
                    <a:pt x="1463131" y="31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36" name="Freeform 54"/>
            <p:cNvSpPr>
              <a:spLocks/>
            </p:cNvSpPr>
            <p:nvPr/>
          </p:nvSpPr>
          <p:spPr bwMode="auto">
            <a:xfrm>
              <a:off x="36027619" y="8536802"/>
              <a:ext cx="318165" cy="302730"/>
            </a:xfrm>
            <a:custGeom>
              <a:avLst/>
              <a:gdLst>
                <a:gd name="T0" fmla="*/ 395 w 1185"/>
                <a:gd name="T1" fmla="*/ 1018 h 1124"/>
                <a:gd name="T2" fmla="*/ 264 w 1185"/>
                <a:gd name="T3" fmla="*/ 160 h 1124"/>
                <a:gd name="T4" fmla="*/ 652 w 1185"/>
                <a:gd name="T5" fmla="*/ 0 h 1124"/>
                <a:gd name="T6" fmla="*/ 1119 w 1185"/>
                <a:gd name="T7" fmla="*/ 247 h 1124"/>
                <a:gd name="T8" fmla="*/ 1185 w 1185"/>
                <a:gd name="T9" fmla="*/ 539 h 1124"/>
                <a:gd name="T10" fmla="*/ 890 w 1185"/>
                <a:gd name="T11" fmla="*/ 1030 h 1124"/>
                <a:gd name="T12" fmla="*/ 395 w 1185"/>
                <a:gd name="T13" fmla="*/ 1018 h 1124"/>
              </a:gdLst>
              <a:ahLst/>
              <a:cxnLst>
                <a:cxn ang="0">
                  <a:pos x="T0" y="T1"/>
                </a:cxn>
                <a:cxn ang="0">
                  <a:pos x="T2" y="T3"/>
                </a:cxn>
                <a:cxn ang="0">
                  <a:pos x="T4" y="T5"/>
                </a:cxn>
                <a:cxn ang="0">
                  <a:pos x="T6" y="T7"/>
                </a:cxn>
                <a:cxn ang="0">
                  <a:pos x="T8" y="T9"/>
                </a:cxn>
                <a:cxn ang="0">
                  <a:pos x="T10" y="T11"/>
                </a:cxn>
                <a:cxn ang="0">
                  <a:pos x="T12" y="T13"/>
                </a:cxn>
              </a:cxnLst>
              <a:rect l="0" t="0" r="r" b="b"/>
              <a:pathLst>
                <a:path w="1185" h="1124">
                  <a:moveTo>
                    <a:pt x="395" y="1018"/>
                  </a:moveTo>
                  <a:cubicBezTo>
                    <a:pt x="58" y="822"/>
                    <a:pt x="0" y="444"/>
                    <a:pt x="264" y="160"/>
                  </a:cubicBezTo>
                  <a:cubicBezTo>
                    <a:pt x="375" y="41"/>
                    <a:pt x="473" y="0"/>
                    <a:pt x="652" y="0"/>
                  </a:cubicBezTo>
                  <a:cubicBezTo>
                    <a:pt x="850" y="0"/>
                    <a:pt x="1022" y="91"/>
                    <a:pt x="1119" y="247"/>
                  </a:cubicBezTo>
                  <a:cubicBezTo>
                    <a:pt x="1171" y="330"/>
                    <a:pt x="1185" y="393"/>
                    <a:pt x="1185" y="539"/>
                  </a:cubicBezTo>
                  <a:cubicBezTo>
                    <a:pt x="1185" y="777"/>
                    <a:pt x="1096" y="926"/>
                    <a:pt x="890" y="1030"/>
                  </a:cubicBezTo>
                  <a:cubicBezTo>
                    <a:pt x="704" y="1124"/>
                    <a:pt x="571" y="1121"/>
                    <a:pt x="395" y="1018"/>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37" name="Freeform 56"/>
            <p:cNvSpPr>
              <a:spLocks/>
            </p:cNvSpPr>
            <p:nvPr/>
          </p:nvSpPr>
          <p:spPr bwMode="auto">
            <a:xfrm>
              <a:off x="36532174" y="7768694"/>
              <a:ext cx="316977" cy="309854"/>
            </a:xfrm>
            <a:custGeom>
              <a:avLst/>
              <a:gdLst>
                <a:gd name="T0" fmla="*/ 466 w 1176"/>
                <a:gd name="T1" fmla="*/ 1081 h 1147"/>
                <a:gd name="T2" fmla="*/ 180 w 1176"/>
                <a:gd name="T3" fmla="*/ 953 h 1147"/>
                <a:gd name="T4" fmla="*/ 0 w 1176"/>
                <a:gd name="T5" fmla="*/ 536 h 1147"/>
                <a:gd name="T6" fmla="*/ 537 w 1176"/>
                <a:gd name="T7" fmla="*/ 0 h 1147"/>
                <a:gd name="T8" fmla="*/ 1074 w 1176"/>
                <a:gd name="T9" fmla="*/ 415 h 1147"/>
                <a:gd name="T10" fmla="*/ 466 w 1176"/>
                <a:gd name="T11" fmla="*/ 1081 h 1147"/>
              </a:gdLst>
              <a:ahLst/>
              <a:cxnLst>
                <a:cxn ang="0">
                  <a:pos x="T0" y="T1"/>
                </a:cxn>
                <a:cxn ang="0">
                  <a:pos x="T2" y="T3"/>
                </a:cxn>
                <a:cxn ang="0">
                  <a:pos x="T4" y="T5"/>
                </a:cxn>
                <a:cxn ang="0">
                  <a:pos x="T6" y="T7"/>
                </a:cxn>
                <a:cxn ang="0">
                  <a:pos x="T8" y="T9"/>
                </a:cxn>
                <a:cxn ang="0">
                  <a:pos x="T10" y="T11"/>
                </a:cxn>
              </a:cxnLst>
              <a:rect l="0" t="0" r="r" b="b"/>
              <a:pathLst>
                <a:path w="1176" h="1147">
                  <a:moveTo>
                    <a:pt x="466" y="1081"/>
                  </a:moveTo>
                  <a:cubicBezTo>
                    <a:pt x="310" y="1052"/>
                    <a:pt x="276" y="1037"/>
                    <a:pt x="180" y="953"/>
                  </a:cubicBezTo>
                  <a:cubicBezTo>
                    <a:pt x="52" y="840"/>
                    <a:pt x="0" y="721"/>
                    <a:pt x="0" y="536"/>
                  </a:cubicBezTo>
                  <a:cubicBezTo>
                    <a:pt x="0" y="222"/>
                    <a:pt x="222" y="0"/>
                    <a:pt x="537" y="0"/>
                  </a:cubicBezTo>
                  <a:cubicBezTo>
                    <a:pt x="795" y="0"/>
                    <a:pt x="998" y="156"/>
                    <a:pt x="1074" y="415"/>
                  </a:cubicBezTo>
                  <a:cubicBezTo>
                    <a:pt x="1176" y="760"/>
                    <a:pt x="823" y="1147"/>
                    <a:pt x="466" y="1081"/>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grpSp>
      <p:grpSp>
        <p:nvGrpSpPr>
          <p:cNvPr id="39" name="群組 38"/>
          <p:cNvGrpSpPr/>
          <p:nvPr/>
        </p:nvGrpSpPr>
        <p:grpSpPr>
          <a:xfrm>
            <a:off x="5566690" y="5683004"/>
            <a:ext cx="619429" cy="453092"/>
            <a:chOff x="4352523" y="2732400"/>
            <a:chExt cx="438956" cy="324876"/>
          </a:xfrm>
        </p:grpSpPr>
        <p:sp>
          <p:nvSpPr>
            <p:cNvPr id="40" name="Freeform 18"/>
            <p:cNvSpPr>
              <a:spLocks/>
            </p:cNvSpPr>
            <p:nvPr/>
          </p:nvSpPr>
          <p:spPr bwMode="auto">
            <a:xfrm>
              <a:off x="4481902" y="2900153"/>
              <a:ext cx="180198" cy="67672"/>
            </a:xfrm>
            <a:custGeom>
              <a:avLst/>
              <a:gdLst>
                <a:gd name="T0" fmla="*/ 49 w 99"/>
                <a:gd name="T1" fmla="*/ 0 h 37"/>
                <a:gd name="T2" fmla="*/ 4 w 99"/>
                <a:gd name="T3" fmla="*/ 14 h 37"/>
                <a:gd name="T4" fmla="*/ 0 w 99"/>
                <a:gd name="T5" fmla="*/ 21 h 37"/>
                <a:gd name="T6" fmla="*/ 3 w 99"/>
                <a:gd name="T7" fmla="*/ 27 h 37"/>
                <a:gd name="T8" fmla="*/ 9 w 99"/>
                <a:gd name="T9" fmla="*/ 34 h 37"/>
                <a:gd name="T10" fmla="*/ 20 w 99"/>
                <a:gd name="T11" fmla="*/ 35 h 37"/>
                <a:gd name="T12" fmla="*/ 49 w 99"/>
                <a:gd name="T13" fmla="*/ 26 h 37"/>
                <a:gd name="T14" fmla="*/ 79 w 99"/>
                <a:gd name="T15" fmla="*/ 35 h 37"/>
                <a:gd name="T16" fmla="*/ 90 w 99"/>
                <a:gd name="T17" fmla="*/ 34 h 37"/>
                <a:gd name="T18" fmla="*/ 96 w 99"/>
                <a:gd name="T19" fmla="*/ 27 h 37"/>
                <a:gd name="T20" fmla="*/ 99 w 99"/>
                <a:gd name="T21" fmla="*/ 21 h 37"/>
                <a:gd name="T22" fmla="*/ 95 w 99"/>
                <a:gd name="T23" fmla="*/ 14 h 37"/>
                <a:gd name="T24" fmla="*/ 49 w 9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37">
                  <a:moveTo>
                    <a:pt x="49" y="0"/>
                  </a:moveTo>
                  <a:cubicBezTo>
                    <a:pt x="32" y="0"/>
                    <a:pt x="17" y="5"/>
                    <a:pt x="4" y="14"/>
                  </a:cubicBezTo>
                  <a:cubicBezTo>
                    <a:pt x="2" y="16"/>
                    <a:pt x="1" y="18"/>
                    <a:pt x="0" y="21"/>
                  </a:cubicBezTo>
                  <a:cubicBezTo>
                    <a:pt x="0" y="23"/>
                    <a:pt x="1" y="26"/>
                    <a:pt x="3" y="27"/>
                  </a:cubicBezTo>
                  <a:lnTo>
                    <a:pt x="9" y="34"/>
                  </a:lnTo>
                  <a:cubicBezTo>
                    <a:pt x="12" y="37"/>
                    <a:pt x="17" y="37"/>
                    <a:pt x="20" y="35"/>
                  </a:cubicBezTo>
                  <a:cubicBezTo>
                    <a:pt x="28" y="29"/>
                    <a:pt x="39" y="26"/>
                    <a:pt x="49" y="26"/>
                  </a:cubicBezTo>
                  <a:cubicBezTo>
                    <a:pt x="60" y="26"/>
                    <a:pt x="71" y="29"/>
                    <a:pt x="79" y="35"/>
                  </a:cubicBezTo>
                  <a:cubicBezTo>
                    <a:pt x="82" y="37"/>
                    <a:pt x="87" y="37"/>
                    <a:pt x="90" y="34"/>
                  </a:cubicBezTo>
                  <a:lnTo>
                    <a:pt x="96" y="27"/>
                  </a:lnTo>
                  <a:cubicBezTo>
                    <a:pt x="98" y="26"/>
                    <a:pt x="99" y="23"/>
                    <a:pt x="99" y="21"/>
                  </a:cubicBezTo>
                  <a:cubicBezTo>
                    <a:pt x="98" y="18"/>
                    <a:pt x="97" y="16"/>
                    <a:pt x="95" y="14"/>
                  </a:cubicBezTo>
                  <a:cubicBezTo>
                    <a:pt x="82" y="5"/>
                    <a:pt x="66" y="0"/>
                    <a:pt x="49"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sp>
          <p:nvSpPr>
            <p:cNvPr id="47" name="Freeform 19"/>
            <p:cNvSpPr>
              <a:spLocks/>
            </p:cNvSpPr>
            <p:nvPr/>
          </p:nvSpPr>
          <p:spPr bwMode="auto">
            <a:xfrm>
              <a:off x="4414490" y="2814332"/>
              <a:ext cx="315022" cy="85821"/>
            </a:xfrm>
            <a:custGeom>
              <a:avLst/>
              <a:gdLst>
                <a:gd name="T0" fmla="*/ 86 w 173"/>
                <a:gd name="T1" fmla="*/ 0 h 47"/>
                <a:gd name="T2" fmla="*/ 4 w 173"/>
                <a:gd name="T3" fmla="*/ 24 h 47"/>
                <a:gd name="T4" fmla="*/ 0 w 173"/>
                <a:gd name="T5" fmla="*/ 30 h 47"/>
                <a:gd name="T6" fmla="*/ 3 w 173"/>
                <a:gd name="T7" fmla="*/ 37 h 47"/>
                <a:gd name="T8" fmla="*/ 9 w 173"/>
                <a:gd name="T9" fmla="*/ 44 h 47"/>
                <a:gd name="T10" fmla="*/ 19 w 173"/>
                <a:gd name="T11" fmla="*/ 45 h 47"/>
                <a:gd name="T12" fmla="*/ 86 w 173"/>
                <a:gd name="T13" fmla="*/ 26 h 47"/>
                <a:gd name="T14" fmla="*/ 154 w 173"/>
                <a:gd name="T15" fmla="*/ 45 h 47"/>
                <a:gd name="T16" fmla="*/ 164 w 173"/>
                <a:gd name="T17" fmla="*/ 44 h 47"/>
                <a:gd name="T18" fmla="*/ 170 w 173"/>
                <a:gd name="T19" fmla="*/ 37 h 47"/>
                <a:gd name="T20" fmla="*/ 173 w 173"/>
                <a:gd name="T21" fmla="*/ 30 h 47"/>
                <a:gd name="T22" fmla="*/ 169 w 173"/>
                <a:gd name="T23" fmla="*/ 24 h 47"/>
                <a:gd name="T24" fmla="*/ 86 w 17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47">
                  <a:moveTo>
                    <a:pt x="86" y="0"/>
                  </a:moveTo>
                  <a:cubicBezTo>
                    <a:pt x="56" y="0"/>
                    <a:pt x="28" y="9"/>
                    <a:pt x="4" y="24"/>
                  </a:cubicBezTo>
                  <a:cubicBezTo>
                    <a:pt x="2" y="25"/>
                    <a:pt x="0" y="28"/>
                    <a:pt x="0" y="30"/>
                  </a:cubicBezTo>
                  <a:cubicBezTo>
                    <a:pt x="0" y="33"/>
                    <a:pt x="1" y="35"/>
                    <a:pt x="3" y="37"/>
                  </a:cubicBezTo>
                  <a:lnTo>
                    <a:pt x="9" y="44"/>
                  </a:lnTo>
                  <a:cubicBezTo>
                    <a:pt x="12" y="46"/>
                    <a:pt x="16" y="47"/>
                    <a:pt x="19" y="45"/>
                  </a:cubicBezTo>
                  <a:cubicBezTo>
                    <a:pt x="39" y="33"/>
                    <a:pt x="62" y="26"/>
                    <a:pt x="86" y="26"/>
                  </a:cubicBezTo>
                  <a:cubicBezTo>
                    <a:pt x="111" y="26"/>
                    <a:pt x="134" y="33"/>
                    <a:pt x="154" y="45"/>
                  </a:cubicBezTo>
                  <a:cubicBezTo>
                    <a:pt x="157" y="47"/>
                    <a:pt x="161" y="46"/>
                    <a:pt x="164" y="44"/>
                  </a:cubicBezTo>
                  <a:lnTo>
                    <a:pt x="170" y="37"/>
                  </a:lnTo>
                  <a:cubicBezTo>
                    <a:pt x="172" y="35"/>
                    <a:pt x="173" y="33"/>
                    <a:pt x="173" y="30"/>
                  </a:cubicBezTo>
                  <a:cubicBezTo>
                    <a:pt x="173" y="28"/>
                    <a:pt x="171" y="25"/>
                    <a:pt x="169" y="24"/>
                  </a:cubicBezTo>
                  <a:cubicBezTo>
                    <a:pt x="145" y="9"/>
                    <a:pt x="117" y="0"/>
                    <a:pt x="86"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sp>
          <p:nvSpPr>
            <p:cNvPr id="48" name="Freeform 20"/>
            <p:cNvSpPr>
              <a:spLocks/>
            </p:cNvSpPr>
            <p:nvPr/>
          </p:nvSpPr>
          <p:spPr bwMode="auto">
            <a:xfrm>
              <a:off x="4352523" y="2732400"/>
              <a:ext cx="438956" cy="105786"/>
            </a:xfrm>
            <a:custGeom>
              <a:avLst/>
              <a:gdLst>
                <a:gd name="T0" fmla="*/ 9 w 241"/>
                <a:gd name="T1" fmla="*/ 54 h 58"/>
                <a:gd name="T2" fmla="*/ 19 w 241"/>
                <a:gd name="T3" fmla="*/ 55 h 58"/>
                <a:gd name="T4" fmla="*/ 120 w 241"/>
                <a:gd name="T5" fmla="*/ 26 h 58"/>
                <a:gd name="T6" fmla="*/ 222 w 241"/>
                <a:gd name="T7" fmla="*/ 55 h 58"/>
                <a:gd name="T8" fmla="*/ 232 w 241"/>
                <a:gd name="T9" fmla="*/ 54 h 58"/>
                <a:gd name="T10" fmla="*/ 239 w 241"/>
                <a:gd name="T11" fmla="*/ 48 h 58"/>
                <a:gd name="T12" fmla="*/ 241 w 241"/>
                <a:gd name="T13" fmla="*/ 41 h 58"/>
                <a:gd name="T14" fmla="*/ 237 w 241"/>
                <a:gd name="T15" fmla="*/ 35 h 58"/>
                <a:gd name="T16" fmla="*/ 120 w 241"/>
                <a:gd name="T17" fmla="*/ 0 h 58"/>
                <a:gd name="T18" fmla="*/ 4 w 241"/>
                <a:gd name="T19" fmla="*/ 35 h 58"/>
                <a:gd name="T20" fmla="*/ 0 w 241"/>
                <a:gd name="T21" fmla="*/ 41 h 58"/>
                <a:gd name="T22" fmla="*/ 2 w 241"/>
                <a:gd name="T23" fmla="*/ 48 h 58"/>
                <a:gd name="T24" fmla="*/ 9 w 241"/>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58">
                  <a:moveTo>
                    <a:pt x="9" y="54"/>
                  </a:moveTo>
                  <a:cubicBezTo>
                    <a:pt x="12" y="57"/>
                    <a:pt x="16" y="58"/>
                    <a:pt x="19" y="55"/>
                  </a:cubicBezTo>
                  <a:cubicBezTo>
                    <a:pt x="49" y="37"/>
                    <a:pt x="83" y="26"/>
                    <a:pt x="120" y="26"/>
                  </a:cubicBezTo>
                  <a:cubicBezTo>
                    <a:pt x="158" y="26"/>
                    <a:pt x="192" y="37"/>
                    <a:pt x="222" y="55"/>
                  </a:cubicBezTo>
                  <a:cubicBezTo>
                    <a:pt x="225" y="58"/>
                    <a:pt x="229" y="57"/>
                    <a:pt x="232" y="54"/>
                  </a:cubicBezTo>
                  <a:lnTo>
                    <a:pt x="239" y="48"/>
                  </a:lnTo>
                  <a:cubicBezTo>
                    <a:pt x="241" y="46"/>
                    <a:pt x="241" y="43"/>
                    <a:pt x="241" y="41"/>
                  </a:cubicBezTo>
                  <a:cubicBezTo>
                    <a:pt x="241" y="38"/>
                    <a:pt x="240" y="36"/>
                    <a:pt x="237" y="35"/>
                  </a:cubicBezTo>
                  <a:cubicBezTo>
                    <a:pt x="204" y="13"/>
                    <a:pt x="164" y="0"/>
                    <a:pt x="120" y="0"/>
                  </a:cubicBezTo>
                  <a:cubicBezTo>
                    <a:pt x="77" y="0"/>
                    <a:pt x="37" y="13"/>
                    <a:pt x="4" y="35"/>
                  </a:cubicBezTo>
                  <a:cubicBezTo>
                    <a:pt x="1" y="36"/>
                    <a:pt x="0" y="38"/>
                    <a:pt x="0" y="41"/>
                  </a:cubicBezTo>
                  <a:cubicBezTo>
                    <a:pt x="0" y="43"/>
                    <a:pt x="0" y="46"/>
                    <a:pt x="2" y="48"/>
                  </a:cubicBezTo>
                  <a:lnTo>
                    <a:pt x="9" y="54"/>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sp>
          <p:nvSpPr>
            <p:cNvPr id="49" name="Oval 21"/>
            <p:cNvSpPr>
              <a:spLocks noChangeArrowheads="1"/>
            </p:cNvSpPr>
            <p:nvPr/>
          </p:nvSpPr>
          <p:spPr bwMode="auto">
            <a:xfrm>
              <a:off x="4538165" y="2985974"/>
              <a:ext cx="71042" cy="71302"/>
            </a:xfrm>
            <a:prstGeom prst="ellipse">
              <a:avLst/>
            </a:pr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solidFill>
                  <a:schemeClr val="bg1">
                    <a:lumMod val="50000"/>
                  </a:schemeClr>
                </a:solidFill>
              </a:endParaRPr>
            </a:p>
          </p:txBody>
        </p:sp>
      </p:grpSp>
      <p:sp>
        <p:nvSpPr>
          <p:cNvPr id="54" name="文字方塊 53"/>
          <p:cNvSpPr txBox="1"/>
          <p:nvPr/>
        </p:nvSpPr>
        <p:spPr>
          <a:xfrm>
            <a:off x="578750" y="3475826"/>
            <a:ext cx="1705038" cy="723179"/>
          </a:xfrm>
          <a:prstGeom prst="rect">
            <a:avLst/>
          </a:prstGeom>
          <a:noFill/>
        </p:spPr>
        <p:txBody>
          <a:bodyPr wrap="square" rtlCol="0" anchor="ctr">
            <a:noAutofit/>
          </a:bodyPr>
          <a:lstStyle/>
          <a:p>
            <a:pPr algn="ctr"/>
            <a:r>
              <a:rPr lang="zh-TW" altLang="en-US" sz="1600" dirty="0" smtClean="0"/>
              <a:t>方案可行</a:t>
            </a:r>
            <a:r>
              <a:rPr lang="en-US" altLang="zh-TW" sz="1600" dirty="0" smtClean="0"/>
              <a:t>/</a:t>
            </a:r>
            <a:r>
              <a:rPr lang="zh-TW" altLang="en-US" sz="1600" dirty="0" smtClean="0"/>
              <a:t>成功的定義為何？</a:t>
            </a:r>
            <a:endParaRPr lang="en-US" sz="1600" dirty="0" smtClean="0"/>
          </a:p>
        </p:txBody>
      </p:sp>
      <p:sp>
        <p:nvSpPr>
          <p:cNvPr id="56" name="文字方塊 55"/>
          <p:cNvSpPr txBox="1"/>
          <p:nvPr/>
        </p:nvSpPr>
        <p:spPr>
          <a:xfrm>
            <a:off x="6563285" y="5671536"/>
            <a:ext cx="1969660" cy="804632"/>
          </a:xfrm>
          <a:prstGeom prst="rect">
            <a:avLst/>
          </a:prstGeom>
          <a:noFill/>
        </p:spPr>
        <p:txBody>
          <a:bodyPr wrap="square" rtlCol="0" anchor="ctr">
            <a:noAutofit/>
          </a:bodyPr>
          <a:lstStyle/>
          <a:p>
            <a:r>
              <a:rPr lang="zh-TW" altLang="en-US" sz="1600" dirty="0">
                <a:latin typeface="微軟正黑體" panose="020B0604030504040204" pitchFamily="34" charset="-120"/>
                <a:ea typeface="微軟正黑體" panose="020B0604030504040204" pitchFamily="34" charset="-120"/>
              </a:rPr>
              <a:t>測試場域</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哪幾站？哪幾線？）</a:t>
            </a:r>
          </a:p>
        </p:txBody>
      </p:sp>
      <p:grpSp>
        <p:nvGrpSpPr>
          <p:cNvPr id="59" name="群組 58"/>
          <p:cNvGrpSpPr/>
          <p:nvPr/>
        </p:nvGrpSpPr>
        <p:grpSpPr>
          <a:xfrm>
            <a:off x="652475" y="1067689"/>
            <a:ext cx="8369233" cy="1995191"/>
            <a:chOff x="709894" y="1508441"/>
            <a:chExt cx="7920000" cy="1414121"/>
          </a:xfrm>
        </p:grpSpPr>
        <p:grpSp>
          <p:nvGrpSpPr>
            <p:cNvPr id="60" name="群組 59"/>
            <p:cNvGrpSpPr/>
            <p:nvPr/>
          </p:nvGrpSpPr>
          <p:grpSpPr>
            <a:xfrm>
              <a:off x="709894" y="1508441"/>
              <a:ext cx="7920000" cy="1050431"/>
              <a:chOff x="916134" y="5589236"/>
              <a:chExt cx="7920000" cy="1050431"/>
            </a:xfrm>
          </p:grpSpPr>
          <p:cxnSp>
            <p:nvCxnSpPr>
              <p:cNvPr id="65" name="直線接點 64"/>
              <p:cNvCxnSpPr/>
              <p:nvPr/>
            </p:nvCxnSpPr>
            <p:spPr>
              <a:xfrm>
                <a:off x="916134" y="6032914"/>
                <a:ext cx="7920000" cy="0"/>
              </a:xfrm>
              <a:prstGeom prst="line">
                <a:avLst/>
              </a:prstGeom>
              <a:ln w="114300">
                <a:solidFill>
                  <a:schemeClr val="bg1">
                    <a:lumMod val="85000"/>
                  </a:schemeClr>
                </a:solidFill>
                <a:prstDash val="solid"/>
                <a:headEnd type="oval" w="sm" len="sm"/>
                <a:tailEnd type="stealth" w="med" len="sm"/>
              </a:ln>
            </p:spPr>
            <p:style>
              <a:lnRef idx="1">
                <a:schemeClr val="accent1"/>
              </a:lnRef>
              <a:fillRef idx="0">
                <a:schemeClr val="accent1"/>
              </a:fillRef>
              <a:effectRef idx="0">
                <a:schemeClr val="accent1"/>
              </a:effectRef>
              <a:fontRef idx="minor">
                <a:schemeClr val="tx1"/>
              </a:fontRef>
            </p:style>
          </p:cxnSp>
          <p:sp>
            <p:nvSpPr>
              <p:cNvPr id="68" name="橢圓 67"/>
              <p:cNvSpPr/>
              <p:nvPr/>
            </p:nvSpPr>
            <p:spPr>
              <a:xfrm>
                <a:off x="8347179" y="5906914"/>
                <a:ext cx="252000" cy="252000"/>
              </a:xfrm>
              <a:prstGeom prst="ellipse">
                <a:avLst/>
              </a:prstGeom>
              <a:solidFill>
                <a:srgbClr val="FF9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cs typeface="Times New Roman" panose="02020603050405020304" pitchFamily="18" charset="0"/>
                </a:endParaRPr>
              </a:p>
            </p:txBody>
          </p:sp>
          <p:sp>
            <p:nvSpPr>
              <p:cNvPr id="70" name="橢圓 69"/>
              <p:cNvSpPr/>
              <p:nvPr/>
            </p:nvSpPr>
            <p:spPr>
              <a:xfrm>
                <a:off x="4258201" y="5895839"/>
                <a:ext cx="252000" cy="252000"/>
              </a:xfrm>
              <a:prstGeom prst="ellipse">
                <a:avLst/>
              </a:prstGeom>
              <a:solidFill>
                <a:srgbClr val="FF9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cs typeface="Times New Roman" panose="02020603050405020304" pitchFamily="18" charset="0"/>
                </a:endParaRPr>
              </a:p>
            </p:txBody>
          </p:sp>
          <p:sp>
            <p:nvSpPr>
              <p:cNvPr id="71" name="橢圓 70"/>
              <p:cNvSpPr/>
              <p:nvPr/>
            </p:nvSpPr>
            <p:spPr>
              <a:xfrm>
                <a:off x="6389032" y="5887464"/>
                <a:ext cx="252000" cy="252000"/>
              </a:xfrm>
              <a:prstGeom prst="ellipse">
                <a:avLst/>
              </a:prstGeom>
              <a:solidFill>
                <a:srgbClr val="FF9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cs typeface="Times New Roman" panose="02020603050405020304" pitchFamily="18" charset="0"/>
                </a:endParaRPr>
              </a:p>
            </p:txBody>
          </p:sp>
          <p:sp>
            <p:nvSpPr>
              <p:cNvPr id="72" name="矩形 71"/>
              <p:cNvSpPr/>
              <p:nvPr/>
            </p:nvSpPr>
            <p:spPr>
              <a:xfrm>
                <a:off x="5038684" y="6221838"/>
                <a:ext cx="1020834" cy="369332"/>
              </a:xfrm>
              <a:prstGeom prst="rect">
                <a:avLst/>
              </a:prstGeom>
            </p:spPr>
            <p:txBody>
              <a:bodyPr wrap="square" lIns="0" tIns="0" rIns="0" bIns="0">
                <a:spAutoFit/>
              </a:bodyPr>
              <a:lstStyle/>
              <a:p>
                <a:pPr algn="ct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完成第一項查核里程碑</a:t>
                </a:r>
                <a:endParaRPr lang="zh-TW" altLang="en-US" sz="1200" dirty="0">
                  <a:solidFill>
                    <a:srgbClr val="0E98BC"/>
                  </a:solidFill>
                </a:endParaRPr>
              </a:p>
            </p:txBody>
          </p:sp>
          <p:sp>
            <p:nvSpPr>
              <p:cNvPr id="73" name="矩形 72"/>
              <p:cNvSpPr/>
              <p:nvPr/>
            </p:nvSpPr>
            <p:spPr>
              <a:xfrm>
                <a:off x="6321001" y="6221838"/>
                <a:ext cx="947026" cy="369332"/>
              </a:xfrm>
              <a:prstGeom prst="rect">
                <a:avLst/>
              </a:prstGeom>
            </p:spPr>
            <p:txBody>
              <a:bodyPr wrap="square" lIns="0" tIns="0" rIns="0" bIns="0">
                <a:spAutoFit/>
              </a:bodyPr>
              <a:lstStyle/>
              <a:p>
                <a:pPr algn="ct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完成第二項查核里程碑</a:t>
                </a:r>
                <a:endParaRPr lang="zh-TW" altLang="en-US" sz="1200" dirty="0">
                  <a:solidFill>
                    <a:srgbClr val="0E98BC"/>
                  </a:solidFill>
                </a:endParaRPr>
              </a:p>
            </p:txBody>
          </p:sp>
          <p:sp>
            <p:nvSpPr>
              <p:cNvPr id="74" name="矩形 73"/>
              <p:cNvSpPr/>
              <p:nvPr/>
            </p:nvSpPr>
            <p:spPr>
              <a:xfrm>
                <a:off x="7842255" y="6215252"/>
                <a:ext cx="952603" cy="369332"/>
              </a:xfrm>
              <a:prstGeom prst="rect">
                <a:avLst/>
              </a:prstGeom>
            </p:spPr>
            <p:txBody>
              <a:bodyPr wrap="square" lIns="0" tIns="0" rIns="0" bIns="0">
                <a:spAutoFit/>
              </a:bodyPr>
              <a:lstStyle/>
              <a:p>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期末成果展示</a:t>
                </a:r>
                <a:r>
                  <a:rPr lang="en-US" altLang="zh-TW"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記者會</a:t>
                </a:r>
                <a:endParaRPr lang="zh-TW" altLang="en-US" sz="1200" dirty="0">
                  <a:solidFill>
                    <a:srgbClr val="0E98BC"/>
                  </a:solidFill>
                </a:endParaRPr>
              </a:p>
            </p:txBody>
          </p:sp>
          <p:sp>
            <p:nvSpPr>
              <p:cNvPr id="75" name="矩形 74"/>
              <p:cNvSpPr/>
              <p:nvPr/>
            </p:nvSpPr>
            <p:spPr>
              <a:xfrm>
                <a:off x="3154694" y="5906508"/>
                <a:ext cx="763351" cy="307777"/>
              </a:xfrm>
              <a:prstGeom prst="rect">
                <a:avLst/>
              </a:prstGeom>
            </p:spPr>
            <p:txBody>
              <a:bodyPr wrap="none">
                <a:spAutoFit/>
              </a:bodyPr>
              <a:lstStyle/>
              <a:p>
                <a:pPr lvl="0">
                  <a:defRPr/>
                </a:pP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(3</a:t>
                </a:r>
                <a:r>
                  <a:rPr lang="zh-TW" altLang="en-US"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個月</a:t>
                </a: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400" dirty="0">
                  <a:latin typeface="微軟正黑體" panose="020B0604030504040204" pitchFamily="34" charset="-120"/>
                  <a:ea typeface="微軟正黑體" panose="020B0604030504040204" pitchFamily="34" charset="-120"/>
                </a:endParaRPr>
              </a:p>
            </p:txBody>
          </p:sp>
          <p:sp>
            <p:nvSpPr>
              <p:cNvPr id="76" name="矩形 75"/>
              <p:cNvSpPr/>
              <p:nvPr/>
            </p:nvSpPr>
            <p:spPr>
              <a:xfrm>
                <a:off x="4944456" y="5943943"/>
                <a:ext cx="763351" cy="307777"/>
              </a:xfrm>
              <a:prstGeom prst="rect">
                <a:avLst/>
              </a:prstGeom>
            </p:spPr>
            <p:txBody>
              <a:bodyPr wrap="none">
                <a:spAutoFit/>
              </a:bodyPr>
              <a:lstStyle/>
              <a:p>
                <a:pPr lvl="0">
                  <a:defRPr/>
                </a:pP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(4</a:t>
                </a:r>
                <a:r>
                  <a:rPr lang="zh-TW" altLang="en-US"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個月</a:t>
                </a: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400" dirty="0">
                  <a:latin typeface="微軟正黑體" panose="020B0604030504040204" pitchFamily="34" charset="-120"/>
                  <a:ea typeface="微軟正黑體" panose="020B0604030504040204" pitchFamily="34" charset="-120"/>
                </a:endParaRPr>
              </a:p>
            </p:txBody>
          </p:sp>
          <p:sp>
            <p:nvSpPr>
              <p:cNvPr id="77" name="矩形 76"/>
              <p:cNvSpPr/>
              <p:nvPr/>
            </p:nvSpPr>
            <p:spPr>
              <a:xfrm>
                <a:off x="7145956" y="5922952"/>
                <a:ext cx="763351" cy="307777"/>
              </a:xfrm>
              <a:prstGeom prst="rect">
                <a:avLst/>
              </a:prstGeom>
            </p:spPr>
            <p:txBody>
              <a:bodyPr wrap="none">
                <a:spAutoFit/>
              </a:bodyPr>
              <a:lstStyle/>
              <a:p>
                <a:pPr lvl="0">
                  <a:defRPr/>
                </a:pP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(4</a:t>
                </a:r>
                <a:r>
                  <a:rPr lang="zh-TW" altLang="en-US"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個月</a:t>
                </a: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400" dirty="0">
                  <a:latin typeface="微軟正黑體" panose="020B0604030504040204" pitchFamily="34" charset="-120"/>
                  <a:ea typeface="微軟正黑體" panose="020B0604030504040204" pitchFamily="34" charset="-120"/>
                </a:endParaRPr>
              </a:p>
            </p:txBody>
          </p:sp>
          <p:sp>
            <p:nvSpPr>
              <p:cNvPr id="78" name="矩形 77"/>
              <p:cNvSpPr/>
              <p:nvPr/>
            </p:nvSpPr>
            <p:spPr>
              <a:xfrm>
                <a:off x="925610" y="6181570"/>
                <a:ext cx="1416223" cy="458097"/>
              </a:xfrm>
              <a:prstGeom prst="rect">
                <a:avLst/>
              </a:prstGeom>
            </p:spPr>
            <p:txBody>
              <a:bodyPr wrap="square">
                <a:spAutoFit/>
              </a:bodyPr>
              <a:lstStyle/>
              <a:p>
                <a:pPr marL="285750" indent="-285750">
                  <a:buFont typeface="Arial" panose="020B0604020202020204" pitchFamily="34" charset="0"/>
                  <a:buChar char="•"/>
                </a:pP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召開專家會議</a:t>
                </a:r>
                <a:endParaRPr lang="en-US" altLang="zh-TW"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確認研究團隊</a:t>
                </a:r>
                <a:endParaRPr lang="en-US" altLang="zh-TW"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200" b="1" kern="100" dirty="0" smtClean="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rPr>
                  <a:t>組成評審團</a:t>
                </a:r>
                <a:endParaRPr lang="en-US" altLang="zh-TW" sz="1200" b="1" kern="100" dirty="0">
                  <a:solidFill>
                    <a:srgbClr val="0E98BC"/>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1" name="矩形 80"/>
              <p:cNvSpPr/>
              <p:nvPr/>
            </p:nvSpPr>
            <p:spPr>
              <a:xfrm>
                <a:off x="925610" y="5589236"/>
                <a:ext cx="800219" cy="307777"/>
              </a:xfrm>
              <a:prstGeom prst="rect">
                <a:avLst/>
              </a:prstGeom>
            </p:spPr>
            <p:txBody>
              <a:bodyPr wrap="none">
                <a:spAutoFit/>
              </a:bodyPr>
              <a:lstStyle/>
              <a:p>
                <a:pPr lvl="0">
                  <a:defRPr/>
                </a:pPr>
                <a:r>
                  <a:rPr lang="en-US" altLang="zh-TW" sz="1400" b="1" kern="100" dirty="0" smtClean="0">
                    <a:latin typeface="微軟正黑體" panose="020B0604030504040204" pitchFamily="34" charset="-120"/>
                    <a:ea typeface="微軟正黑體" panose="020B0604030504040204" pitchFamily="34" charset="-120"/>
                    <a:cs typeface="Times New Roman" panose="02020603050405020304" pitchFamily="18" charset="0"/>
                  </a:rPr>
                  <a:t>108/05</a:t>
                </a:r>
                <a:endParaRPr lang="zh-TW" altLang="en-US" sz="1400" b="1" dirty="0">
                  <a:latin typeface="微軟正黑體" panose="020B0604030504040204" pitchFamily="34" charset="-120"/>
                  <a:ea typeface="微軟正黑體" panose="020B0604030504040204" pitchFamily="34" charset="-120"/>
                </a:endParaRPr>
              </a:p>
            </p:txBody>
          </p:sp>
          <p:sp>
            <p:nvSpPr>
              <p:cNvPr id="82" name="矩形 81"/>
              <p:cNvSpPr/>
              <p:nvPr/>
            </p:nvSpPr>
            <p:spPr>
              <a:xfrm>
                <a:off x="4287366" y="5637157"/>
                <a:ext cx="800219" cy="307777"/>
              </a:xfrm>
              <a:prstGeom prst="rect">
                <a:avLst/>
              </a:prstGeom>
            </p:spPr>
            <p:txBody>
              <a:bodyPr wrap="none">
                <a:spAutoFit/>
              </a:bodyPr>
              <a:lstStyle/>
              <a:p>
                <a:pPr lvl="0">
                  <a:defRPr/>
                </a:pPr>
                <a:r>
                  <a:rPr lang="en-US" altLang="zh-TW" sz="1400" b="1" kern="100" dirty="0" smtClean="0">
                    <a:latin typeface="微軟正黑體" panose="020B0604030504040204" pitchFamily="34" charset="-120"/>
                    <a:ea typeface="微軟正黑體" panose="020B0604030504040204" pitchFamily="34" charset="-120"/>
                    <a:cs typeface="Times New Roman" panose="02020603050405020304" pitchFamily="18" charset="0"/>
                  </a:rPr>
                  <a:t>108/09</a:t>
                </a:r>
                <a:endParaRPr lang="zh-TW" altLang="en-US" sz="1400" b="1" dirty="0">
                  <a:latin typeface="微軟正黑體" panose="020B0604030504040204" pitchFamily="34" charset="-120"/>
                  <a:ea typeface="微軟正黑體" panose="020B0604030504040204" pitchFamily="34" charset="-120"/>
                </a:endParaRPr>
              </a:p>
            </p:txBody>
          </p:sp>
          <p:sp>
            <p:nvSpPr>
              <p:cNvPr id="83" name="矩形 82"/>
              <p:cNvSpPr/>
              <p:nvPr/>
            </p:nvSpPr>
            <p:spPr>
              <a:xfrm>
                <a:off x="6247270" y="5621730"/>
                <a:ext cx="800219" cy="307777"/>
              </a:xfrm>
              <a:prstGeom prst="rect">
                <a:avLst/>
              </a:prstGeom>
            </p:spPr>
            <p:txBody>
              <a:bodyPr wrap="none">
                <a:spAutoFit/>
              </a:bodyPr>
              <a:lstStyle/>
              <a:p>
                <a:pPr lvl="0">
                  <a:defRPr/>
                </a:pPr>
                <a:r>
                  <a:rPr lang="en-US" altLang="zh-TW" sz="1400" b="1" kern="100" dirty="0" smtClean="0">
                    <a:latin typeface="微軟正黑體" panose="020B0604030504040204" pitchFamily="34" charset="-120"/>
                    <a:ea typeface="微軟正黑體" panose="020B0604030504040204" pitchFamily="34" charset="-120"/>
                    <a:cs typeface="Times New Roman" panose="02020603050405020304" pitchFamily="18" charset="0"/>
                  </a:rPr>
                  <a:t>109/01</a:t>
                </a:r>
                <a:endParaRPr lang="zh-TW" altLang="en-US" sz="1400" b="1" dirty="0">
                  <a:latin typeface="微軟正黑體" panose="020B0604030504040204" pitchFamily="34" charset="-120"/>
                  <a:ea typeface="微軟正黑體" panose="020B0604030504040204" pitchFamily="34" charset="-120"/>
                </a:endParaRPr>
              </a:p>
            </p:txBody>
          </p:sp>
          <p:sp>
            <p:nvSpPr>
              <p:cNvPr id="84" name="矩形 83"/>
              <p:cNvSpPr/>
              <p:nvPr/>
            </p:nvSpPr>
            <p:spPr>
              <a:xfrm>
                <a:off x="7842255" y="5621730"/>
                <a:ext cx="800219" cy="307777"/>
              </a:xfrm>
              <a:prstGeom prst="rect">
                <a:avLst/>
              </a:prstGeom>
            </p:spPr>
            <p:txBody>
              <a:bodyPr wrap="none">
                <a:spAutoFit/>
              </a:bodyPr>
              <a:lstStyle/>
              <a:p>
                <a:pPr lvl="0">
                  <a:defRPr/>
                </a:pPr>
                <a:r>
                  <a:rPr lang="en-US" altLang="zh-TW" sz="1400" b="1" kern="100" dirty="0" smtClean="0">
                    <a:latin typeface="微軟正黑體" panose="020B0604030504040204" pitchFamily="34" charset="-120"/>
                    <a:ea typeface="微軟正黑體" panose="020B0604030504040204" pitchFamily="34" charset="-120"/>
                    <a:cs typeface="Times New Roman" panose="02020603050405020304" pitchFamily="18" charset="0"/>
                  </a:rPr>
                  <a:t>109/04</a:t>
                </a:r>
                <a:endParaRPr lang="zh-TW" altLang="en-US" sz="1400" b="1" dirty="0">
                  <a:latin typeface="微軟正黑體" panose="020B0604030504040204" pitchFamily="34" charset="-120"/>
                  <a:ea typeface="微軟正黑體" panose="020B0604030504040204" pitchFamily="34" charset="-120"/>
                </a:endParaRPr>
              </a:p>
            </p:txBody>
          </p:sp>
          <p:sp>
            <p:nvSpPr>
              <p:cNvPr id="88" name="橢圓 87"/>
              <p:cNvSpPr/>
              <p:nvPr/>
            </p:nvSpPr>
            <p:spPr>
              <a:xfrm>
                <a:off x="1087935" y="5887464"/>
                <a:ext cx="252000" cy="252000"/>
              </a:xfrm>
              <a:prstGeom prst="ellipse">
                <a:avLst/>
              </a:prstGeom>
              <a:solidFill>
                <a:srgbClr val="FF9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cs typeface="Times New Roman" panose="02020603050405020304" pitchFamily="18" charset="0"/>
                </a:endParaRPr>
              </a:p>
            </p:txBody>
          </p:sp>
        </p:grpSp>
        <p:sp>
          <p:nvSpPr>
            <p:cNvPr id="61" name="橢圓 60"/>
            <p:cNvSpPr/>
            <p:nvPr/>
          </p:nvSpPr>
          <p:spPr>
            <a:xfrm>
              <a:off x="2327132" y="1806669"/>
              <a:ext cx="252000" cy="252000"/>
            </a:xfrm>
            <a:prstGeom prst="ellipse">
              <a:avLst/>
            </a:prstGeom>
            <a:solidFill>
              <a:srgbClr val="FF9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latin typeface="Times New Roman" panose="02020603050405020304" pitchFamily="18" charset="0"/>
                <a:cs typeface="Times New Roman" panose="02020603050405020304" pitchFamily="18" charset="0"/>
              </a:endParaRPr>
            </a:p>
          </p:txBody>
        </p:sp>
        <p:sp>
          <p:nvSpPr>
            <p:cNvPr id="62" name="矩形 61"/>
            <p:cNvSpPr/>
            <p:nvPr/>
          </p:nvSpPr>
          <p:spPr>
            <a:xfrm>
              <a:off x="1360379" y="1825713"/>
              <a:ext cx="763351" cy="307777"/>
            </a:xfrm>
            <a:prstGeom prst="rect">
              <a:avLst/>
            </a:prstGeom>
          </p:spPr>
          <p:txBody>
            <a:bodyPr wrap="none">
              <a:spAutoFit/>
            </a:bodyPr>
            <a:lstStyle/>
            <a:p>
              <a:pPr lvl="0">
                <a:defRPr/>
              </a:pP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個月</a:t>
              </a:r>
              <a:r>
                <a:rPr lang="en-US"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1400" dirty="0">
                <a:latin typeface="微軟正黑體" panose="020B0604030504040204" pitchFamily="34" charset="-120"/>
                <a:ea typeface="微軟正黑體" panose="020B0604030504040204" pitchFamily="34" charset="-120"/>
              </a:endParaRPr>
            </a:p>
          </p:txBody>
        </p:sp>
        <p:sp>
          <p:nvSpPr>
            <p:cNvPr id="63" name="矩形 62"/>
            <p:cNvSpPr/>
            <p:nvPr/>
          </p:nvSpPr>
          <p:spPr>
            <a:xfrm>
              <a:off x="2107627" y="1510564"/>
              <a:ext cx="800219" cy="307777"/>
            </a:xfrm>
            <a:prstGeom prst="rect">
              <a:avLst/>
            </a:prstGeom>
          </p:spPr>
          <p:txBody>
            <a:bodyPr wrap="none">
              <a:spAutoFit/>
            </a:bodyPr>
            <a:lstStyle/>
            <a:p>
              <a:pPr lvl="0">
                <a:defRPr/>
              </a:pPr>
              <a:r>
                <a:rPr lang="en-US" altLang="zh-TW" sz="1400" b="1" kern="100" dirty="0" smtClean="0">
                  <a:latin typeface="微軟正黑體" panose="020B0604030504040204" pitchFamily="34" charset="-120"/>
                  <a:ea typeface="微軟正黑體" panose="020B0604030504040204" pitchFamily="34" charset="-120"/>
                  <a:cs typeface="Times New Roman" panose="02020603050405020304" pitchFamily="18" charset="0"/>
                </a:rPr>
                <a:t>108/06</a:t>
              </a:r>
              <a:endParaRPr lang="zh-TW" altLang="en-US" sz="1400" b="1" dirty="0">
                <a:latin typeface="微軟正黑體" panose="020B0604030504040204" pitchFamily="34" charset="-120"/>
                <a:ea typeface="微軟正黑體" panose="020B0604030504040204" pitchFamily="34" charset="-120"/>
              </a:endParaRPr>
            </a:p>
          </p:txBody>
        </p:sp>
        <p:sp>
          <p:nvSpPr>
            <p:cNvPr id="64" name="矩形 63"/>
            <p:cNvSpPr/>
            <p:nvPr/>
          </p:nvSpPr>
          <p:spPr>
            <a:xfrm>
              <a:off x="2402239" y="2091565"/>
              <a:ext cx="1272499" cy="830997"/>
            </a:xfrm>
            <a:prstGeom prst="rect">
              <a:avLst/>
            </a:prstGeom>
          </p:spPr>
          <p:txBody>
            <a:bodyPr wrap="square">
              <a:spAutoFit/>
            </a:bodyPr>
            <a:lstStyle/>
            <a:p>
              <a:pPr marL="285750" indent="-285750">
                <a:buFont typeface="Arial" panose="020B0604020202020204" pitchFamily="34" charset="0"/>
                <a:buChar char="•"/>
              </a:pPr>
              <a:r>
                <a:rPr lang="zh-TW" altLang="en-US" sz="1200" b="1"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研發團隊提交計畫書</a:t>
              </a:r>
              <a:endParaRPr lang="en-US" altLang="zh-TW" sz="1200" b="1"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200" b="1"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確認</a:t>
              </a:r>
              <a:r>
                <a:rPr lang="zh-TW" altLang="en-US" sz="1200" b="1" u="sng"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里程碑</a:t>
              </a:r>
              <a:endParaRPr lang="en-US" altLang="zh-TW" sz="1200" b="1" u="sng"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200" b="1" kern="100" dirty="0" smtClean="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rPr>
                <a:t>計畫啟動</a:t>
              </a:r>
              <a:endParaRPr lang="en-US" altLang="zh-TW" sz="1200" b="1" kern="100" dirty="0">
                <a:solidFill>
                  <a:srgbClr val="C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pSp>
      <p:sp>
        <p:nvSpPr>
          <p:cNvPr id="4" name="矩形 3"/>
          <p:cNvSpPr/>
          <p:nvPr/>
        </p:nvSpPr>
        <p:spPr>
          <a:xfrm>
            <a:off x="6703012" y="3042156"/>
            <a:ext cx="2140500" cy="830997"/>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測試規模（</a:t>
            </a:r>
            <a:r>
              <a:rPr lang="zh-TW" altLang="en-US" sz="1600" dirty="0" smtClean="0">
                <a:latin typeface="微軟正黑體" panose="020B0604030504040204" pitchFamily="34" charset="-120"/>
                <a:ea typeface="微軟正黑體" panose="020B0604030504040204" pitchFamily="34" charset="-120"/>
              </a:rPr>
              <a:t>有幾</a:t>
            </a:r>
            <a:r>
              <a:rPr lang="zh-TW" altLang="en-US" sz="1600" dirty="0">
                <a:latin typeface="微軟正黑體" panose="020B0604030504040204" pitchFamily="34" charset="-120"/>
                <a:ea typeface="微軟正黑體" panose="020B0604030504040204" pitchFamily="34" charset="-120"/>
              </a:rPr>
              <a:t>站？幾線</a:t>
            </a:r>
            <a:r>
              <a:rPr lang="zh-TW" altLang="en-US" sz="1600" dirty="0" smtClean="0">
                <a:latin typeface="微軟正黑體" panose="020B0604030504040204" pitchFamily="34" charset="-120"/>
                <a:ea typeface="微軟正黑體" panose="020B0604030504040204" pitchFamily="34" charset="-120"/>
              </a:rPr>
              <a:t>？時間多長</a:t>
            </a:r>
            <a:r>
              <a:rPr lang="en-US"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須</a:t>
            </a:r>
            <a:r>
              <a:rPr lang="zh-TW" altLang="en-US" sz="1600" dirty="0">
                <a:latin typeface="微軟正黑體" panose="020B0604030504040204" pitchFamily="34" charset="-120"/>
                <a:ea typeface="微軟正黑體" panose="020B0604030504040204" pitchFamily="34" charset="-120"/>
              </a:rPr>
              <a:t>多少受試者？</a:t>
            </a:r>
          </a:p>
        </p:txBody>
      </p:sp>
      <p:pic>
        <p:nvPicPr>
          <p:cNvPr id="89" name="圖片 88"/>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27168" r="26943"/>
          <a:stretch/>
        </p:blipFill>
        <p:spPr>
          <a:xfrm>
            <a:off x="7388232" y="4043257"/>
            <a:ext cx="385030" cy="663690"/>
          </a:xfrm>
          <a:prstGeom prst="rect">
            <a:avLst/>
          </a:prstGeom>
        </p:spPr>
      </p:pic>
      <p:pic>
        <p:nvPicPr>
          <p:cNvPr id="90" name="圖片 8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51583" y="4257866"/>
            <a:ext cx="558799" cy="525042"/>
          </a:xfrm>
          <a:prstGeom prst="rect">
            <a:avLst/>
          </a:prstGeom>
        </p:spPr>
      </p:pic>
      <p:pic>
        <p:nvPicPr>
          <p:cNvPr id="12" name="圖片 11"/>
          <p:cNvPicPr>
            <a:picLocks noChangeAspect="1"/>
          </p:cNvPicPr>
          <p:nvPr/>
        </p:nvPicPr>
        <p:blipFill>
          <a:blip r:embed="rId5"/>
          <a:stretch>
            <a:fillRect/>
          </a:stretch>
        </p:blipFill>
        <p:spPr>
          <a:xfrm>
            <a:off x="7628755" y="4325842"/>
            <a:ext cx="419086" cy="419086"/>
          </a:xfrm>
          <a:prstGeom prst="rect">
            <a:avLst/>
          </a:prstGeom>
        </p:spPr>
      </p:pic>
      <p:sp>
        <p:nvSpPr>
          <p:cNvPr id="15" name="矩形 14"/>
          <p:cNvSpPr/>
          <p:nvPr/>
        </p:nvSpPr>
        <p:spPr>
          <a:xfrm>
            <a:off x="1396162" y="5628464"/>
            <a:ext cx="1631173" cy="1077218"/>
          </a:xfrm>
          <a:prstGeom prst="rect">
            <a:avLst/>
          </a:prstGeom>
        </p:spPr>
        <p:txBody>
          <a:bodyPr wrap="square">
            <a:spAutoFit/>
          </a:bodyPr>
          <a:lstStyle/>
          <a:p>
            <a:r>
              <a:rPr lang="zh-TW" altLang="en-US" sz="1600" dirty="0" smtClean="0">
                <a:latin typeface="微軟正黑體" panose="020B0604030504040204" pitchFamily="34" charset="-120"/>
                <a:ea typeface="微軟正黑體" panose="020B0604030504040204" pitchFamily="34" charset="-120"/>
              </a:rPr>
              <a:t>測試內容</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（涉及時否須先取得主管機關許可或僅需告知）</a:t>
            </a:r>
            <a:endParaRPr lang="zh-TW" altLang="en-US" sz="1600" dirty="0">
              <a:latin typeface="微軟正黑體" panose="020B0604030504040204" pitchFamily="34" charset="-120"/>
              <a:ea typeface="微軟正黑體" panose="020B0604030504040204" pitchFamily="34" charset="-120"/>
            </a:endParaRPr>
          </a:p>
        </p:txBody>
      </p:sp>
      <p:sp>
        <p:nvSpPr>
          <p:cNvPr id="91" name="標題 1"/>
          <p:cNvSpPr>
            <a:spLocks noGrp="1"/>
          </p:cNvSpPr>
          <p:nvPr>
            <p:ph type="title"/>
          </p:nvPr>
        </p:nvSpPr>
        <p:spPr>
          <a:xfrm>
            <a:off x="145200" y="71007"/>
            <a:ext cx="8266774" cy="798250"/>
          </a:xfrm>
        </p:spPr>
        <p:txBody>
          <a:bodyPr/>
          <a:lstStyle/>
          <a:p>
            <a:r>
              <a:rPr lang="zh-TW" altLang="en-US" dirty="0" smtClean="0"/>
              <a:t>理想的時程規劃</a:t>
            </a:r>
            <a:endParaRPr lang="zh-TW" altLang="en-US" dirty="0"/>
          </a:p>
        </p:txBody>
      </p:sp>
      <p:pic>
        <p:nvPicPr>
          <p:cNvPr id="92" name="圖片 91"/>
          <p:cNvPicPr>
            <a:picLocks noChangeAspect="1"/>
          </p:cNvPicPr>
          <p:nvPr/>
        </p:nvPicPr>
        <p:blipFill>
          <a:blip r:embed="rId6"/>
          <a:stretch>
            <a:fillRect/>
          </a:stretch>
        </p:blipFill>
        <p:spPr>
          <a:xfrm>
            <a:off x="206763" y="71007"/>
            <a:ext cx="801813" cy="798250"/>
          </a:xfrm>
          <a:prstGeom prst="rect">
            <a:avLst/>
          </a:prstGeom>
        </p:spPr>
      </p:pic>
      <p:sp>
        <p:nvSpPr>
          <p:cNvPr id="93" name="矩形 92"/>
          <p:cNvSpPr/>
          <p:nvPr/>
        </p:nvSpPr>
        <p:spPr>
          <a:xfrm>
            <a:off x="3794357" y="3437739"/>
            <a:ext cx="1427580" cy="738664"/>
          </a:xfrm>
          <a:prstGeom prst="rect">
            <a:avLst/>
          </a:prstGeom>
        </p:spPr>
        <p:txBody>
          <a:bodyPr wrap="square" lIns="0" tIns="0" rIns="0" bIns="0">
            <a:spAutoFit/>
          </a:bodyPr>
          <a:lstStyle/>
          <a:p>
            <a:pPr algn="ctr"/>
            <a:r>
              <a:rPr lang="zh-TW" altLang="en-US" sz="1600" dirty="0" smtClean="0">
                <a:solidFill>
                  <a:srgbClr val="C00000"/>
                </a:solidFill>
              </a:rPr>
              <a:t>影響時程的重要因素</a:t>
            </a:r>
            <a:r>
              <a:rPr lang="en-US" altLang="zh-TW" sz="1600" dirty="0" smtClean="0">
                <a:solidFill>
                  <a:srgbClr val="C00000"/>
                </a:solidFill>
              </a:rPr>
              <a:t>( </a:t>
            </a:r>
            <a:r>
              <a:rPr lang="zh-TW" altLang="en-US" sz="1600" dirty="0" smtClean="0">
                <a:solidFill>
                  <a:srgbClr val="C00000"/>
                </a:solidFill>
              </a:rPr>
              <a:t>亦與查核的里程碑連動）</a:t>
            </a:r>
            <a:endParaRPr lang="zh-TW" altLang="en-US" sz="1600" dirty="0">
              <a:solidFill>
                <a:srgbClr val="C00000"/>
              </a:solidFill>
            </a:endParaRPr>
          </a:p>
        </p:txBody>
      </p:sp>
      <p:sp>
        <p:nvSpPr>
          <p:cNvPr id="94" name="投影片編號版面配置區 2"/>
          <p:cNvSpPr>
            <a:spLocks noGrp="1"/>
          </p:cNvSpPr>
          <p:nvPr>
            <p:ph type="sldNum" sz="quarter" idx="12"/>
          </p:nvPr>
        </p:nvSpPr>
        <p:spPr>
          <a:xfrm>
            <a:off x="7086600" y="6483937"/>
            <a:ext cx="2057400" cy="365125"/>
          </a:xfrm>
        </p:spPr>
        <p:txBody>
          <a:bodyPr/>
          <a:lstStyle/>
          <a:p>
            <a:r>
              <a:rPr lang="en-US" altLang="zh-TW" dirty="0" smtClean="0"/>
              <a:t>18</a:t>
            </a:r>
            <a:endParaRPr lang="zh-TW" altLang="en-US" dirty="0"/>
          </a:p>
        </p:txBody>
      </p:sp>
    </p:spTree>
    <p:extLst>
      <p:ext uri="{BB962C8B-B14F-4D97-AF65-F5344CB8AC3E}">
        <p14:creationId xmlns:p14="http://schemas.microsoft.com/office/powerpoint/2010/main" val="3712920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p:cNvCxnSpPr/>
          <p:nvPr/>
        </p:nvCxnSpPr>
        <p:spPr>
          <a:xfrm>
            <a:off x="611494" y="3057607"/>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622380" y="1852687"/>
            <a:ext cx="720092" cy="1446550"/>
          </a:xfrm>
          <a:prstGeom prst="rect">
            <a:avLst/>
          </a:prstGeom>
          <a:noFill/>
        </p:spPr>
        <p:txBody>
          <a:bodyPr wrap="square" rtlCol="0">
            <a:spAutoFit/>
          </a:bodyPr>
          <a:lstStyle/>
          <a:p>
            <a:r>
              <a:rPr lang="en-US" sz="8800" b="1" dirty="0" smtClean="0">
                <a:solidFill>
                  <a:schemeClr val="accent1"/>
                </a:solidFill>
              </a:rPr>
              <a:t>1</a:t>
            </a:r>
            <a:endParaRPr lang="en-US" sz="8800" b="1" dirty="0">
              <a:solidFill>
                <a:schemeClr val="accent1"/>
              </a:solidFill>
            </a:endParaRPr>
          </a:p>
        </p:txBody>
      </p:sp>
      <p:sp>
        <p:nvSpPr>
          <p:cNvPr id="5" name="文字方塊 4"/>
          <p:cNvSpPr txBox="1"/>
          <p:nvPr/>
        </p:nvSpPr>
        <p:spPr>
          <a:xfrm>
            <a:off x="3919897" y="3133654"/>
            <a:ext cx="2160276" cy="461665"/>
          </a:xfrm>
          <a:prstGeom prst="rect">
            <a:avLst/>
          </a:prstGeom>
          <a:noFill/>
        </p:spPr>
        <p:txBody>
          <a:bodyPr wrap="square" rtlCol="0">
            <a:spAutoFit/>
          </a:bodyPr>
          <a:lstStyle/>
          <a:p>
            <a:r>
              <a:rPr lang="zh-TW" altLang="en-US" sz="2400" dirty="0" smtClean="0"/>
              <a:t>需求界定</a:t>
            </a:r>
            <a:endParaRPr lang="en-US" sz="2400" dirty="0"/>
          </a:p>
        </p:txBody>
      </p:sp>
      <p:cxnSp>
        <p:nvCxnSpPr>
          <p:cNvPr id="13" name="直線接點 12"/>
          <p:cNvCxnSpPr/>
          <p:nvPr/>
        </p:nvCxnSpPr>
        <p:spPr>
          <a:xfrm>
            <a:off x="3491862" y="3057607"/>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502748" y="1852687"/>
            <a:ext cx="720092" cy="1446550"/>
          </a:xfrm>
          <a:prstGeom prst="rect">
            <a:avLst/>
          </a:prstGeom>
          <a:noFill/>
        </p:spPr>
        <p:txBody>
          <a:bodyPr wrap="square" rtlCol="0">
            <a:spAutoFit/>
          </a:bodyPr>
          <a:lstStyle/>
          <a:p>
            <a:r>
              <a:rPr lang="en-US" sz="8800" b="1" dirty="0" smtClean="0">
                <a:solidFill>
                  <a:schemeClr val="accent2"/>
                </a:solidFill>
              </a:rPr>
              <a:t>2</a:t>
            </a:r>
            <a:endParaRPr lang="en-US" sz="8800" b="1" dirty="0">
              <a:solidFill>
                <a:schemeClr val="accent2"/>
              </a:solidFill>
            </a:endParaRPr>
          </a:p>
        </p:txBody>
      </p:sp>
      <p:cxnSp>
        <p:nvCxnSpPr>
          <p:cNvPr id="21" name="直線接點 20"/>
          <p:cNvCxnSpPr/>
          <p:nvPr/>
        </p:nvCxnSpPr>
        <p:spPr>
          <a:xfrm>
            <a:off x="6372230" y="3057607"/>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6383116" y="1852687"/>
            <a:ext cx="720092" cy="1446550"/>
          </a:xfrm>
          <a:prstGeom prst="rect">
            <a:avLst/>
          </a:prstGeom>
          <a:noFill/>
        </p:spPr>
        <p:txBody>
          <a:bodyPr wrap="square" rtlCol="0">
            <a:spAutoFit/>
          </a:bodyPr>
          <a:lstStyle/>
          <a:p>
            <a:r>
              <a:rPr lang="en-US" sz="8800" b="1" dirty="0" smtClean="0">
                <a:solidFill>
                  <a:schemeClr val="accent3"/>
                </a:solidFill>
              </a:rPr>
              <a:t>3</a:t>
            </a:r>
            <a:endParaRPr lang="en-US" sz="8800" b="1" dirty="0">
              <a:solidFill>
                <a:schemeClr val="accent3"/>
              </a:solidFill>
            </a:endParaRPr>
          </a:p>
        </p:txBody>
      </p:sp>
      <p:cxnSp>
        <p:nvCxnSpPr>
          <p:cNvPr id="30" name="直線接點 29"/>
          <p:cNvCxnSpPr/>
          <p:nvPr/>
        </p:nvCxnSpPr>
        <p:spPr>
          <a:xfrm>
            <a:off x="611494" y="5430693"/>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622380" y="4225773"/>
            <a:ext cx="720092" cy="1446550"/>
          </a:xfrm>
          <a:prstGeom prst="rect">
            <a:avLst/>
          </a:prstGeom>
          <a:noFill/>
        </p:spPr>
        <p:txBody>
          <a:bodyPr wrap="square" rtlCol="0">
            <a:spAutoFit/>
          </a:bodyPr>
          <a:lstStyle/>
          <a:p>
            <a:r>
              <a:rPr lang="en-US" sz="8800" b="1" dirty="0" smtClean="0">
                <a:solidFill>
                  <a:schemeClr val="accent4"/>
                </a:solidFill>
              </a:rPr>
              <a:t>4</a:t>
            </a:r>
            <a:endParaRPr lang="en-US" sz="8800" b="1" dirty="0">
              <a:solidFill>
                <a:schemeClr val="accent4"/>
              </a:solidFill>
            </a:endParaRPr>
          </a:p>
        </p:txBody>
      </p:sp>
      <p:sp>
        <p:nvSpPr>
          <p:cNvPr id="32" name="文字方塊 31"/>
          <p:cNvSpPr txBox="1"/>
          <p:nvPr/>
        </p:nvSpPr>
        <p:spPr>
          <a:xfrm>
            <a:off x="821346" y="5506423"/>
            <a:ext cx="1683240" cy="461665"/>
          </a:xfrm>
          <a:prstGeom prst="rect">
            <a:avLst/>
          </a:prstGeom>
          <a:noFill/>
        </p:spPr>
        <p:txBody>
          <a:bodyPr wrap="square" rtlCol="0">
            <a:spAutoFit/>
          </a:bodyPr>
          <a:lstStyle/>
          <a:p>
            <a:r>
              <a:rPr lang="zh-TW" altLang="en-US" sz="2400" dirty="0" smtClean="0"/>
              <a:t>理想時程</a:t>
            </a:r>
            <a:endParaRPr lang="en-US" sz="2400" dirty="0"/>
          </a:p>
        </p:txBody>
      </p:sp>
      <p:cxnSp>
        <p:nvCxnSpPr>
          <p:cNvPr id="38" name="直線接點 37"/>
          <p:cNvCxnSpPr/>
          <p:nvPr/>
        </p:nvCxnSpPr>
        <p:spPr>
          <a:xfrm>
            <a:off x="3491862" y="5430693"/>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3502748" y="4225773"/>
            <a:ext cx="720092" cy="1446550"/>
          </a:xfrm>
          <a:prstGeom prst="rect">
            <a:avLst/>
          </a:prstGeom>
          <a:noFill/>
        </p:spPr>
        <p:txBody>
          <a:bodyPr wrap="square" rtlCol="0">
            <a:spAutoFit/>
          </a:bodyPr>
          <a:lstStyle/>
          <a:p>
            <a:r>
              <a:rPr lang="en-US" sz="8800" b="1" dirty="0" smtClean="0">
                <a:solidFill>
                  <a:schemeClr val="accent5"/>
                </a:solidFill>
              </a:rPr>
              <a:t>5</a:t>
            </a:r>
            <a:endParaRPr lang="en-US" sz="8800" b="1" dirty="0">
              <a:solidFill>
                <a:schemeClr val="accent5"/>
              </a:solidFill>
            </a:endParaRPr>
          </a:p>
        </p:txBody>
      </p:sp>
      <p:sp>
        <p:nvSpPr>
          <p:cNvPr id="40" name="文字方塊 39"/>
          <p:cNvSpPr txBox="1"/>
          <p:nvPr/>
        </p:nvSpPr>
        <p:spPr>
          <a:xfrm>
            <a:off x="3491861" y="5487657"/>
            <a:ext cx="2331781" cy="461665"/>
          </a:xfrm>
          <a:prstGeom prst="rect">
            <a:avLst/>
          </a:prstGeom>
          <a:noFill/>
        </p:spPr>
        <p:txBody>
          <a:bodyPr wrap="square" rtlCol="0">
            <a:spAutoFit/>
          </a:bodyPr>
          <a:lstStyle/>
          <a:p>
            <a:r>
              <a:rPr lang="zh-TW" altLang="en-US" sz="2400" dirty="0" smtClean="0"/>
              <a:t>問題與討論</a:t>
            </a:r>
            <a:endParaRPr lang="en-US" sz="2400" dirty="0"/>
          </a:p>
        </p:txBody>
      </p:sp>
      <p:cxnSp>
        <p:nvCxnSpPr>
          <p:cNvPr id="46" name="直線接點 45"/>
          <p:cNvCxnSpPr/>
          <p:nvPr/>
        </p:nvCxnSpPr>
        <p:spPr>
          <a:xfrm>
            <a:off x="6372230" y="5430693"/>
            <a:ext cx="216027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6383116" y="4225773"/>
            <a:ext cx="720092" cy="1446550"/>
          </a:xfrm>
          <a:prstGeom prst="rect">
            <a:avLst/>
          </a:prstGeom>
          <a:noFill/>
        </p:spPr>
        <p:txBody>
          <a:bodyPr wrap="square" rtlCol="0">
            <a:spAutoFit/>
          </a:bodyPr>
          <a:lstStyle/>
          <a:p>
            <a:r>
              <a:rPr lang="en-US" sz="8800" b="1" dirty="0" smtClean="0">
                <a:solidFill>
                  <a:schemeClr val="accent6"/>
                </a:solidFill>
              </a:rPr>
              <a:t>6</a:t>
            </a:r>
            <a:endParaRPr lang="en-US" sz="8800" b="1" dirty="0">
              <a:solidFill>
                <a:schemeClr val="accent6"/>
              </a:solidFill>
            </a:endParaRPr>
          </a:p>
        </p:txBody>
      </p:sp>
      <p:sp>
        <p:nvSpPr>
          <p:cNvPr id="48" name="文字方塊 47"/>
          <p:cNvSpPr txBox="1"/>
          <p:nvPr/>
        </p:nvSpPr>
        <p:spPr>
          <a:xfrm>
            <a:off x="6372230" y="5487657"/>
            <a:ext cx="2160276" cy="461665"/>
          </a:xfrm>
          <a:prstGeom prst="rect">
            <a:avLst/>
          </a:prstGeom>
          <a:noFill/>
        </p:spPr>
        <p:txBody>
          <a:bodyPr wrap="square" rtlCol="0">
            <a:spAutoFit/>
          </a:bodyPr>
          <a:lstStyle/>
          <a:p>
            <a:r>
              <a:rPr lang="zh-TW" altLang="en-US" sz="2400" dirty="0" smtClean="0"/>
              <a:t>附件補充</a:t>
            </a:r>
            <a:endParaRPr lang="en-US" sz="2400" dirty="0"/>
          </a:p>
        </p:txBody>
      </p:sp>
      <p:sp>
        <p:nvSpPr>
          <p:cNvPr id="61" name="手繪多邊形 60"/>
          <p:cNvSpPr>
            <a:spLocks noChangeAspect="1"/>
          </p:cNvSpPr>
          <p:nvPr/>
        </p:nvSpPr>
        <p:spPr bwMode="auto">
          <a:xfrm>
            <a:off x="7341040" y="4526689"/>
            <a:ext cx="799660" cy="844718"/>
          </a:xfrm>
          <a:custGeom>
            <a:avLst/>
            <a:gdLst>
              <a:gd name="connsiteX0" fmla="*/ 1095634 w 3528852"/>
              <a:gd name="connsiteY0" fmla="*/ 1024416 h 3727695"/>
              <a:gd name="connsiteX1" fmla="*/ 1080654 w 3528852"/>
              <a:gd name="connsiteY1" fmla="*/ 1109438 h 3727695"/>
              <a:gd name="connsiteX2" fmla="*/ 1055826 w 3528852"/>
              <a:gd name="connsiteY2" fmla="*/ 1204854 h 3727695"/>
              <a:gd name="connsiteX3" fmla="*/ 937794 w 3528852"/>
              <a:gd name="connsiteY3" fmla="*/ 1200174 h 3727695"/>
              <a:gd name="connsiteX4" fmla="*/ 907926 w 3528852"/>
              <a:gd name="connsiteY4" fmla="*/ 1115558 h 3727695"/>
              <a:gd name="connsiteX5" fmla="*/ 820482 w 3528852"/>
              <a:gd name="connsiteY5" fmla="*/ 1080632 h 3727695"/>
              <a:gd name="connsiteX6" fmla="*/ 862226 w 3528852"/>
              <a:gd name="connsiteY6" fmla="*/ 1358602 h 3727695"/>
              <a:gd name="connsiteX7" fmla="*/ 1080294 w 3528852"/>
              <a:gd name="connsiteY7" fmla="*/ 1391368 h 3727695"/>
              <a:gd name="connsiteX8" fmla="*/ 1188610 w 3528852"/>
              <a:gd name="connsiteY8" fmla="*/ 1285510 h 3727695"/>
              <a:gd name="connsiteX9" fmla="*/ 1149746 w 3528852"/>
              <a:gd name="connsiteY9" fmla="*/ 1053628 h 3727695"/>
              <a:gd name="connsiteX10" fmla="*/ 1095634 w 3528852"/>
              <a:gd name="connsiteY10" fmla="*/ 1024416 h 3727695"/>
              <a:gd name="connsiteX11" fmla="*/ 92222 w 3528852"/>
              <a:gd name="connsiteY11" fmla="*/ 0 h 3727695"/>
              <a:gd name="connsiteX12" fmla="*/ 171094 w 3528852"/>
              <a:gd name="connsiteY12" fmla="*/ 112334 h 3727695"/>
              <a:gd name="connsiteX13" fmla="*/ 233398 w 3528852"/>
              <a:gd name="connsiteY13" fmla="*/ 365084 h 3727695"/>
              <a:gd name="connsiteX14" fmla="*/ 511430 w 3528852"/>
              <a:gd name="connsiteY14" fmla="*/ 467696 h 3727695"/>
              <a:gd name="connsiteX15" fmla="*/ 740118 w 3528852"/>
              <a:gd name="connsiteY15" fmla="*/ 509822 h 3727695"/>
              <a:gd name="connsiteX16" fmla="*/ 1013470 w 3528852"/>
              <a:gd name="connsiteY16" fmla="*/ 721168 h 3727695"/>
              <a:gd name="connsiteX17" fmla="*/ 1507586 w 3528852"/>
              <a:gd name="connsiteY17" fmla="*/ 802898 h 3727695"/>
              <a:gd name="connsiteX18" fmla="*/ 1997018 w 3528852"/>
              <a:gd name="connsiteY18" fmla="*/ 822340 h 3727695"/>
              <a:gd name="connsiteX19" fmla="*/ 3514302 w 3528852"/>
              <a:gd name="connsiteY19" fmla="*/ 2339204 h 3727695"/>
              <a:gd name="connsiteX20" fmla="*/ 3510342 w 3528852"/>
              <a:gd name="connsiteY20" fmla="*/ 2484302 h 3727695"/>
              <a:gd name="connsiteX21" fmla="*/ 2277570 w 3528852"/>
              <a:gd name="connsiteY21" fmla="*/ 3713490 h 3727695"/>
              <a:gd name="connsiteX22" fmla="*/ 2147558 w 3528852"/>
              <a:gd name="connsiteY22" fmla="*/ 3717452 h 3727695"/>
              <a:gd name="connsiteX23" fmla="*/ 1383694 w 3528852"/>
              <a:gd name="connsiteY23" fmla="*/ 2979002 h 3727695"/>
              <a:gd name="connsiteX24" fmla="*/ 634238 w 3528852"/>
              <a:gd name="connsiteY24" fmla="*/ 2215348 h 3727695"/>
              <a:gd name="connsiteX25" fmla="*/ 612990 w 3528852"/>
              <a:gd name="connsiteY25" fmla="*/ 1663042 h 3727695"/>
              <a:gd name="connsiteX26" fmla="*/ 685378 w 3528852"/>
              <a:gd name="connsiteY26" fmla="*/ 975718 h 3727695"/>
              <a:gd name="connsiteX27" fmla="*/ 791622 w 3528852"/>
              <a:gd name="connsiteY27" fmla="*/ 872746 h 3727695"/>
              <a:gd name="connsiteX28" fmla="*/ 823674 w 3528852"/>
              <a:gd name="connsiteY28" fmla="*/ 749612 h 3727695"/>
              <a:gd name="connsiteX29" fmla="*/ 516470 w 3528852"/>
              <a:gd name="connsiteY29" fmla="*/ 650598 h 3727695"/>
              <a:gd name="connsiteX30" fmla="*/ 186218 w 3528852"/>
              <a:gd name="connsiteY30" fmla="*/ 560948 h 3727695"/>
              <a:gd name="connsiteX31" fmla="*/ 3986 w 3528852"/>
              <a:gd name="connsiteY31" fmla="*/ 194064 h 3727695"/>
              <a:gd name="connsiteX32" fmla="*/ 92222 w 3528852"/>
              <a:gd name="connsiteY32" fmla="*/ 0 h 372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28852" h="3727695">
                <a:moveTo>
                  <a:pt x="1095634" y="1024416"/>
                </a:moveTo>
                <a:cubicBezTo>
                  <a:pt x="1084882" y="1033104"/>
                  <a:pt x="1080654" y="1060830"/>
                  <a:pt x="1080654" y="1109438"/>
                </a:cubicBezTo>
                <a:cubicBezTo>
                  <a:pt x="1080654" y="1170648"/>
                  <a:pt x="1077414" y="1183250"/>
                  <a:pt x="1055826" y="1204854"/>
                </a:cubicBezTo>
                <a:cubicBezTo>
                  <a:pt x="1020918" y="1239782"/>
                  <a:pt x="975578" y="1237980"/>
                  <a:pt x="937794" y="1200174"/>
                </a:cubicBezTo>
                <a:cubicBezTo>
                  <a:pt x="912246" y="1174610"/>
                  <a:pt x="907926" y="1162366"/>
                  <a:pt x="907926" y="1115558"/>
                </a:cubicBezTo>
                <a:cubicBezTo>
                  <a:pt x="907926" y="1017620"/>
                  <a:pt x="871942" y="1003218"/>
                  <a:pt x="820482" y="1080632"/>
                </a:cubicBezTo>
                <a:cubicBezTo>
                  <a:pt x="761466" y="1169208"/>
                  <a:pt x="779818" y="1293070"/>
                  <a:pt x="862226" y="1358602"/>
                </a:cubicBezTo>
                <a:cubicBezTo>
                  <a:pt x="932034" y="1414774"/>
                  <a:pt x="1005446" y="1425576"/>
                  <a:pt x="1080294" y="1391368"/>
                </a:cubicBezTo>
                <a:cubicBezTo>
                  <a:pt x="1141830" y="1363644"/>
                  <a:pt x="1160542" y="1345280"/>
                  <a:pt x="1188610" y="1285510"/>
                </a:cubicBezTo>
                <a:cubicBezTo>
                  <a:pt x="1228190" y="1201614"/>
                  <a:pt x="1214878" y="1122040"/>
                  <a:pt x="1149746" y="1053628"/>
                </a:cubicBezTo>
                <a:cubicBezTo>
                  <a:pt x="1123658" y="1026082"/>
                  <a:pt x="1106382" y="1015730"/>
                  <a:pt x="1095634" y="1024416"/>
                </a:cubicBezTo>
                <a:close/>
                <a:moveTo>
                  <a:pt x="92222" y="0"/>
                </a:moveTo>
                <a:cubicBezTo>
                  <a:pt x="139402" y="0"/>
                  <a:pt x="164610" y="36004"/>
                  <a:pt x="171094" y="112334"/>
                </a:cubicBezTo>
                <a:cubicBezTo>
                  <a:pt x="184058" y="264632"/>
                  <a:pt x="198826" y="324760"/>
                  <a:pt x="233398" y="365084"/>
                </a:cubicBezTo>
                <a:cubicBezTo>
                  <a:pt x="284538" y="424492"/>
                  <a:pt x="342882" y="446094"/>
                  <a:pt x="511430" y="467696"/>
                </a:cubicBezTo>
                <a:cubicBezTo>
                  <a:pt x="575894" y="475978"/>
                  <a:pt x="638198" y="487500"/>
                  <a:pt x="740118" y="509822"/>
                </a:cubicBezTo>
                <a:cubicBezTo>
                  <a:pt x="860766" y="536106"/>
                  <a:pt x="964850" y="616754"/>
                  <a:pt x="1013470" y="721168"/>
                </a:cubicBezTo>
                <a:cubicBezTo>
                  <a:pt x="1054526" y="810458"/>
                  <a:pt x="1008786" y="802898"/>
                  <a:pt x="1507586" y="802898"/>
                </a:cubicBezTo>
                <a:cubicBezTo>
                  <a:pt x="1923550" y="802898"/>
                  <a:pt x="1955602" y="803978"/>
                  <a:pt x="1997018" y="822340"/>
                </a:cubicBezTo>
                <a:cubicBezTo>
                  <a:pt x="2056802" y="848624"/>
                  <a:pt x="3490894" y="2282316"/>
                  <a:pt x="3514302" y="2339204"/>
                </a:cubicBezTo>
                <a:cubicBezTo>
                  <a:pt x="3534830" y="2389250"/>
                  <a:pt x="3533750" y="2434976"/>
                  <a:pt x="3510342" y="2484302"/>
                </a:cubicBezTo>
                <a:cubicBezTo>
                  <a:pt x="3483690" y="2541908"/>
                  <a:pt x="2329790" y="3691888"/>
                  <a:pt x="2277570" y="3713490"/>
                </a:cubicBezTo>
                <a:cubicBezTo>
                  <a:pt x="2235434" y="3731132"/>
                  <a:pt x="2200138" y="3732212"/>
                  <a:pt x="2147558" y="3717452"/>
                </a:cubicBezTo>
                <a:cubicBezTo>
                  <a:pt x="2119466" y="3709530"/>
                  <a:pt x="1958482" y="3553992"/>
                  <a:pt x="1383694" y="2979002"/>
                </a:cubicBezTo>
                <a:cubicBezTo>
                  <a:pt x="983218" y="2578632"/>
                  <a:pt x="645762" y="2234792"/>
                  <a:pt x="634238" y="2215348"/>
                </a:cubicBezTo>
                <a:cubicBezTo>
                  <a:pt x="613350" y="2180424"/>
                  <a:pt x="612990" y="2168544"/>
                  <a:pt x="612990" y="1663042"/>
                </a:cubicBezTo>
                <a:cubicBezTo>
                  <a:pt x="612990" y="1083012"/>
                  <a:pt x="612630" y="1084812"/>
                  <a:pt x="685378" y="975718"/>
                </a:cubicBezTo>
                <a:cubicBezTo>
                  <a:pt x="714190" y="932874"/>
                  <a:pt x="745162" y="902630"/>
                  <a:pt x="791622" y="872746"/>
                </a:cubicBezTo>
                <a:cubicBezTo>
                  <a:pt x="867970" y="823060"/>
                  <a:pt x="873374" y="803618"/>
                  <a:pt x="823674" y="749612"/>
                </a:cubicBezTo>
                <a:cubicBezTo>
                  <a:pt x="776494" y="697764"/>
                  <a:pt x="706626" y="675442"/>
                  <a:pt x="516470" y="650598"/>
                </a:cubicBezTo>
                <a:cubicBezTo>
                  <a:pt x="409150" y="636558"/>
                  <a:pt x="229798" y="587952"/>
                  <a:pt x="186218" y="560948"/>
                </a:cubicBezTo>
                <a:cubicBezTo>
                  <a:pt x="73134" y="491460"/>
                  <a:pt x="23074" y="389928"/>
                  <a:pt x="3986" y="194064"/>
                </a:cubicBezTo>
                <a:cubicBezTo>
                  <a:pt x="-10058" y="47526"/>
                  <a:pt x="11550" y="0"/>
                  <a:pt x="92222" y="0"/>
                </a:cubicBezTo>
                <a:close/>
              </a:path>
            </a:pathLst>
          </a:custGeom>
          <a:solidFill>
            <a:schemeClr val="bg1">
              <a:lumMod val="50000"/>
            </a:schemeClr>
          </a:solid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grpSp>
        <p:nvGrpSpPr>
          <p:cNvPr id="62" name="群組 61"/>
          <p:cNvGrpSpPr>
            <a:grpSpLocks noChangeAspect="1"/>
          </p:cNvGrpSpPr>
          <p:nvPr/>
        </p:nvGrpSpPr>
        <p:grpSpPr>
          <a:xfrm>
            <a:off x="4518314" y="4653607"/>
            <a:ext cx="871008" cy="565340"/>
            <a:chOff x="13030739" y="2694304"/>
            <a:chExt cx="3192135" cy="2071902"/>
          </a:xfrm>
          <a:solidFill>
            <a:schemeClr val="bg1">
              <a:lumMod val="50000"/>
            </a:schemeClr>
          </a:solidFill>
        </p:grpSpPr>
        <p:sp>
          <p:nvSpPr>
            <p:cNvPr id="63" name="Freeform 34"/>
            <p:cNvSpPr>
              <a:spLocks/>
            </p:cNvSpPr>
            <p:nvPr/>
          </p:nvSpPr>
          <p:spPr bwMode="auto">
            <a:xfrm>
              <a:off x="14147459" y="2694304"/>
              <a:ext cx="202508" cy="2071902"/>
            </a:xfrm>
            <a:custGeom>
              <a:avLst/>
              <a:gdLst>
                <a:gd name="T0" fmla="*/ 10 w 759"/>
                <a:gd name="T1" fmla="*/ 7768 h 7803"/>
                <a:gd name="T2" fmla="*/ 4 w 759"/>
                <a:gd name="T3" fmla="*/ 3866 h 7803"/>
                <a:gd name="T4" fmla="*/ 11 w 759"/>
                <a:gd name="T5" fmla="*/ 0 h 7803"/>
                <a:gd name="T6" fmla="*/ 378 w 759"/>
                <a:gd name="T7" fmla="*/ 0 h 7803"/>
                <a:gd name="T8" fmla="*/ 745 w 759"/>
                <a:gd name="T9" fmla="*/ 0 h 7803"/>
                <a:gd name="T10" fmla="*/ 752 w 759"/>
                <a:gd name="T11" fmla="*/ 3902 h 7803"/>
                <a:gd name="T12" fmla="*/ 759 w 759"/>
                <a:gd name="T13" fmla="*/ 7803 h 7803"/>
                <a:gd name="T14" fmla="*/ 391 w 759"/>
                <a:gd name="T15" fmla="*/ 7803 h 7803"/>
                <a:gd name="T16" fmla="*/ 10 w 759"/>
                <a:gd name="T17" fmla="*/ 7768 h 7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7803">
                  <a:moveTo>
                    <a:pt x="10" y="7768"/>
                  </a:moveTo>
                  <a:cubicBezTo>
                    <a:pt x="2" y="7749"/>
                    <a:pt x="0" y="5993"/>
                    <a:pt x="4" y="3866"/>
                  </a:cubicBezTo>
                  <a:lnTo>
                    <a:pt x="11" y="0"/>
                  </a:lnTo>
                  <a:lnTo>
                    <a:pt x="378" y="0"/>
                  </a:lnTo>
                  <a:lnTo>
                    <a:pt x="745" y="0"/>
                  </a:lnTo>
                  <a:lnTo>
                    <a:pt x="752" y="3902"/>
                  </a:lnTo>
                  <a:lnTo>
                    <a:pt x="759" y="7803"/>
                  </a:lnTo>
                  <a:lnTo>
                    <a:pt x="391" y="7803"/>
                  </a:lnTo>
                  <a:cubicBezTo>
                    <a:pt x="123" y="7803"/>
                    <a:pt x="19" y="7794"/>
                    <a:pt x="10" y="7768"/>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4" name="Freeform 42"/>
            <p:cNvSpPr>
              <a:spLocks/>
            </p:cNvSpPr>
            <p:nvPr/>
          </p:nvSpPr>
          <p:spPr bwMode="auto">
            <a:xfrm>
              <a:off x="13772878" y="3043129"/>
              <a:ext cx="202508" cy="1376585"/>
            </a:xfrm>
            <a:custGeom>
              <a:avLst/>
              <a:gdLst>
                <a:gd name="T0" fmla="*/ 37 w 762"/>
                <a:gd name="T1" fmla="*/ 5152 h 5186"/>
                <a:gd name="T2" fmla="*/ 6 w 762"/>
                <a:gd name="T3" fmla="*/ 2570 h 5186"/>
                <a:gd name="T4" fmla="*/ 14 w 762"/>
                <a:gd name="T5" fmla="*/ 15 h 5186"/>
                <a:gd name="T6" fmla="*/ 388 w 762"/>
                <a:gd name="T7" fmla="*/ 8 h 5186"/>
                <a:gd name="T8" fmla="*/ 762 w 762"/>
                <a:gd name="T9" fmla="*/ 0 h 5186"/>
                <a:gd name="T10" fmla="*/ 762 w 762"/>
                <a:gd name="T11" fmla="*/ 2583 h 5186"/>
                <a:gd name="T12" fmla="*/ 740 w 762"/>
                <a:gd name="T13" fmla="*/ 5169 h 5186"/>
                <a:gd name="T14" fmla="*/ 37 w 762"/>
                <a:gd name="T15" fmla="*/ 5152 h 5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5186">
                  <a:moveTo>
                    <a:pt x="37" y="5152"/>
                  </a:moveTo>
                  <a:cubicBezTo>
                    <a:pt x="6" y="5128"/>
                    <a:pt x="0" y="4695"/>
                    <a:pt x="6" y="2570"/>
                  </a:cubicBezTo>
                  <a:lnTo>
                    <a:pt x="14" y="15"/>
                  </a:lnTo>
                  <a:lnTo>
                    <a:pt x="388" y="8"/>
                  </a:lnTo>
                  <a:lnTo>
                    <a:pt x="762" y="0"/>
                  </a:lnTo>
                  <a:lnTo>
                    <a:pt x="762" y="2583"/>
                  </a:lnTo>
                  <a:cubicBezTo>
                    <a:pt x="762" y="4004"/>
                    <a:pt x="752" y="5167"/>
                    <a:pt x="740" y="5169"/>
                  </a:cubicBezTo>
                  <a:cubicBezTo>
                    <a:pt x="606" y="5186"/>
                    <a:pt x="66" y="5173"/>
                    <a:pt x="37" y="5152"/>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5" name="Freeform 43"/>
            <p:cNvSpPr>
              <a:spLocks/>
            </p:cNvSpPr>
            <p:nvPr/>
          </p:nvSpPr>
          <p:spPr bwMode="auto">
            <a:xfrm>
              <a:off x="14515018" y="3215201"/>
              <a:ext cx="209532" cy="1026586"/>
            </a:xfrm>
            <a:custGeom>
              <a:avLst/>
              <a:gdLst>
                <a:gd name="T0" fmla="*/ 11 w 788"/>
                <a:gd name="T1" fmla="*/ 3833 h 3868"/>
                <a:gd name="T2" fmla="*/ 4 w 788"/>
                <a:gd name="T3" fmla="*/ 1906 h 3868"/>
                <a:gd name="T4" fmla="*/ 12 w 788"/>
                <a:gd name="T5" fmla="*/ 16 h 3868"/>
                <a:gd name="T6" fmla="*/ 400 w 788"/>
                <a:gd name="T7" fmla="*/ 8 h 3868"/>
                <a:gd name="T8" fmla="*/ 788 w 788"/>
                <a:gd name="T9" fmla="*/ 0 h 3868"/>
                <a:gd name="T10" fmla="*/ 788 w 788"/>
                <a:gd name="T11" fmla="*/ 1934 h 3868"/>
                <a:gd name="T12" fmla="*/ 788 w 788"/>
                <a:gd name="T13" fmla="*/ 3868 h 3868"/>
                <a:gd name="T14" fmla="*/ 406 w 788"/>
                <a:gd name="T15" fmla="*/ 3868 h 3868"/>
                <a:gd name="T16" fmla="*/ 11 w 788"/>
                <a:gd name="T17" fmla="*/ 3833 h 3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868">
                  <a:moveTo>
                    <a:pt x="11" y="3833"/>
                  </a:moveTo>
                  <a:cubicBezTo>
                    <a:pt x="3" y="3813"/>
                    <a:pt x="0" y="2946"/>
                    <a:pt x="4" y="1906"/>
                  </a:cubicBezTo>
                  <a:lnTo>
                    <a:pt x="12" y="16"/>
                  </a:lnTo>
                  <a:lnTo>
                    <a:pt x="400" y="8"/>
                  </a:lnTo>
                  <a:lnTo>
                    <a:pt x="788" y="0"/>
                  </a:lnTo>
                  <a:lnTo>
                    <a:pt x="788" y="1934"/>
                  </a:lnTo>
                  <a:lnTo>
                    <a:pt x="788" y="3868"/>
                  </a:lnTo>
                  <a:lnTo>
                    <a:pt x="406" y="3868"/>
                  </a:lnTo>
                  <a:cubicBezTo>
                    <a:pt x="126" y="3868"/>
                    <a:pt x="20" y="3858"/>
                    <a:pt x="11" y="3833"/>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6" name="Freeform 45"/>
            <p:cNvSpPr>
              <a:spLocks/>
            </p:cNvSpPr>
            <p:nvPr/>
          </p:nvSpPr>
          <p:spPr bwMode="auto">
            <a:xfrm>
              <a:off x="13405323" y="3395474"/>
              <a:ext cx="195485" cy="681269"/>
            </a:xfrm>
            <a:custGeom>
              <a:avLst/>
              <a:gdLst>
                <a:gd name="T0" fmla="*/ 19 w 734"/>
                <a:gd name="T1" fmla="*/ 2550 h 2566"/>
                <a:gd name="T2" fmla="*/ 0 w 734"/>
                <a:gd name="T3" fmla="*/ 1265 h 2566"/>
                <a:gd name="T4" fmla="*/ 0 w 734"/>
                <a:gd name="T5" fmla="*/ 0 h 2566"/>
                <a:gd name="T6" fmla="*/ 367 w 734"/>
                <a:gd name="T7" fmla="*/ 0 h 2566"/>
                <a:gd name="T8" fmla="*/ 734 w 734"/>
                <a:gd name="T9" fmla="*/ 0 h 2566"/>
                <a:gd name="T10" fmla="*/ 727 w 734"/>
                <a:gd name="T11" fmla="*/ 1277 h 2566"/>
                <a:gd name="T12" fmla="*/ 719 w 734"/>
                <a:gd name="T13" fmla="*/ 2554 h 2566"/>
                <a:gd name="T14" fmla="*/ 379 w 734"/>
                <a:gd name="T15" fmla="*/ 2562 h 2566"/>
                <a:gd name="T16" fmla="*/ 19 w 734"/>
                <a:gd name="T17" fmla="*/ 2550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566">
                  <a:moveTo>
                    <a:pt x="19" y="2550"/>
                  </a:moveTo>
                  <a:cubicBezTo>
                    <a:pt x="9" y="2539"/>
                    <a:pt x="0" y="1961"/>
                    <a:pt x="0" y="1265"/>
                  </a:cubicBezTo>
                  <a:lnTo>
                    <a:pt x="0" y="0"/>
                  </a:lnTo>
                  <a:lnTo>
                    <a:pt x="367" y="0"/>
                  </a:lnTo>
                  <a:lnTo>
                    <a:pt x="734" y="0"/>
                  </a:lnTo>
                  <a:lnTo>
                    <a:pt x="727" y="1277"/>
                  </a:lnTo>
                  <a:lnTo>
                    <a:pt x="719" y="2554"/>
                  </a:lnTo>
                  <a:lnTo>
                    <a:pt x="379" y="2562"/>
                  </a:lnTo>
                  <a:cubicBezTo>
                    <a:pt x="192" y="2566"/>
                    <a:pt x="30" y="2561"/>
                    <a:pt x="19" y="2550"/>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7" name="Freeform 46"/>
            <p:cNvSpPr>
              <a:spLocks/>
            </p:cNvSpPr>
            <p:nvPr/>
          </p:nvSpPr>
          <p:spPr bwMode="auto">
            <a:xfrm>
              <a:off x="14888427" y="3395474"/>
              <a:ext cx="210701" cy="681269"/>
            </a:xfrm>
            <a:custGeom>
              <a:avLst/>
              <a:gdLst>
                <a:gd name="T0" fmla="*/ 19 w 790"/>
                <a:gd name="T1" fmla="*/ 2550 h 2566"/>
                <a:gd name="T2" fmla="*/ 0 w 790"/>
                <a:gd name="T3" fmla="*/ 1265 h 2566"/>
                <a:gd name="T4" fmla="*/ 0 w 790"/>
                <a:gd name="T5" fmla="*/ 0 h 2566"/>
                <a:gd name="T6" fmla="*/ 395 w 790"/>
                <a:gd name="T7" fmla="*/ 0 h 2566"/>
                <a:gd name="T8" fmla="*/ 790 w 790"/>
                <a:gd name="T9" fmla="*/ 0 h 2566"/>
                <a:gd name="T10" fmla="*/ 783 w 790"/>
                <a:gd name="T11" fmla="*/ 1277 h 2566"/>
                <a:gd name="T12" fmla="*/ 776 w 790"/>
                <a:gd name="T13" fmla="*/ 2554 h 2566"/>
                <a:gd name="T14" fmla="*/ 407 w 790"/>
                <a:gd name="T15" fmla="*/ 2562 h 2566"/>
                <a:gd name="T16" fmla="*/ 19 w 790"/>
                <a:gd name="T17" fmla="*/ 2550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2566">
                  <a:moveTo>
                    <a:pt x="19" y="2550"/>
                  </a:moveTo>
                  <a:cubicBezTo>
                    <a:pt x="8" y="2539"/>
                    <a:pt x="0" y="1961"/>
                    <a:pt x="0" y="1265"/>
                  </a:cubicBezTo>
                  <a:lnTo>
                    <a:pt x="0" y="0"/>
                  </a:lnTo>
                  <a:lnTo>
                    <a:pt x="395" y="0"/>
                  </a:lnTo>
                  <a:lnTo>
                    <a:pt x="790" y="0"/>
                  </a:lnTo>
                  <a:lnTo>
                    <a:pt x="783" y="1277"/>
                  </a:lnTo>
                  <a:lnTo>
                    <a:pt x="776" y="2554"/>
                  </a:lnTo>
                  <a:lnTo>
                    <a:pt x="407" y="2562"/>
                  </a:lnTo>
                  <a:cubicBezTo>
                    <a:pt x="205" y="2566"/>
                    <a:pt x="30" y="2561"/>
                    <a:pt x="19" y="2550"/>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8" name="Freeform 47"/>
            <p:cNvSpPr>
              <a:spLocks/>
            </p:cNvSpPr>
            <p:nvPr/>
          </p:nvSpPr>
          <p:spPr bwMode="auto">
            <a:xfrm>
              <a:off x="15637589" y="3395474"/>
              <a:ext cx="210701" cy="681269"/>
            </a:xfrm>
            <a:custGeom>
              <a:avLst/>
              <a:gdLst>
                <a:gd name="T0" fmla="*/ 19 w 791"/>
                <a:gd name="T1" fmla="*/ 2550 h 2566"/>
                <a:gd name="T2" fmla="*/ 0 w 791"/>
                <a:gd name="T3" fmla="*/ 1265 h 2566"/>
                <a:gd name="T4" fmla="*/ 0 w 791"/>
                <a:gd name="T5" fmla="*/ 0 h 2566"/>
                <a:gd name="T6" fmla="*/ 395 w 791"/>
                <a:gd name="T7" fmla="*/ 0 h 2566"/>
                <a:gd name="T8" fmla="*/ 791 w 791"/>
                <a:gd name="T9" fmla="*/ 0 h 2566"/>
                <a:gd name="T10" fmla="*/ 783 w 791"/>
                <a:gd name="T11" fmla="*/ 1277 h 2566"/>
                <a:gd name="T12" fmla="*/ 776 w 791"/>
                <a:gd name="T13" fmla="*/ 2554 h 2566"/>
                <a:gd name="T14" fmla="*/ 408 w 791"/>
                <a:gd name="T15" fmla="*/ 2562 h 2566"/>
                <a:gd name="T16" fmla="*/ 19 w 791"/>
                <a:gd name="T17" fmla="*/ 2550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1" h="2566">
                  <a:moveTo>
                    <a:pt x="19" y="2550"/>
                  </a:moveTo>
                  <a:cubicBezTo>
                    <a:pt x="9" y="2539"/>
                    <a:pt x="0" y="1961"/>
                    <a:pt x="0" y="1265"/>
                  </a:cubicBezTo>
                  <a:lnTo>
                    <a:pt x="0" y="0"/>
                  </a:lnTo>
                  <a:lnTo>
                    <a:pt x="395" y="0"/>
                  </a:lnTo>
                  <a:lnTo>
                    <a:pt x="791" y="0"/>
                  </a:lnTo>
                  <a:lnTo>
                    <a:pt x="783" y="1277"/>
                  </a:lnTo>
                  <a:lnTo>
                    <a:pt x="776" y="2554"/>
                  </a:lnTo>
                  <a:lnTo>
                    <a:pt x="408" y="2562"/>
                  </a:lnTo>
                  <a:cubicBezTo>
                    <a:pt x="205" y="2566"/>
                    <a:pt x="30" y="2561"/>
                    <a:pt x="19" y="2550"/>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69" name="Freeform 48"/>
            <p:cNvSpPr>
              <a:spLocks/>
            </p:cNvSpPr>
            <p:nvPr/>
          </p:nvSpPr>
          <p:spPr bwMode="auto">
            <a:xfrm>
              <a:off x="13030739" y="3567543"/>
              <a:ext cx="201338" cy="328930"/>
            </a:xfrm>
            <a:custGeom>
              <a:avLst/>
              <a:gdLst>
                <a:gd name="T0" fmla="*/ 35 w 760"/>
                <a:gd name="T1" fmla="*/ 1225 h 1243"/>
                <a:gd name="T2" fmla="*/ 0 w 760"/>
                <a:gd name="T3" fmla="*/ 605 h 1243"/>
                <a:gd name="T4" fmla="*/ 0 w 760"/>
                <a:gd name="T5" fmla="*/ 0 h 1243"/>
                <a:gd name="T6" fmla="*/ 374 w 760"/>
                <a:gd name="T7" fmla="*/ 8 h 1243"/>
                <a:gd name="T8" fmla="*/ 747 w 760"/>
                <a:gd name="T9" fmla="*/ 16 h 1243"/>
                <a:gd name="T10" fmla="*/ 755 w 760"/>
                <a:gd name="T11" fmla="*/ 591 h 1243"/>
                <a:gd name="T12" fmla="*/ 730 w 760"/>
                <a:gd name="T13" fmla="*/ 1205 h 1243"/>
                <a:gd name="T14" fmla="*/ 384 w 760"/>
                <a:gd name="T15" fmla="*/ 1241 h 1243"/>
                <a:gd name="T16" fmla="*/ 35 w 760"/>
                <a:gd name="T17" fmla="*/ 1225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0" h="1243">
                  <a:moveTo>
                    <a:pt x="35" y="1225"/>
                  </a:moveTo>
                  <a:cubicBezTo>
                    <a:pt x="8" y="1214"/>
                    <a:pt x="0" y="1063"/>
                    <a:pt x="0" y="605"/>
                  </a:cubicBezTo>
                  <a:lnTo>
                    <a:pt x="0" y="0"/>
                  </a:lnTo>
                  <a:lnTo>
                    <a:pt x="374" y="8"/>
                  </a:lnTo>
                  <a:lnTo>
                    <a:pt x="747" y="16"/>
                  </a:lnTo>
                  <a:lnTo>
                    <a:pt x="755" y="591"/>
                  </a:lnTo>
                  <a:cubicBezTo>
                    <a:pt x="760" y="991"/>
                    <a:pt x="753" y="1178"/>
                    <a:pt x="730" y="1205"/>
                  </a:cubicBezTo>
                  <a:cubicBezTo>
                    <a:pt x="706" y="1234"/>
                    <a:pt x="619" y="1243"/>
                    <a:pt x="384" y="1241"/>
                  </a:cubicBezTo>
                  <a:cubicBezTo>
                    <a:pt x="211" y="1240"/>
                    <a:pt x="54" y="1233"/>
                    <a:pt x="35" y="1225"/>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70" name="Freeform 49"/>
            <p:cNvSpPr>
              <a:spLocks/>
            </p:cNvSpPr>
            <p:nvPr/>
          </p:nvSpPr>
          <p:spPr bwMode="auto">
            <a:xfrm>
              <a:off x="15263008" y="3567543"/>
              <a:ext cx="210701" cy="328930"/>
            </a:xfrm>
            <a:custGeom>
              <a:avLst/>
              <a:gdLst>
                <a:gd name="T0" fmla="*/ 19 w 791"/>
                <a:gd name="T1" fmla="*/ 1224 h 1240"/>
                <a:gd name="T2" fmla="*/ 0 w 791"/>
                <a:gd name="T3" fmla="*/ 602 h 1240"/>
                <a:gd name="T4" fmla="*/ 0 w 791"/>
                <a:gd name="T5" fmla="*/ 0 h 1240"/>
                <a:gd name="T6" fmla="*/ 395 w 791"/>
                <a:gd name="T7" fmla="*/ 0 h 1240"/>
                <a:gd name="T8" fmla="*/ 791 w 791"/>
                <a:gd name="T9" fmla="*/ 0 h 1240"/>
                <a:gd name="T10" fmla="*/ 783 w 791"/>
                <a:gd name="T11" fmla="*/ 614 h 1240"/>
                <a:gd name="T12" fmla="*/ 776 w 791"/>
                <a:gd name="T13" fmla="*/ 1228 h 1240"/>
                <a:gd name="T14" fmla="*/ 407 w 791"/>
                <a:gd name="T15" fmla="*/ 1235 h 1240"/>
                <a:gd name="T16" fmla="*/ 19 w 791"/>
                <a:gd name="T17" fmla="*/ 1224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1" h="1240">
                  <a:moveTo>
                    <a:pt x="19" y="1224"/>
                  </a:moveTo>
                  <a:cubicBezTo>
                    <a:pt x="9" y="1213"/>
                    <a:pt x="0" y="933"/>
                    <a:pt x="0" y="602"/>
                  </a:cubicBezTo>
                  <a:lnTo>
                    <a:pt x="0" y="0"/>
                  </a:lnTo>
                  <a:lnTo>
                    <a:pt x="395" y="0"/>
                  </a:lnTo>
                  <a:lnTo>
                    <a:pt x="791" y="0"/>
                  </a:lnTo>
                  <a:lnTo>
                    <a:pt x="783" y="614"/>
                  </a:lnTo>
                  <a:lnTo>
                    <a:pt x="776" y="1228"/>
                  </a:lnTo>
                  <a:lnTo>
                    <a:pt x="407" y="1235"/>
                  </a:lnTo>
                  <a:cubicBezTo>
                    <a:pt x="205" y="1240"/>
                    <a:pt x="30" y="1234"/>
                    <a:pt x="19" y="1224"/>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71" name="Freeform 50"/>
            <p:cNvSpPr>
              <a:spLocks/>
            </p:cNvSpPr>
            <p:nvPr/>
          </p:nvSpPr>
          <p:spPr bwMode="auto">
            <a:xfrm>
              <a:off x="16013342" y="3567543"/>
              <a:ext cx="209532" cy="332441"/>
            </a:xfrm>
            <a:custGeom>
              <a:avLst/>
              <a:gdLst>
                <a:gd name="T0" fmla="*/ 19 w 790"/>
                <a:gd name="T1" fmla="*/ 1225 h 1252"/>
                <a:gd name="T2" fmla="*/ 0 w 790"/>
                <a:gd name="T3" fmla="*/ 603 h 1252"/>
                <a:gd name="T4" fmla="*/ 0 w 790"/>
                <a:gd name="T5" fmla="*/ 0 h 1252"/>
                <a:gd name="T6" fmla="*/ 388 w 790"/>
                <a:gd name="T7" fmla="*/ 8 h 1252"/>
                <a:gd name="T8" fmla="*/ 776 w 790"/>
                <a:gd name="T9" fmla="*/ 16 h 1252"/>
                <a:gd name="T10" fmla="*/ 784 w 790"/>
                <a:gd name="T11" fmla="*/ 607 h 1252"/>
                <a:gd name="T12" fmla="*/ 756 w 790"/>
                <a:gd name="T13" fmla="*/ 1220 h 1252"/>
                <a:gd name="T14" fmla="*/ 19 w 790"/>
                <a:gd name="T15" fmla="*/ 1225 h 1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0" h="1252">
                  <a:moveTo>
                    <a:pt x="19" y="1225"/>
                  </a:moveTo>
                  <a:cubicBezTo>
                    <a:pt x="8" y="1214"/>
                    <a:pt x="0" y="935"/>
                    <a:pt x="0" y="603"/>
                  </a:cubicBezTo>
                  <a:lnTo>
                    <a:pt x="0" y="0"/>
                  </a:lnTo>
                  <a:lnTo>
                    <a:pt x="388" y="8"/>
                  </a:lnTo>
                  <a:lnTo>
                    <a:pt x="776" y="16"/>
                  </a:lnTo>
                  <a:lnTo>
                    <a:pt x="784" y="607"/>
                  </a:lnTo>
                  <a:cubicBezTo>
                    <a:pt x="790" y="1060"/>
                    <a:pt x="783" y="1203"/>
                    <a:pt x="756" y="1220"/>
                  </a:cubicBezTo>
                  <a:cubicBezTo>
                    <a:pt x="712" y="1247"/>
                    <a:pt x="46" y="1252"/>
                    <a:pt x="19" y="1225"/>
                  </a:cubicBez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grpSp>
      <p:sp>
        <p:nvSpPr>
          <p:cNvPr id="72" name="手繪多邊形 71"/>
          <p:cNvSpPr>
            <a:spLocks noChangeAspect="1"/>
          </p:cNvSpPr>
          <p:nvPr/>
        </p:nvSpPr>
        <p:spPr bwMode="auto">
          <a:xfrm>
            <a:off x="1662966" y="4642393"/>
            <a:ext cx="613286" cy="613310"/>
          </a:xfrm>
          <a:custGeom>
            <a:avLst/>
            <a:gdLst>
              <a:gd name="connsiteX0" fmla="*/ 2723747 w 3414713"/>
              <a:gd name="connsiteY0" fmla="*/ 2611578 h 3414854"/>
              <a:gd name="connsiteX1" fmla="*/ 2412074 w 3414713"/>
              <a:gd name="connsiteY1" fmla="*/ 2624182 h 3414854"/>
              <a:gd name="connsiteX2" fmla="*/ 2407761 w 3414713"/>
              <a:gd name="connsiteY2" fmla="*/ 3061330 h 3414854"/>
              <a:gd name="connsiteX3" fmla="*/ 2418545 w 3414713"/>
              <a:gd name="connsiteY3" fmla="*/ 3089418 h 3414854"/>
              <a:gd name="connsiteX4" fmla="*/ 2722668 w 3414713"/>
              <a:gd name="connsiteY4" fmla="*/ 3089418 h 3414854"/>
              <a:gd name="connsiteX5" fmla="*/ 3037576 w 3414713"/>
              <a:gd name="connsiteY5" fmla="*/ 3069612 h 3414854"/>
              <a:gd name="connsiteX6" fmla="*/ 3048001 w 3414713"/>
              <a:gd name="connsiteY6" fmla="*/ 2850318 h 3414854"/>
              <a:gd name="connsiteX7" fmla="*/ 3037576 w 3414713"/>
              <a:gd name="connsiteY7" fmla="*/ 2631384 h 3414854"/>
              <a:gd name="connsiteX8" fmla="*/ 2723747 w 3414713"/>
              <a:gd name="connsiteY8" fmla="*/ 2611578 h 3414854"/>
              <a:gd name="connsiteX9" fmla="*/ 1713559 w 3414713"/>
              <a:gd name="connsiteY9" fmla="*/ 2611578 h 3414854"/>
              <a:gd name="connsiteX10" fmla="*/ 1404472 w 3414713"/>
              <a:gd name="connsiteY10" fmla="*/ 2623822 h 3414854"/>
              <a:gd name="connsiteX11" fmla="*/ 1392238 w 3414713"/>
              <a:gd name="connsiteY11" fmla="*/ 2850318 h 3414854"/>
              <a:gd name="connsiteX12" fmla="*/ 1404472 w 3414713"/>
              <a:gd name="connsiteY12" fmla="*/ 3077174 h 3414854"/>
              <a:gd name="connsiteX13" fmla="*/ 1713559 w 3414713"/>
              <a:gd name="connsiteY13" fmla="*/ 3089418 h 3414854"/>
              <a:gd name="connsiteX14" fmla="*/ 2021566 w 3414713"/>
              <a:gd name="connsiteY14" fmla="*/ 3069612 h 3414854"/>
              <a:gd name="connsiteX15" fmla="*/ 2032001 w 3414713"/>
              <a:gd name="connsiteY15" fmla="*/ 2850318 h 3414854"/>
              <a:gd name="connsiteX16" fmla="*/ 2021566 w 3414713"/>
              <a:gd name="connsiteY16" fmla="*/ 2631384 h 3414854"/>
              <a:gd name="connsiteX17" fmla="*/ 1713559 w 3414713"/>
              <a:gd name="connsiteY17" fmla="*/ 2611578 h 3414854"/>
              <a:gd name="connsiteX18" fmla="*/ 697213 w 3414713"/>
              <a:gd name="connsiteY18" fmla="*/ 2611578 h 3414854"/>
              <a:gd name="connsiteX19" fmla="*/ 393217 w 3414713"/>
              <a:gd name="connsiteY19" fmla="*/ 2627786 h 3414854"/>
              <a:gd name="connsiteX20" fmla="*/ 399326 w 3414713"/>
              <a:gd name="connsiteY20" fmla="*/ 3077174 h 3414854"/>
              <a:gd name="connsiteX21" fmla="*/ 702962 w 3414713"/>
              <a:gd name="connsiteY21" fmla="*/ 3089418 h 3414854"/>
              <a:gd name="connsiteX22" fmla="*/ 1005161 w 3414713"/>
              <a:gd name="connsiteY22" fmla="*/ 3069614 h 3414854"/>
              <a:gd name="connsiteX23" fmla="*/ 1005161 w 3414713"/>
              <a:gd name="connsiteY23" fmla="*/ 2631386 h 3414854"/>
              <a:gd name="connsiteX24" fmla="*/ 697213 w 3414713"/>
              <a:gd name="connsiteY24" fmla="*/ 2611578 h 3414854"/>
              <a:gd name="connsiteX25" fmla="*/ 433028 w 3414713"/>
              <a:gd name="connsiteY25" fmla="*/ 18 h 3414854"/>
              <a:gd name="connsiteX26" fmla="*/ 533290 w 3414713"/>
              <a:gd name="connsiteY26" fmla="*/ 11162 h 3414854"/>
              <a:gd name="connsiteX27" fmla="*/ 569659 w 3414713"/>
              <a:gd name="connsiteY27" fmla="*/ 456078 h 3414854"/>
              <a:gd name="connsiteX28" fmla="*/ 588384 w 3414713"/>
              <a:gd name="connsiteY28" fmla="*/ 740682 h 3414854"/>
              <a:gd name="connsiteX29" fmla="*/ 608909 w 3414713"/>
              <a:gd name="connsiteY29" fmla="*/ 1010150 h 3414854"/>
              <a:gd name="connsiteX30" fmla="*/ 640236 w 3414713"/>
              <a:gd name="connsiteY30" fmla="*/ 1437054 h 3414854"/>
              <a:gd name="connsiteX31" fmla="*/ 671204 w 3414713"/>
              <a:gd name="connsiteY31" fmla="*/ 1823606 h 3414854"/>
              <a:gd name="connsiteX32" fmla="*/ 680926 w 3414713"/>
              <a:gd name="connsiteY32" fmla="*/ 1977438 h 3414854"/>
              <a:gd name="connsiteX33" fmla="*/ 901660 w 3414713"/>
              <a:gd name="connsiteY33" fmla="*/ 1975634 h 3414854"/>
              <a:gd name="connsiteX34" fmla="*/ 1366894 w 3414713"/>
              <a:gd name="connsiteY34" fmla="*/ 1734266 h 3414854"/>
              <a:gd name="connsiteX35" fmla="*/ 1722660 w 3414713"/>
              <a:gd name="connsiteY35" fmla="*/ 1549094 h 3414854"/>
              <a:gd name="connsiteX36" fmla="*/ 2042418 w 3414713"/>
              <a:gd name="connsiteY36" fmla="*/ 1396346 h 3414854"/>
              <a:gd name="connsiteX37" fmla="*/ 2052861 w 3414713"/>
              <a:gd name="connsiteY37" fmla="*/ 1732822 h 3414854"/>
              <a:gd name="connsiteX38" fmla="*/ 2065824 w 3414713"/>
              <a:gd name="connsiteY38" fmla="*/ 2068222 h 3414854"/>
              <a:gd name="connsiteX39" fmla="*/ 2424111 w 3414713"/>
              <a:gd name="connsiteY39" fmla="*/ 1894218 h 3414854"/>
              <a:gd name="connsiteX40" fmla="*/ 2947319 w 3414713"/>
              <a:gd name="connsiteY40" fmla="*/ 1623306 h 3414854"/>
              <a:gd name="connsiteX41" fmla="*/ 3258435 w 3414713"/>
              <a:gd name="connsiteY41" fmla="*/ 1461190 h 3414854"/>
              <a:gd name="connsiteX42" fmla="*/ 3403190 w 3414713"/>
              <a:gd name="connsiteY42" fmla="*/ 1391302 h 3414854"/>
              <a:gd name="connsiteX43" fmla="*/ 3414713 w 3414713"/>
              <a:gd name="connsiteY43" fmla="*/ 2403258 h 3414854"/>
              <a:gd name="connsiteX44" fmla="*/ 3414713 w 3414713"/>
              <a:gd name="connsiteY44" fmla="*/ 3414854 h 3414854"/>
              <a:gd name="connsiteX45" fmla="*/ 1707537 w 3414713"/>
              <a:gd name="connsiteY45" fmla="*/ 3414854 h 3414854"/>
              <a:gd name="connsiteX46" fmla="*/ 0 w 3414713"/>
              <a:gd name="connsiteY46" fmla="*/ 3414854 h 3414854"/>
              <a:gd name="connsiteX47" fmla="*/ 0 w 3414713"/>
              <a:gd name="connsiteY47" fmla="*/ 2742978 h 3414854"/>
              <a:gd name="connsiteX48" fmla="*/ 10443 w 3414713"/>
              <a:gd name="connsiteY48" fmla="*/ 1978158 h 3414854"/>
              <a:gd name="connsiteX49" fmla="*/ 61215 w 3414713"/>
              <a:gd name="connsiteY49" fmla="*/ 1299798 h 3414854"/>
              <a:gd name="connsiteX50" fmla="*/ 85341 w 3414713"/>
              <a:gd name="connsiteY50" fmla="*/ 959354 h 3414854"/>
              <a:gd name="connsiteX51" fmla="*/ 116308 w 3414713"/>
              <a:gd name="connsiteY51" fmla="*/ 542542 h 3414854"/>
              <a:gd name="connsiteX52" fmla="*/ 142235 w 3414713"/>
              <a:gd name="connsiteY52" fmla="*/ 207142 h 3414854"/>
              <a:gd name="connsiteX53" fmla="*/ 155198 w 3414713"/>
              <a:gd name="connsiteY53" fmla="*/ 44306 h 3414854"/>
              <a:gd name="connsiteX54" fmla="*/ 157719 w 3414713"/>
              <a:gd name="connsiteY54" fmla="*/ 3598 h 3414854"/>
              <a:gd name="connsiteX55" fmla="*/ 343524 w 3414713"/>
              <a:gd name="connsiteY55" fmla="*/ 718 h 3414854"/>
              <a:gd name="connsiteX56" fmla="*/ 433028 w 3414713"/>
              <a:gd name="connsiteY56" fmla="*/ 18 h 341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14713" h="3414854">
                <a:moveTo>
                  <a:pt x="2723747" y="2611578"/>
                </a:moveTo>
                <a:cubicBezTo>
                  <a:pt x="2491880" y="2611578"/>
                  <a:pt x="2418186" y="2614460"/>
                  <a:pt x="2412074" y="2624182"/>
                </a:cubicBezTo>
                <a:cubicBezTo>
                  <a:pt x="2399133" y="2643988"/>
                  <a:pt x="2395538" y="3028922"/>
                  <a:pt x="2407761" y="3061330"/>
                </a:cubicBezTo>
                <a:lnTo>
                  <a:pt x="2418545" y="3089418"/>
                </a:lnTo>
                <a:lnTo>
                  <a:pt x="2722668" y="3089418"/>
                </a:lnTo>
                <a:cubicBezTo>
                  <a:pt x="3013131" y="3089418"/>
                  <a:pt x="3027511" y="3088336"/>
                  <a:pt x="3037576" y="3069612"/>
                </a:cubicBezTo>
                <a:cubicBezTo>
                  <a:pt x="3043687" y="3058090"/>
                  <a:pt x="3048001" y="2968428"/>
                  <a:pt x="3048001" y="2850318"/>
                </a:cubicBezTo>
                <a:cubicBezTo>
                  <a:pt x="3048001" y="2732208"/>
                  <a:pt x="3043687" y="2642906"/>
                  <a:pt x="3037576" y="2631384"/>
                </a:cubicBezTo>
                <a:cubicBezTo>
                  <a:pt x="3027511" y="2612660"/>
                  <a:pt x="3013131" y="2611578"/>
                  <a:pt x="2723747" y="2611578"/>
                </a:cubicBezTo>
                <a:close/>
                <a:moveTo>
                  <a:pt x="1713559" y="2611578"/>
                </a:moveTo>
                <a:cubicBezTo>
                  <a:pt x="1496227" y="2611578"/>
                  <a:pt x="1413108" y="2614820"/>
                  <a:pt x="1404472" y="2623822"/>
                </a:cubicBezTo>
                <a:cubicBezTo>
                  <a:pt x="1395476" y="2632464"/>
                  <a:pt x="1392238" y="2697280"/>
                  <a:pt x="1392238" y="2850318"/>
                </a:cubicBezTo>
                <a:cubicBezTo>
                  <a:pt x="1392238" y="3003716"/>
                  <a:pt x="1395476" y="3068172"/>
                  <a:pt x="1404472" y="3077174"/>
                </a:cubicBezTo>
                <a:cubicBezTo>
                  <a:pt x="1413108" y="3085816"/>
                  <a:pt x="1496227" y="3089418"/>
                  <a:pt x="1713559" y="3089418"/>
                </a:cubicBezTo>
                <a:cubicBezTo>
                  <a:pt x="1997098" y="3089418"/>
                  <a:pt x="2011491" y="3088336"/>
                  <a:pt x="2021566" y="3069612"/>
                </a:cubicBezTo>
                <a:cubicBezTo>
                  <a:pt x="2027683" y="3058090"/>
                  <a:pt x="2032001" y="2968428"/>
                  <a:pt x="2032001" y="2850318"/>
                </a:cubicBezTo>
                <a:cubicBezTo>
                  <a:pt x="2032001" y="2732208"/>
                  <a:pt x="2027683" y="2642906"/>
                  <a:pt x="2021566" y="2631384"/>
                </a:cubicBezTo>
                <a:cubicBezTo>
                  <a:pt x="2011491" y="2612660"/>
                  <a:pt x="1997098" y="2611578"/>
                  <a:pt x="1713559" y="2611578"/>
                </a:cubicBezTo>
                <a:close/>
                <a:moveTo>
                  <a:pt x="697213" y="2611578"/>
                </a:moveTo>
                <a:cubicBezTo>
                  <a:pt x="434900" y="2611578"/>
                  <a:pt x="398607" y="2613382"/>
                  <a:pt x="393217" y="2627786"/>
                </a:cubicBezTo>
                <a:cubicBezTo>
                  <a:pt x="381000" y="2659830"/>
                  <a:pt x="386390" y="3064210"/>
                  <a:pt x="399326" y="3077174"/>
                </a:cubicBezTo>
                <a:cubicBezTo>
                  <a:pt x="407950" y="3085818"/>
                  <a:pt x="489878" y="3089418"/>
                  <a:pt x="702962" y="3089418"/>
                </a:cubicBezTo>
                <a:cubicBezTo>
                  <a:pt x="981086" y="3089418"/>
                  <a:pt x="995459" y="3088338"/>
                  <a:pt x="1005161" y="3069614"/>
                </a:cubicBezTo>
                <a:cubicBezTo>
                  <a:pt x="1019175" y="3043326"/>
                  <a:pt x="1019175" y="2657310"/>
                  <a:pt x="1005161" y="2631386"/>
                </a:cubicBezTo>
                <a:cubicBezTo>
                  <a:pt x="995459" y="2612662"/>
                  <a:pt x="981086" y="2611578"/>
                  <a:pt x="697213" y="2611578"/>
                </a:cubicBezTo>
                <a:close/>
                <a:moveTo>
                  <a:pt x="433028" y="18"/>
                </a:moveTo>
                <a:cubicBezTo>
                  <a:pt x="505743" y="290"/>
                  <a:pt x="530860" y="3598"/>
                  <a:pt x="533290" y="11162"/>
                </a:cubicBezTo>
                <a:cubicBezTo>
                  <a:pt x="537971" y="24494"/>
                  <a:pt x="554175" y="224074"/>
                  <a:pt x="569659" y="456078"/>
                </a:cubicBezTo>
                <a:cubicBezTo>
                  <a:pt x="574340" y="531734"/>
                  <a:pt x="582982" y="659622"/>
                  <a:pt x="588384" y="740682"/>
                </a:cubicBezTo>
                <a:cubicBezTo>
                  <a:pt x="593425" y="821738"/>
                  <a:pt x="602787" y="943146"/>
                  <a:pt x="608909" y="1010150"/>
                </a:cubicBezTo>
                <a:cubicBezTo>
                  <a:pt x="614670" y="1077158"/>
                  <a:pt x="629073" y="1269534"/>
                  <a:pt x="640236" y="1437054"/>
                </a:cubicBezTo>
                <a:cubicBezTo>
                  <a:pt x="651759" y="1604934"/>
                  <a:pt x="665442" y="1778938"/>
                  <a:pt x="671204" y="1823606"/>
                </a:cubicBezTo>
                <a:cubicBezTo>
                  <a:pt x="676605" y="1868278"/>
                  <a:pt x="680926" y="1937450"/>
                  <a:pt x="680926" y="1977438"/>
                </a:cubicBezTo>
                <a:cubicBezTo>
                  <a:pt x="680926" y="2090918"/>
                  <a:pt x="679126" y="2090918"/>
                  <a:pt x="901660" y="1975634"/>
                </a:cubicBezTo>
                <a:cubicBezTo>
                  <a:pt x="1006806" y="1921238"/>
                  <a:pt x="1216017" y="1812438"/>
                  <a:pt x="1366894" y="1734266"/>
                </a:cubicBezTo>
                <a:cubicBezTo>
                  <a:pt x="1517770" y="1656090"/>
                  <a:pt x="1678009" y="1572870"/>
                  <a:pt x="1722660" y="1549094"/>
                </a:cubicBezTo>
                <a:cubicBezTo>
                  <a:pt x="1927550" y="1440658"/>
                  <a:pt x="2033056" y="1390582"/>
                  <a:pt x="2042418" y="1396346"/>
                </a:cubicBezTo>
                <a:cubicBezTo>
                  <a:pt x="2049260" y="1400670"/>
                  <a:pt x="2052861" y="1518830"/>
                  <a:pt x="2052861" y="1732822"/>
                </a:cubicBezTo>
                <a:cubicBezTo>
                  <a:pt x="2052861" y="1991126"/>
                  <a:pt x="2055742" y="2064258"/>
                  <a:pt x="2065824" y="2068222"/>
                </a:cubicBezTo>
                <a:cubicBezTo>
                  <a:pt x="2073026" y="2070742"/>
                  <a:pt x="2234345" y="1992566"/>
                  <a:pt x="2424111" y="1894218"/>
                </a:cubicBezTo>
                <a:cubicBezTo>
                  <a:pt x="2613878" y="1795870"/>
                  <a:pt x="2849375" y="1673742"/>
                  <a:pt x="2947319" y="1623306"/>
                </a:cubicBezTo>
                <a:cubicBezTo>
                  <a:pt x="3044903" y="1572510"/>
                  <a:pt x="3184977" y="1499738"/>
                  <a:pt x="3258435" y="1461190"/>
                </a:cubicBezTo>
                <a:cubicBezTo>
                  <a:pt x="3331893" y="1423002"/>
                  <a:pt x="3397069" y="1391302"/>
                  <a:pt x="3403190" y="1391302"/>
                </a:cubicBezTo>
                <a:cubicBezTo>
                  <a:pt x="3411832" y="1391302"/>
                  <a:pt x="3414713" y="1660050"/>
                  <a:pt x="3414713" y="2403258"/>
                </a:cubicBezTo>
                <a:lnTo>
                  <a:pt x="3414713" y="3414854"/>
                </a:lnTo>
                <a:lnTo>
                  <a:pt x="1707537" y="3414854"/>
                </a:lnTo>
                <a:lnTo>
                  <a:pt x="0" y="3414854"/>
                </a:lnTo>
                <a:lnTo>
                  <a:pt x="0" y="2742978"/>
                </a:lnTo>
                <a:cubicBezTo>
                  <a:pt x="0" y="2358946"/>
                  <a:pt x="4681" y="2031474"/>
                  <a:pt x="10443" y="1978158"/>
                </a:cubicBezTo>
                <a:cubicBezTo>
                  <a:pt x="21245" y="1880166"/>
                  <a:pt x="47172" y="1534682"/>
                  <a:pt x="61215" y="1299798"/>
                </a:cubicBezTo>
                <a:cubicBezTo>
                  <a:pt x="65896" y="1224502"/>
                  <a:pt x="76699" y="1071034"/>
                  <a:pt x="85341" y="959354"/>
                </a:cubicBezTo>
                <a:cubicBezTo>
                  <a:pt x="93983" y="847678"/>
                  <a:pt x="108026" y="659982"/>
                  <a:pt x="116308" y="542542"/>
                </a:cubicBezTo>
                <a:cubicBezTo>
                  <a:pt x="124590" y="425098"/>
                  <a:pt x="136473" y="274150"/>
                  <a:pt x="142235" y="207142"/>
                </a:cubicBezTo>
                <a:cubicBezTo>
                  <a:pt x="147996" y="139774"/>
                  <a:pt x="154118" y="66642"/>
                  <a:pt x="155198" y="44306"/>
                </a:cubicBezTo>
                <a:lnTo>
                  <a:pt x="157719" y="3598"/>
                </a:lnTo>
                <a:lnTo>
                  <a:pt x="343524" y="718"/>
                </a:lnTo>
                <a:cubicBezTo>
                  <a:pt x="379263" y="178"/>
                  <a:pt x="408790" y="-70"/>
                  <a:pt x="433028" y="18"/>
                </a:cubicBezTo>
                <a:close/>
              </a:path>
            </a:pathLst>
          </a:custGeom>
          <a:solidFill>
            <a:schemeClr val="bg1">
              <a:lumMod val="50000"/>
            </a:schemeClr>
          </a:solid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4915814" rtl="0" eaLnBrk="1" latinLnBrk="0" hangingPunct="1">
              <a:defRPr sz="9677" kern="1200">
                <a:solidFill>
                  <a:schemeClr val="tx1"/>
                </a:solidFill>
                <a:latin typeface="+mn-lt"/>
                <a:ea typeface="+mn-ea"/>
                <a:cs typeface="+mn-cs"/>
              </a:defRPr>
            </a:lvl1pPr>
            <a:lvl2pPr marL="2457907" algn="l" defTabSz="4915814" rtl="0" eaLnBrk="1" latinLnBrk="0" hangingPunct="1">
              <a:defRPr sz="9677" kern="1200">
                <a:solidFill>
                  <a:schemeClr val="tx1"/>
                </a:solidFill>
                <a:latin typeface="+mn-lt"/>
                <a:ea typeface="+mn-ea"/>
                <a:cs typeface="+mn-cs"/>
              </a:defRPr>
            </a:lvl2pPr>
            <a:lvl3pPr marL="4915814" algn="l" defTabSz="4915814" rtl="0" eaLnBrk="1" latinLnBrk="0" hangingPunct="1">
              <a:defRPr sz="9677" kern="1200">
                <a:solidFill>
                  <a:schemeClr val="tx1"/>
                </a:solidFill>
                <a:latin typeface="+mn-lt"/>
                <a:ea typeface="+mn-ea"/>
                <a:cs typeface="+mn-cs"/>
              </a:defRPr>
            </a:lvl3pPr>
            <a:lvl4pPr marL="7373722" algn="l" defTabSz="4915814" rtl="0" eaLnBrk="1" latinLnBrk="0" hangingPunct="1">
              <a:defRPr sz="9677" kern="1200">
                <a:solidFill>
                  <a:schemeClr val="tx1"/>
                </a:solidFill>
                <a:latin typeface="+mn-lt"/>
                <a:ea typeface="+mn-ea"/>
                <a:cs typeface="+mn-cs"/>
              </a:defRPr>
            </a:lvl4pPr>
            <a:lvl5pPr marL="9831629" algn="l" defTabSz="4915814" rtl="0" eaLnBrk="1" latinLnBrk="0" hangingPunct="1">
              <a:defRPr sz="9677" kern="1200">
                <a:solidFill>
                  <a:schemeClr val="tx1"/>
                </a:solidFill>
                <a:latin typeface="+mn-lt"/>
                <a:ea typeface="+mn-ea"/>
                <a:cs typeface="+mn-cs"/>
              </a:defRPr>
            </a:lvl5pPr>
            <a:lvl6pPr marL="12289536" algn="l" defTabSz="4915814" rtl="0" eaLnBrk="1" latinLnBrk="0" hangingPunct="1">
              <a:defRPr sz="9677" kern="1200">
                <a:solidFill>
                  <a:schemeClr val="tx1"/>
                </a:solidFill>
                <a:latin typeface="+mn-lt"/>
                <a:ea typeface="+mn-ea"/>
                <a:cs typeface="+mn-cs"/>
              </a:defRPr>
            </a:lvl6pPr>
            <a:lvl7pPr marL="14747443" algn="l" defTabSz="4915814" rtl="0" eaLnBrk="1" latinLnBrk="0" hangingPunct="1">
              <a:defRPr sz="9677" kern="1200">
                <a:solidFill>
                  <a:schemeClr val="tx1"/>
                </a:solidFill>
                <a:latin typeface="+mn-lt"/>
                <a:ea typeface="+mn-ea"/>
                <a:cs typeface="+mn-cs"/>
              </a:defRPr>
            </a:lvl7pPr>
            <a:lvl8pPr marL="17205350" algn="l" defTabSz="4915814" rtl="0" eaLnBrk="1" latinLnBrk="0" hangingPunct="1">
              <a:defRPr sz="9677" kern="1200">
                <a:solidFill>
                  <a:schemeClr val="tx1"/>
                </a:solidFill>
                <a:latin typeface="+mn-lt"/>
                <a:ea typeface="+mn-ea"/>
                <a:cs typeface="+mn-cs"/>
              </a:defRPr>
            </a:lvl8pPr>
            <a:lvl9pPr marL="19663258" algn="l" defTabSz="4915814" rtl="0" eaLnBrk="1" latinLnBrk="0" hangingPunct="1">
              <a:defRPr sz="9677" kern="1200">
                <a:solidFill>
                  <a:schemeClr val="tx1"/>
                </a:solidFill>
                <a:latin typeface="+mn-lt"/>
                <a:ea typeface="+mn-ea"/>
                <a:cs typeface="+mn-cs"/>
              </a:defRPr>
            </a:lvl9pPr>
          </a:lstStyle>
          <a:p>
            <a:endParaRPr lang="zh-TW" altLang="en-US"/>
          </a:p>
        </p:txBody>
      </p:sp>
      <p:sp>
        <p:nvSpPr>
          <p:cNvPr id="74" name="投影片編號版面配置區 73"/>
          <p:cNvSpPr>
            <a:spLocks noGrp="1"/>
          </p:cNvSpPr>
          <p:nvPr>
            <p:ph type="sldNum" sz="quarter" idx="12"/>
          </p:nvPr>
        </p:nvSpPr>
        <p:spPr/>
        <p:txBody>
          <a:bodyPr/>
          <a:lstStyle/>
          <a:p>
            <a:fld id="{3E5B7E40-2C08-4ABC-92E6-8AE10441B421}" type="slidenum">
              <a:rPr lang="zh-TW" altLang="en-US" smtClean="0"/>
              <a:t>2</a:t>
            </a:fld>
            <a:endParaRPr lang="zh-TW" altLang="en-US"/>
          </a:p>
        </p:txBody>
      </p:sp>
      <p:pic>
        <p:nvPicPr>
          <p:cNvPr id="2" name="圖片 1"/>
          <p:cNvPicPr>
            <a:picLocks noChangeAspect="1"/>
          </p:cNvPicPr>
          <p:nvPr/>
        </p:nvPicPr>
        <p:blipFill>
          <a:blip r:embed="rId2"/>
          <a:stretch>
            <a:fillRect/>
          </a:stretch>
        </p:blipFill>
        <p:spPr>
          <a:xfrm>
            <a:off x="4451008" y="2041866"/>
            <a:ext cx="922667" cy="922667"/>
          </a:xfrm>
          <a:prstGeom prst="rect">
            <a:avLst/>
          </a:prstGeom>
        </p:spPr>
      </p:pic>
      <p:pic>
        <p:nvPicPr>
          <p:cNvPr id="18" name="圖片 17"/>
          <p:cNvPicPr>
            <a:picLocks noChangeAspect="1"/>
          </p:cNvPicPr>
          <p:nvPr/>
        </p:nvPicPr>
        <p:blipFill>
          <a:blip r:embed="rId3"/>
          <a:stretch>
            <a:fillRect/>
          </a:stretch>
        </p:blipFill>
        <p:spPr>
          <a:xfrm>
            <a:off x="1533880" y="4328159"/>
            <a:ext cx="1047905" cy="1043248"/>
          </a:xfrm>
          <a:prstGeom prst="rect">
            <a:avLst/>
          </a:prstGeom>
        </p:spPr>
      </p:pic>
      <p:sp>
        <p:nvSpPr>
          <p:cNvPr id="52" name="標題 1"/>
          <p:cNvSpPr>
            <a:spLocks noGrp="1"/>
          </p:cNvSpPr>
          <p:nvPr>
            <p:ph type="title"/>
          </p:nvPr>
        </p:nvSpPr>
        <p:spPr>
          <a:xfrm>
            <a:off x="509635" y="217522"/>
            <a:ext cx="8266774" cy="798250"/>
          </a:xfrm>
        </p:spPr>
        <p:txBody>
          <a:bodyPr/>
          <a:lstStyle/>
          <a:p>
            <a:r>
              <a:rPr lang="zh-TW" altLang="en-US" dirty="0" smtClean="0"/>
              <a:t>大綱</a:t>
            </a:r>
            <a:endParaRPr lang="zh-TW" altLang="en-US" dirty="0"/>
          </a:p>
        </p:txBody>
      </p:sp>
      <p:pic>
        <p:nvPicPr>
          <p:cNvPr id="19" name="圖片 18"/>
          <p:cNvPicPr>
            <a:picLocks noChangeAspect="1"/>
          </p:cNvPicPr>
          <p:nvPr/>
        </p:nvPicPr>
        <p:blipFill>
          <a:blip r:embed="rId4"/>
          <a:stretch>
            <a:fillRect/>
          </a:stretch>
        </p:blipFill>
        <p:spPr>
          <a:xfrm>
            <a:off x="4408404" y="4204108"/>
            <a:ext cx="1183262" cy="1183262"/>
          </a:xfrm>
          <a:prstGeom prst="rect">
            <a:avLst/>
          </a:prstGeom>
        </p:spPr>
      </p:pic>
      <p:sp>
        <p:nvSpPr>
          <p:cNvPr id="51" name="文字方塊 50"/>
          <p:cNvSpPr txBox="1"/>
          <p:nvPr/>
        </p:nvSpPr>
        <p:spPr>
          <a:xfrm>
            <a:off x="1082032" y="3110805"/>
            <a:ext cx="2117773" cy="461665"/>
          </a:xfrm>
          <a:prstGeom prst="rect">
            <a:avLst/>
          </a:prstGeom>
          <a:noFill/>
        </p:spPr>
        <p:txBody>
          <a:bodyPr wrap="square" rtlCol="0">
            <a:spAutoFit/>
          </a:bodyPr>
          <a:lstStyle/>
          <a:p>
            <a:r>
              <a:rPr lang="zh-TW" altLang="en-US" sz="2400" dirty="0" smtClean="0"/>
              <a:t>專案說明</a:t>
            </a:r>
            <a:endParaRPr lang="en-US" sz="2400" dirty="0"/>
          </a:p>
        </p:txBody>
      </p:sp>
      <p:pic>
        <p:nvPicPr>
          <p:cNvPr id="6" name="圖片 5"/>
          <p:cNvPicPr>
            <a:picLocks noChangeAspect="1"/>
          </p:cNvPicPr>
          <p:nvPr/>
        </p:nvPicPr>
        <p:blipFill>
          <a:blip r:embed="rId5"/>
          <a:stretch>
            <a:fillRect/>
          </a:stretch>
        </p:blipFill>
        <p:spPr>
          <a:xfrm>
            <a:off x="1358522" y="1695696"/>
            <a:ext cx="1198657" cy="1308714"/>
          </a:xfrm>
          <a:prstGeom prst="rect">
            <a:avLst/>
          </a:prstGeom>
        </p:spPr>
      </p:pic>
      <p:sp>
        <p:nvSpPr>
          <p:cNvPr id="53" name="文字方塊 52"/>
          <p:cNvSpPr txBox="1"/>
          <p:nvPr/>
        </p:nvSpPr>
        <p:spPr>
          <a:xfrm>
            <a:off x="6497322" y="3109314"/>
            <a:ext cx="2437128" cy="461665"/>
          </a:xfrm>
          <a:prstGeom prst="rect">
            <a:avLst/>
          </a:prstGeom>
          <a:noFill/>
        </p:spPr>
        <p:txBody>
          <a:bodyPr wrap="square" rtlCol="0">
            <a:spAutoFit/>
          </a:bodyPr>
          <a:lstStyle/>
          <a:p>
            <a:r>
              <a:rPr lang="zh-TW" altLang="en-US" sz="2400" dirty="0" smtClean="0"/>
              <a:t>研究與目標</a:t>
            </a:r>
            <a:endParaRPr lang="en-US" sz="2400" dirty="0"/>
          </a:p>
        </p:txBody>
      </p:sp>
      <p:pic>
        <p:nvPicPr>
          <p:cNvPr id="20" name="圖片 19"/>
          <p:cNvPicPr>
            <a:picLocks noChangeAspect="1"/>
          </p:cNvPicPr>
          <p:nvPr/>
        </p:nvPicPr>
        <p:blipFill>
          <a:blip r:embed="rId6"/>
          <a:stretch>
            <a:fillRect/>
          </a:stretch>
        </p:blipFill>
        <p:spPr>
          <a:xfrm>
            <a:off x="7128735" y="2215194"/>
            <a:ext cx="1300890" cy="757368"/>
          </a:xfrm>
          <a:prstGeom prst="rect">
            <a:avLst/>
          </a:prstGeom>
        </p:spPr>
      </p:pic>
    </p:spTree>
    <p:extLst>
      <p:ext uri="{BB962C8B-B14F-4D97-AF65-F5344CB8AC3E}">
        <p14:creationId xmlns:p14="http://schemas.microsoft.com/office/powerpoint/2010/main" val="1182863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20</a:t>
            </a:fld>
            <a:endParaRPr lang="zh-TW" altLang="en-US" dirty="0"/>
          </a:p>
        </p:txBody>
      </p:sp>
      <p:sp>
        <p:nvSpPr>
          <p:cNvPr id="5" name="標題 1"/>
          <p:cNvSpPr txBox="1">
            <a:spLocks/>
          </p:cNvSpPr>
          <p:nvPr/>
        </p:nvSpPr>
        <p:spPr>
          <a:xfrm>
            <a:off x="522117" y="236791"/>
            <a:ext cx="8266774" cy="79825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a:lstStyle>
          <a:p>
            <a:r>
              <a:rPr lang="zh-TW" altLang="en-US" dirty="0" smtClean="0"/>
              <a:t>問題與討論</a:t>
            </a:r>
            <a:endParaRPr lang="zh-TW" altLang="en-US" dirty="0"/>
          </a:p>
        </p:txBody>
      </p:sp>
      <p:pic>
        <p:nvPicPr>
          <p:cNvPr id="6" name="圖片 5"/>
          <p:cNvPicPr>
            <a:picLocks noChangeAspect="1"/>
          </p:cNvPicPr>
          <p:nvPr/>
        </p:nvPicPr>
        <p:blipFill>
          <a:blip r:embed="rId2"/>
          <a:stretch>
            <a:fillRect/>
          </a:stretch>
        </p:blipFill>
        <p:spPr>
          <a:xfrm>
            <a:off x="193040" y="0"/>
            <a:ext cx="1000382" cy="1000382"/>
          </a:xfrm>
          <a:prstGeom prst="rect">
            <a:avLst/>
          </a:prstGeom>
        </p:spPr>
      </p:pic>
      <p:graphicFrame>
        <p:nvGraphicFramePr>
          <p:cNvPr id="7" name="資料庫圖表 6"/>
          <p:cNvGraphicFramePr/>
          <p:nvPr>
            <p:extLst>
              <p:ext uri="{D42A27DB-BD31-4B8C-83A1-F6EECF244321}">
                <p14:modId xmlns:p14="http://schemas.microsoft.com/office/powerpoint/2010/main" val="1061368329"/>
              </p:ext>
            </p:extLst>
          </p:nvPr>
        </p:nvGraphicFramePr>
        <p:xfrm>
          <a:off x="651352" y="1237173"/>
          <a:ext cx="8492647" cy="5003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15271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21</a:t>
            </a:fld>
            <a:endParaRPr lang="zh-TW" altLang="en-US" dirty="0"/>
          </a:p>
        </p:txBody>
      </p:sp>
      <p:sp>
        <p:nvSpPr>
          <p:cNvPr id="4" name="內容版面配置區 3"/>
          <p:cNvSpPr>
            <a:spLocks noGrp="1"/>
          </p:cNvSpPr>
          <p:nvPr>
            <p:ph idx="1"/>
          </p:nvPr>
        </p:nvSpPr>
        <p:spPr>
          <a:xfrm>
            <a:off x="381741" y="1456268"/>
            <a:ext cx="8522562" cy="3841289"/>
          </a:xfrm>
        </p:spPr>
        <p:txBody>
          <a:bodyPr anchor="ctr" anchorCtr="0">
            <a:normAutofit/>
          </a:bodyPr>
          <a:lstStyle/>
          <a:p>
            <a:pPr marL="0" indent="0" algn="ctr">
              <a:spcBef>
                <a:spcPct val="0"/>
              </a:spcBef>
              <a:buNone/>
            </a:pPr>
            <a:r>
              <a:rPr lang="zh-TW" altLang="en-US" sz="3600" b="1" dirty="0" smtClean="0">
                <a:solidFill>
                  <a:srgbClr val="469292"/>
                </a:solidFill>
                <a:latin typeface="Times New Roman" panose="02020603050405020304" pitchFamily="18" charset="0"/>
                <a:cs typeface="Times New Roman" panose="02020603050405020304" pitchFamily="18" charset="0"/>
              </a:rPr>
              <a:t>附件的補充</a:t>
            </a:r>
            <a:endParaRPr lang="zh-TW" altLang="en-US" sz="3600" b="1" dirty="0">
              <a:solidFill>
                <a:srgbClr val="469292"/>
              </a:solidFill>
              <a:latin typeface="Times New Roman" panose="02020603050405020304" pitchFamily="18" charset="0"/>
              <a:cs typeface="Times New Roman" panose="02020603050405020304" pitchFamily="18" charset="0"/>
            </a:endParaRPr>
          </a:p>
        </p:txBody>
      </p:sp>
      <p:pic>
        <p:nvPicPr>
          <p:cNvPr id="2" name="圖片 1"/>
          <p:cNvPicPr>
            <a:picLocks noChangeAspect="1"/>
          </p:cNvPicPr>
          <p:nvPr/>
        </p:nvPicPr>
        <p:blipFill>
          <a:blip r:embed="rId2"/>
          <a:stretch>
            <a:fillRect/>
          </a:stretch>
        </p:blipFill>
        <p:spPr>
          <a:xfrm>
            <a:off x="381741" y="92419"/>
            <a:ext cx="798645" cy="841321"/>
          </a:xfrm>
          <a:prstGeom prst="rect">
            <a:avLst/>
          </a:prstGeom>
        </p:spPr>
      </p:pic>
    </p:spTree>
    <p:extLst>
      <p:ext uri="{BB962C8B-B14F-4D97-AF65-F5344CB8AC3E}">
        <p14:creationId xmlns:p14="http://schemas.microsoft.com/office/powerpoint/2010/main" val="2887604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41" y="125031"/>
            <a:ext cx="8266774" cy="798250"/>
          </a:xfrm>
        </p:spPr>
        <p:txBody>
          <a:bodyPr>
            <a:normAutofit/>
          </a:bodyPr>
          <a:lstStyle/>
          <a:p>
            <a:r>
              <a:rPr lang="zh-TW" altLang="en-US" dirty="0" smtClean="0"/>
              <a:t>「視障者」的定義與分級</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22</a:t>
            </a:fld>
            <a:endParaRPr lang="zh-TW" altLang="en-US" dirty="0"/>
          </a:p>
        </p:txBody>
      </p:sp>
      <p:sp>
        <p:nvSpPr>
          <p:cNvPr id="4" name="內容版面配置區 3"/>
          <p:cNvSpPr>
            <a:spLocks noGrp="1"/>
          </p:cNvSpPr>
          <p:nvPr>
            <p:ph idx="1"/>
          </p:nvPr>
        </p:nvSpPr>
        <p:spPr>
          <a:xfrm>
            <a:off x="452861" y="1070188"/>
            <a:ext cx="8522562" cy="4944926"/>
          </a:xfrm>
        </p:spPr>
        <p:txBody>
          <a:bodyPr/>
          <a:lstStyle/>
          <a:p>
            <a:r>
              <a:rPr lang="zh-TW" altLang="en-US" sz="1800" dirty="0"/>
              <a:t>依衛福部定義的視覺障礙為「先天或後天原因，導致視覺器官之構造或機能發生部分或全部之障礙，經治療仍對外界事物無法（或甚難）作視覺之辨識而言」。身心障礙之核定標準，視力以矯正視力為準，經治療而無法恢復者</a:t>
            </a:r>
            <a:r>
              <a:rPr lang="zh-TW" altLang="en-US" sz="1800" dirty="0" smtClean="0"/>
              <a:t>。</a:t>
            </a:r>
            <a:endParaRPr lang="en-US" altLang="zh-TW" sz="1800" dirty="0" smtClean="0"/>
          </a:p>
          <a:p>
            <a:r>
              <a:rPr lang="zh-TW" altLang="en-US" sz="1800" dirty="0" smtClean="0"/>
              <a:t>在「</a:t>
            </a:r>
            <a:r>
              <a:rPr lang="zh-TW" altLang="en-US" sz="1800" dirty="0"/>
              <a:t>身心障礙者鑑定作業辦法」第五條附表二：身心障礙類別、鑑定向度、程度分級與基準，將視覺功能障礙程度依下表所列基準分為三</a:t>
            </a:r>
            <a:r>
              <a:rPr lang="zh-TW" altLang="en-US" sz="1800" dirty="0" smtClean="0"/>
              <a:t>級</a:t>
            </a:r>
            <a:endParaRPr lang="en-US" altLang="zh-TW" sz="1800" dirty="0" smtClean="0"/>
          </a:p>
          <a:p>
            <a:r>
              <a:rPr lang="zh-TW" altLang="en-US" sz="1800" dirty="0"/>
              <a:t>級別</a:t>
            </a:r>
            <a:r>
              <a:rPr lang="en-US" altLang="zh-TW" sz="1800" dirty="0"/>
              <a:t>1</a:t>
            </a:r>
            <a:r>
              <a:rPr lang="zh-TW" altLang="en-US" sz="1800" dirty="0" smtClean="0"/>
              <a:t>一般稱為</a:t>
            </a:r>
            <a:r>
              <a:rPr lang="zh-TW" altLang="en-US" sz="1800" dirty="0"/>
              <a:t>輕度、</a:t>
            </a:r>
            <a:r>
              <a:rPr lang="en-US" altLang="zh-TW" sz="1800" dirty="0"/>
              <a:t>2</a:t>
            </a:r>
            <a:r>
              <a:rPr lang="zh-TW" altLang="en-US" sz="1800" dirty="0"/>
              <a:t>級為中度、</a:t>
            </a:r>
            <a:r>
              <a:rPr lang="en-US" altLang="zh-TW" sz="1800" dirty="0"/>
              <a:t>3</a:t>
            </a:r>
            <a:r>
              <a:rPr lang="zh-TW" altLang="en-US" sz="1800" dirty="0"/>
              <a:t>級則為重度，各級別條件只要符合其中一項</a:t>
            </a:r>
            <a:r>
              <a:rPr lang="zh-TW" altLang="en-US" sz="1800" dirty="0" smtClean="0"/>
              <a:t>即可</a:t>
            </a:r>
            <a:endParaRPr lang="zh-TW" altLang="en-US" sz="1800" dirty="0"/>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6053677"/>
              </p:ext>
            </p:extLst>
          </p:nvPr>
        </p:nvGraphicFramePr>
        <p:xfrm>
          <a:off x="877564" y="3315468"/>
          <a:ext cx="7673155" cy="3177082"/>
        </p:xfrm>
        <a:graphic>
          <a:graphicData uri="http://schemas.openxmlformats.org/drawingml/2006/table">
            <a:tbl>
              <a:tblPr firstRow="1" firstCol="1" bandRow="1"/>
              <a:tblGrid>
                <a:gridCol w="1306916"/>
                <a:gridCol w="6366239"/>
              </a:tblGrid>
              <a:tr h="383082">
                <a:tc>
                  <a:txBody>
                    <a:bodyPr/>
                    <a:lstStyle/>
                    <a:p>
                      <a:pPr indent="127000" algn="just">
                        <a:lnSpc>
                          <a:spcPts val="2400"/>
                        </a:lnSpc>
                        <a:spcAft>
                          <a:spcPts val="0"/>
                        </a:spcAft>
                      </a:pP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障礙程度</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400"/>
                        </a:lnSpc>
                        <a:spcAft>
                          <a:spcPts val="0"/>
                        </a:spcAft>
                      </a:pP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基準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10587">
                <a:tc>
                  <a:txBody>
                    <a:bodyPr/>
                    <a:lstStyle/>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級</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矯正後兩眼視力均看不到</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 0.3</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，或矯正後優眼視力為</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0.3</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，另眼視力小於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時，或矯正後優眼視力</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0.4</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，另眼視力小於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兩眼視野各為</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20</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度以內者。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優眼自動視野計中心</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30</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度程式檢查，平均缺損大於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10dB(</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4880">
                <a:tc>
                  <a:txBody>
                    <a:bodyPr/>
                    <a:lstStyle/>
                    <a:p>
                      <a:pPr indent="127000" algn="just">
                        <a:lnSpc>
                          <a:spcPts val="2400"/>
                        </a:lnSpc>
                        <a:spcAft>
                          <a:spcPts val="0"/>
                        </a:spcAft>
                      </a:pPr>
                      <a:r>
                        <a:rPr lang="en-US"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級</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400"/>
                        </a:lnSpc>
                        <a:spcAft>
                          <a:spcPts val="0"/>
                        </a:spcAft>
                      </a:pP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矯正後兩眼視力均看不到</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時，或矯正後優眼視力為</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，另眼視力小於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0.05(</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優眼自動視野計中心</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30</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度程式檢查，平均缺損大於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15dB(</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9920">
                <a:tc>
                  <a:txBody>
                    <a:bodyPr/>
                    <a:lstStyle/>
                    <a:p>
                      <a:pPr indent="127000" algn="just">
                        <a:lnSpc>
                          <a:spcPts val="2400"/>
                        </a:lnSpc>
                        <a:spcAft>
                          <a:spcPts val="0"/>
                        </a:spcAft>
                      </a:pPr>
                      <a:r>
                        <a:rPr lang="en-US"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a:t>
                      </a:r>
                      <a:r>
                        <a:rPr lang="zh-TW" sz="16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級</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矯正後兩眼視力均看不到</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0.01(</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或矯正後小於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50</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公分辨指數</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indent="127000" algn="just">
                        <a:lnSpc>
                          <a:spcPts val="2400"/>
                        </a:lnSpc>
                        <a:spcAft>
                          <a:spcPts val="0"/>
                        </a:spcAft>
                      </a:pP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優眼自動視野計中心</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30</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度程式檢查，平均缺損大於</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20dB(</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不含</a:t>
                      </a:r>
                      <a:r>
                        <a:rPr lang="en-US"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者。</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209" marR="6520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14317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23</a:t>
            </a:fld>
            <a:endParaRPr lang="zh-TW" altLang="en-US" dirty="0"/>
          </a:p>
        </p:txBody>
      </p:sp>
      <p:sp>
        <p:nvSpPr>
          <p:cNvPr id="12" name="標題 5"/>
          <p:cNvSpPr txBox="1">
            <a:spLocks/>
          </p:cNvSpPr>
          <p:nvPr/>
        </p:nvSpPr>
        <p:spPr>
          <a:xfrm>
            <a:off x="0" y="208800"/>
            <a:ext cx="9144000" cy="1008000"/>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3200" b="1" kern="1200">
                <a:solidFill>
                  <a:schemeClr val="tx1"/>
                </a:solidFill>
                <a:latin typeface="+mj-lt"/>
                <a:ea typeface="+mj-ea"/>
                <a:cs typeface="+mj-cs"/>
              </a:defRPr>
            </a:lvl1pPr>
          </a:lstStyle>
          <a:p>
            <a:pPr marR="0" lvl="0" indent="0" fontAlgn="auto">
              <a:lnSpc>
                <a:spcPct val="90000"/>
              </a:lnSpc>
              <a:spcAft>
                <a:spcPts val="0"/>
              </a:spcAft>
              <a:buClrTx/>
              <a:buSzTx/>
              <a:tabLst/>
              <a:defRPr/>
            </a:pPr>
            <a:r>
              <a:rPr lang="zh-TW" altLang="en-US" sz="3600" dirty="0">
                <a:solidFill>
                  <a:srgbClr val="469292"/>
                </a:solidFill>
                <a:latin typeface="微軟正黑體" panose="020B0604030504040204" pitchFamily="34" charset="-120"/>
                <a:ea typeface="微軟正黑體" panose="020B0604030504040204" pitchFamily="34" charset="-120"/>
              </a:rPr>
              <a:t>我國身心障礙者人數</a:t>
            </a:r>
            <a:r>
              <a:rPr lang="zh-TW" altLang="en-US" sz="3600" dirty="0" smtClean="0">
                <a:solidFill>
                  <a:srgbClr val="469292"/>
                </a:solidFill>
                <a:latin typeface="微軟正黑體" panose="020B0604030504040204" pitchFamily="34" charset="-120"/>
                <a:ea typeface="微軟正黑體" panose="020B0604030504040204" pitchFamily="34" charset="-120"/>
              </a:rPr>
              <a:t>統計</a:t>
            </a:r>
            <a:endParaRPr lang="zh-TW" altLang="en-US" sz="3600" dirty="0">
              <a:solidFill>
                <a:srgbClr val="469292"/>
              </a:solidFill>
              <a:latin typeface="微軟正黑體" panose="020B0604030504040204" pitchFamily="34" charset="-120"/>
              <a:ea typeface="微軟正黑體" panose="020B0604030504040204" pitchFamily="34" charset="-120"/>
            </a:endParaRPr>
          </a:p>
        </p:txBody>
      </p:sp>
      <p:graphicFrame>
        <p:nvGraphicFramePr>
          <p:cNvPr id="13" name="表格 12"/>
          <p:cNvGraphicFramePr>
            <a:graphicFrameLocks noGrp="1"/>
          </p:cNvGraphicFramePr>
          <p:nvPr>
            <p:extLst/>
          </p:nvPr>
        </p:nvGraphicFramePr>
        <p:xfrm>
          <a:off x="107502" y="1193523"/>
          <a:ext cx="9036498" cy="5228914"/>
        </p:xfrm>
        <a:graphic>
          <a:graphicData uri="http://schemas.openxmlformats.org/drawingml/2006/table">
            <a:tbl>
              <a:tblPr/>
              <a:tblGrid>
                <a:gridCol w="587069"/>
                <a:gridCol w="493053"/>
                <a:gridCol w="576064"/>
                <a:gridCol w="510841"/>
                <a:gridCol w="462299"/>
                <a:gridCol w="443036"/>
                <a:gridCol w="570650"/>
                <a:gridCol w="751235"/>
                <a:gridCol w="541756"/>
                <a:gridCol w="654924"/>
                <a:gridCol w="397288"/>
                <a:gridCol w="394880"/>
                <a:gridCol w="433405"/>
                <a:gridCol w="433405"/>
                <a:gridCol w="394880"/>
                <a:gridCol w="512864"/>
                <a:gridCol w="337093"/>
                <a:gridCol w="541756"/>
              </a:tblGrid>
              <a:tr h="6313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r>
                        <a:rPr lang="en-US" altLang="zh-TW" sz="1100" b="0" i="0" u="none" strike="noStrike" dirty="0">
                          <a:solidFill>
                            <a:schemeClr val="tx1"/>
                          </a:solidFill>
                          <a:effectLst/>
                          <a:latin typeface="Times New Roman" panose="02020603050405020304" pitchFamily="18" charset="0"/>
                          <a:ea typeface="+mj-ea"/>
                          <a:cs typeface="Times New Roman" panose="02020603050405020304" pitchFamily="18" charset="0"/>
                        </a:rPr>
                        <a:t>(</a:t>
                      </a: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季</a:t>
                      </a:r>
                      <a:r>
                        <a:rPr lang="en-US" altLang="zh-TW" sz="1100" b="0" i="0" u="none" strike="noStrike" dirty="0">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視覺障礙者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 聽覺機能障礙者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t>平衡機能障礙者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聲音機能或語言機能障礙者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  肢體障礙者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 </a:t>
                      </a:r>
                      <a:r>
                        <a:rPr lang="zh-TW" altLang="en-US" sz="1100" b="0" i="0" u="none" strike="noStrike" dirty="0" smtClean="0">
                          <a:solidFill>
                            <a:schemeClr val="tx1"/>
                          </a:solidFill>
                          <a:effectLst/>
                          <a:latin typeface="Times New Roman" panose="02020603050405020304" pitchFamily="18" charset="0"/>
                          <a:ea typeface="+mj-ea"/>
                          <a:cs typeface="Times New Roman" panose="02020603050405020304" pitchFamily="18" charset="0"/>
                        </a:rPr>
                        <a:t>智慧障礙</a:t>
                      </a: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t>重要器官</a:t>
                      </a:r>
                      <a:b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br>
                      <a: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t>失去功能者</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t>顏面損傷者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a:solidFill>
                            <a:schemeClr val="tx1"/>
                          </a:solidFill>
                          <a:effectLst/>
                          <a:latin typeface="Times New Roman" panose="02020603050405020304" pitchFamily="18" charset="0"/>
                          <a:ea typeface="+mj-ea"/>
                          <a:cs typeface="Times New Roman" panose="02020603050405020304" pitchFamily="18" charset="0"/>
                        </a:rPr>
                        <a:t>植物人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失智症者</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自閉症者</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慢性精神病患者</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 多重障礙者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頑性</a:t>
                      </a:r>
                      <a:r>
                        <a:rPr lang="en-US" altLang="zh-TW" sz="1100" b="0" i="0" u="none" strike="noStrike" dirty="0">
                          <a:solidFill>
                            <a:schemeClr val="tx1"/>
                          </a:solidFill>
                          <a:effectLst/>
                          <a:latin typeface="Times New Roman" panose="02020603050405020304" pitchFamily="18" charset="0"/>
                          <a:ea typeface="+mj-ea"/>
                          <a:cs typeface="Times New Roman" panose="02020603050405020304" pitchFamily="18" charset="0"/>
                        </a:rPr>
                        <a:t>(</a:t>
                      </a: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難治型</a:t>
                      </a:r>
                      <a:r>
                        <a:rPr lang="en-US" altLang="zh-TW" sz="1100" b="0" i="0" u="none" strike="noStrike" dirty="0">
                          <a:solidFill>
                            <a:schemeClr val="tx1"/>
                          </a:solidFill>
                          <a:effectLst/>
                          <a:latin typeface="Times New Roman" panose="02020603050405020304" pitchFamily="18" charset="0"/>
                          <a:ea typeface="+mj-ea"/>
                          <a:cs typeface="Times New Roman" panose="02020603050405020304" pitchFamily="18" charset="0"/>
                        </a:rPr>
                        <a:t>)</a:t>
                      </a: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癲癇症者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因罕見疾病而致身心功能障礙者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 其他障礙者 </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ctr"/>
                      <a:r>
                        <a:rPr lang="zh-TW" altLang="en-US" sz="1100" b="0" i="0" u="none" strike="noStrike" dirty="0">
                          <a:solidFill>
                            <a:schemeClr val="tx1"/>
                          </a:solidFill>
                          <a:effectLst/>
                          <a:latin typeface="Times New Roman" panose="02020603050405020304" pitchFamily="18" charset="0"/>
                          <a:ea typeface="+mj-ea"/>
                          <a:cs typeface="Times New Roman" panose="02020603050405020304" pitchFamily="18" charset="0"/>
                        </a:rPr>
                        <a:t>新制類別無法對應舊制類別者</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88</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35,752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69,034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422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9,015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280,632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68,044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53,059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2,209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7,888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1,549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48,464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66,112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2,121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89</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38,747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76,592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524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9,467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306,169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71,012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60,974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2,448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10,188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2,062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54,350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71,569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2,380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90</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41,190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81,952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606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9,728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323,542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73,609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64,979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2,640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4,159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11,582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2,550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60,453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74,467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2,627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91</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44,889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89,129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934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10,582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354,903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76,976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75,323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2,983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4,631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13,996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3,135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68,763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81,667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3,020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92</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45,672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91,820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994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10,751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365,394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78,498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79,466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3,123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4,364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15,108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3,766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75,832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82,138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733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3,227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93</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47,524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96,792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1,067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11,315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380,762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81,593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85,400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3,331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4,493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17,186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4,562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83,175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86,193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1,457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3,541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94</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49,677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99,535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1,237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11,633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388,577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84,294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89,862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3,542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4,364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18,228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5,359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87,039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88,638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1,892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3,591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95</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51,759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103,946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12,251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400,254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87,160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96,623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3,749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4,733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20,896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6,185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91,160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93,816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2,583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704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96</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54,319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108,856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2,041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12,892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402,983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91,004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104,282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3,973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5,006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24,217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7,207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97,127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98,999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3,153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950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97</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55,569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111,623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2,632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13,154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397,920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93,346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109,835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4,235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27,018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8,151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101,846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101,827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3,649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1,211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98</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56,928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115,322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3,094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13,318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396,652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95,375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116,889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4,415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4,956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30,605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9,160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107,663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107,317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4,179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1,399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3,801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99</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55,603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117,103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3,518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13,329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387,369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96,565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120,776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4,458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4,749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32,580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10,160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110,809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109,402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4,479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1,542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100</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56,373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120,035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13,595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386,217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98,407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126,917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35,781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11,212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113,992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114,213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4,791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1,746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3,952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56,582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122,285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4,256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13,396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381,127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99,621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132,024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4,586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4,129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39,441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12,817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119,514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114,986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4,977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1,994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3,901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1,882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102</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56,840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122,348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4,063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13,509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379,405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99,488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136,599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4,570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4,213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40,717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13,072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119,666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116,735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4,693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2,143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3,708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3,344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103</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57,102</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122,988</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3,856</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13,943</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378,448</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100,588</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141,966</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4,553</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4,198</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43,207</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13,409</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122,538</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119,561</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4,747</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2,075</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ctr"/>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3,670</a:t>
                      </a:r>
                    </a:p>
                  </a:txBody>
                  <a:tcPr marL="0" marR="0" marT="0" marB="0" anchor="ctr">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104</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57,319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122,906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3,739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14,482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375,730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100,797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147,856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4,644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46,054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13,293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124,240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124,215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4,826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2,068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3,646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5,789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105</a:t>
                      </a:r>
                      <a:r>
                        <a:rPr lang="zh-TW" altLang="en-US" sz="1000" b="0" i="0" u="none" strike="noStrike">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57,291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123,186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3,651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14,950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373,291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100,896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153,914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4,712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4,032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49,104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13,476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124,999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127,415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4,872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2,028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3,678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8,704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21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106</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56,830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122,835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3,501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15,007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366,781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101,428</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154,313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4,720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3,684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50,813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13,905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125,932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127,336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4,873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1,937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3,862</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9,693</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r h="3156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107</a:t>
                      </a:r>
                      <a:r>
                        <a:rPr lang="zh-TW" altLang="en-US" sz="1000" b="0" i="0" u="none" strike="noStrike" dirty="0">
                          <a:solidFill>
                            <a:schemeClr val="tx1"/>
                          </a:solidFill>
                          <a:effectLst/>
                          <a:latin typeface="Times New Roman" panose="02020603050405020304" pitchFamily="18" charset="0"/>
                          <a:ea typeface="+mj-ea"/>
                          <a:cs typeface="Times New Roman" panose="02020603050405020304" pitchFamily="18" charset="0"/>
                        </a:rPr>
                        <a:t>年第三季為止</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56,549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122,911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3,439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15,044</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363,886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101,799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153,321</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4,677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3,376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53,877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14,267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126,987</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129,175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4,819</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1,835</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a:solidFill>
                            <a:schemeClr val="tx1"/>
                          </a:solidFill>
                          <a:effectLst/>
                          <a:latin typeface="Times New Roman" panose="02020603050405020304" pitchFamily="18" charset="0"/>
                          <a:ea typeface="+mj-ea"/>
                          <a:cs typeface="Times New Roman" panose="02020603050405020304" pitchFamily="18" charset="0"/>
                        </a:rPr>
                        <a:t>4,036</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fontAlgn="b"/>
                      <a:r>
                        <a:rPr lang="en-US" altLang="zh-TW" sz="1000" b="0" i="0" u="none" strike="noStrike" dirty="0">
                          <a:solidFill>
                            <a:schemeClr val="tx1"/>
                          </a:solidFill>
                          <a:effectLst/>
                          <a:latin typeface="Times New Roman" panose="02020603050405020304" pitchFamily="18" charset="0"/>
                          <a:ea typeface="+mj-ea"/>
                          <a:cs typeface="Times New Roman" panose="02020603050405020304" pitchFamily="18" charset="0"/>
                        </a:rPr>
                        <a:t>10,320</a:t>
                      </a:r>
                    </a:p>
                  </a:txBody>
                  <a:tcPr marL="0" marR="0" marT="0" marB="0" anchor="b">
                    <a:lnL w="12700" cap="flat" cmpd="sng" algn="ctr">
                      <a:solidFill>
                        <a:srgbClr val="0C0C0C"/>
                      </a:solidFill>
                      <a:prstDash val="solid"/>
                      <a:round/>
                      <a:headEnd type="none" w="med" len="med"/>
                      <a:tailEnd type="none" w="med" len="med"/>
                    </a:lnL>
                    <a:lnR w="12700" cap="flat" cmpd="sng" algn="ctr">
                      <a:solidFill>
                        <a:srgbClr val="0C0C0C"/>
                      </a:solidFill>
                      <a:prstDash val="solid"/>
                      <a:round/>
                      <a:headEnd type="none" w="med" len="med"/>
                      <a:tailEnd type="none" w="med" len="med"/>
                    </a:lnR>
                    <a:lnT w="12700" cap="flat" cmpd="sng" algn="ctr">
                      <a:solidFill>
                        <a:srgbClr val="0C0C0C"/>
                      </a:solidFill>
                      <a:prstDash val="solid"/>
                      <a:round/>
                      <a:headEnd type="none" w="med" len="med"/>
                      <a:tailEnd type="none" w="med" len="med"/>
                    </a:lnT>
                    <a:lnB w="12700" cap="flat" cmpd="sng" algn="ctr">
                      <a:solidFill>
                        <a:srgbClr val="0C0C0C"/>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矩形 13"/>
          <p:cNvSpPr/>
          <p:nvPr/>
        </p:nvSpPr>
        <p:spPr>
          <a:xfrm>
            <a:off x="61782" y="937203"/>
            <a:ext cx="800219" cy="276999"/>
          </a:xfrm>
          <a:prstGeom prst="rect">
            <a:avLst/>
          </a:prstGeom>
        </p:spPr>
        <p:txBody>
          <a:bodyPr wrap="none">
            <a:spAutoFit/>
          </a:bodyPr>
          <a:lstStyle/>
          <a:p>
            <a:r>
              <a:rPr lang="zh-TW" altLang="en-US" sz="1200" dirty="0">
                <a:solidFill>
                  <a:srgbClr val="0C0C0C"/>
                </a:solidFill>
                <a:latin typeface="Arial"/>
                <a:ea typeface="微軟正黑體" panose="020B0604030504040204" pitchFamily="34" charset="-120"/>
              </a:rPr>
              <a:t>單位：</a:t>
            </a:r>
            <a:r>
              <a:rPr lang="zh-TW" altLang="en-US" sz="1200" dirty="0" smtClean="0">
                <a:solidFill>
                  <a:srgbClr val="0C0C0C"/>
                </a:solidFill>
                <a:latin typeface="Arial"/>
                <a:ea typeface="微軟正黑體" panose="020B0604030504040204" pitchFamily="34" charset="-120"/>
              </a:rPr>
              <a:t>人</a:t>
            </a:r>
            <a:endParaRPr lang="zh-TW" altLang="en-US" sz="1200" dirty="0">
              <a:solidFill>
                <a:srgbClr val="0C0C0C"/>
              </a:solidFill>
              <a:latin typeface="Arial"/>
              <a:ea typeface="微軟正黑體" panose="020B0604030504040204" pitchFamily="34" charset="-120"/>
            </a:endParaRPr>
          </a:p>
        </p:txBody>
      </p:sp>
      <p:sp>
        <p:nvSpPr>
          <p:cNvPr id="15" name="矩形 14"/>
          <p:cNvSpPr/>
          <p:nvPr/>
        </p:nvSpPr>
        <p:spPr>
          <a:xfrm>
            <a:off x="683568" y="1193523"/>
            <a:ext cx="504056" cy="5228914"/>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srgbClr val="0B5394"/>
              </a:solidFill>
              <a:effectLst/>
              <a:uLnTx/>
              <a:uFillTx/>
              <a:latin typeface="Arial"/>
              <a:ea typeface="微軟正黑體" panose="020B0604030504040204" pitchFamily="34" charset="-120"/>
              <a:cs typeface="+mn-cs"/>
            </a:endParaRPr>
          </a:p>
        </p:txBody>
      </p:sp>
    </p:spTree>
    <p:extLst>
      <p:ext uri="{BB962C8B-B14F-4D97-AF65-F5344CB8AC3E}">
        <p14:creationId xmlns:p14="http://schemas.microsoft.com/office/powerpoint/2010/main" val="3634486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24</a:t>
            </a:fld>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2242936854"/>
              </p:ext>
            </p:extLst>
          </p:nvPr>
        </p:nvGraphicFramePr>
        <p:xfrm>
          <a:off x="288098" y="1078679"/>
          <a:ext cx="8638732" cy="5666460"/>
        </p:xfrm>
        <a:graphic>
          <a:graphicData uri="http://schemas.openxmlformats.org/drawingml/2006/table">
            <a:tbl>
              <a:tblPr firstRow="1" bandRow="1"/>
              <a:tblGrid>
                <a:gridCol w="2340802"/>
                <a:gridCol w="5086992"/>
                <a:gridCol w="1210938"/>
              </a:tblGrid>
              <a:tr h="31209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方案名稱</a:t>
                      </a:r>
                      <a:r>
                        <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研發成果</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mpd="sng">
                      <a:solidFill>
                        <a:srgbClr val="0B5394"/>
                      </a:solidFill>
                    </a:lnB>
                    <a:lnTlToBr w="12700" cmpd="sng">
                      <a:noFill/>
                      <a:prstDash val="solid"/>
                    </a:lnTlToBr>
                    <a:lnBlToTr w="12700" cmpd="sng">
                      <a:noFill/>
                      <a:prstDash val="solid"/>
                    </a:lnBlToTr>
                    <a:solidFill>
                      <a:srgbClr val="59A9F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推動方案概述</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mpd="sng">
                      <a:solidFill>
                        <a:srgbClr val="0B5394"/>
                      </a:solidFill>
                    </a:lnB>
                    <a:lnTlToBr w="12700" cmpd="sng">
                      <a:noFill/>
                      <a:prstDash val="solid"/>
                    </a:lnTlToBr>
                    <a:lnBlToTr w="12700" cmpd="sng">
                      <a:noFill/>
                      <a:prstDash val="solid"/>
                    </a:lnBlToTr>
                    <a:solidFill>
                      <a:srgbClr val="59A9F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備註</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mpd="sng">
                      <a:solidFill>
                        <a:srgbClr val="0B5394"/>
                      </a:solidFill>
                    </a:lnB>
                    <a:lnTlToBr w="12700" cmpd="sng">
                      <a:noFill/>
                      <a:prstDash val="solid"/>
                    </a:lnTlToBr>
                    <a:lnBlToTr w="12700" cmpd="sng">
                      <a:noFill/>
                      <a:prstDash val="solid"/>
                    </a:lnBlToTr>
                    <a:solidFill>
                      <a:srgbClr val="59A9F2"/>
                    </a:solidFill>
                  </a:tcPr>
                </a:tc>
              </a:tr>
              <a:tr h="164166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TW" altLang="en-US" sz="1400" b="1"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台南市無障礙公車亭</a:t>
                      </a:r>
                      <a:endParaRPr lang="en-US" altLang="zh-TW" sz="1400" b="1"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381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執行單位</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台南市政府交通局</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方案內容</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選定</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候車亭裝設「盲人資訊點字板」及「公車到站語音播報」設備，協助視障朋友瞭解該站位停靠公車路線及方向性，減少搭錯車的機率</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目標</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透過點字觸摸及語音播報方式，以利視障者得知公車進站及方向路線等資訊</a:t>
                      </a:r>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減少候車時的焦慮與不安，藉以提升搭乘公共運輸的意願</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推動挑戰</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須依</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試辦成果成效持續增設</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381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381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r>
              <a:tr h="1170352">
                <a:tc>
                  <a:txBody>
                    <a:bodyPr/>
                    <a:lstStyle/>
                    <a:p>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台北市智慧公車候車亭</a:t>
                      </a:r>
                      <a:endParaRPr lang="en-US" altLang="zh-TW" sz="1400" b="1"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執行單位</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臺北市公共運輸處</a:t>
                      </a:r>
                      <a:endPar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方案內容</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選定智慧公車</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候車亭，增設愛心燈號顯示設施</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目標</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提供</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分鐘愛心燈號顯示，提醒公車駕駛員注意候車民眾動態，避免身心障礙朋友搭乘公車時因高度易被遮蔽，致發生過站不停情事</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indent="0">
                        <a:buFont typeface="Wingdings" panose="05000000000000000000" pitchFamily="2" charset="2"/>
                        <a:buNone/>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推動挑戰</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須依</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試辦成果成效持續增設</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目前台北約</a:t>
                      </a:r>
                      <a:r>
                        <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rPr>
                        <a:t>1440</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個智慧站牌，</a:t>
                      </a:r>
                      <a:r>
                        <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rPr>
                        <a:t>1000</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個裝有愛心鈴，仍待全數裝設</a:t>
                      </a:r>
                    </a:p>
                  </a:txBody>
                  <a:tcPr>
                    <a:lnL w="12700" cap="flat" cmpd="sng" algn="ctr">
                      <a:solidFill>
                        <a:srgbClr val="0B5394"/>
                      </a:solidFill>
                      <a:prstDash val="solid"/>
                      <a:round/>
                      <a:headEnd type="none" w="med" len="med"/>
                      <a:tailEnd type="none" w="med" len="med"/>
                    </a:lnL>
                    <a:lnR w="12700" cmpd="sng">
                      <a:solidFill>
                        <a:srgbClr val="0B5394"/>
                      </a:solidFill>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r>
              <a:tr h="1917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台中市智慧公車車聯網</a:t>
                      </a:r>
                      <a:endParaRPr lang="en-US" altLang="zh-TW" sz="1400" b="1"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ap="flat" cmpd="sng" algn="ctr">
                      <a:solidFill>
                        <a:srgbClr val="0B5394"/>
                      </a:solidFill>
                      <a:prstDash val="solid"/>
                      <a:round/>
                      <a:headEnd type="none" w="med" len="med"/>
                      <a:tailEnd type="none" w="med" len="med"/>
                    </a:lnR>
                    <a:lnT w="38100" cmpd="sng">
                      <a:solidFill>
                        <a:srgbClr val="0B5394"/>
                      </a:solidFill>
                    </a:lnT>
                    <a:lnB w="12700" cmpd="sng">
                      <a:solidFill>
                        <a:srgbClr val="0B5394"/>
                      </a:solidFill>
                    </a:lnB>
                    <a:lnTlToBr w="12700" cmpd="sng">
                      <a:noFill/>
                      <a:prstDash val="solid"/>
                    </a:lnTlToBr>
                    <a:lnBlToTr w="12700" cmpd="sng">
                      <a:noFill/>
                      <a:prstDash val="solid"/>
                    </a:lnBlToTr>
                    <a:solidFill>
                      <a:srgbClr val="59A9F2">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執行單位</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台中市政府</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方案內容</a:t>
                      </a:r>
                      <a:r>
                        <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106</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至</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109</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年爭取交通部</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ITS</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計畫補助經費，分階段建置公車智慧系統。第一階段將試辦</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條路線之上車鈴，以</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APP</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發送乘車訊息，傳送至公車上亮燈，提醒駕駛員靠站載客</a:t>
                      </a:r>
                      <a:endPar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目標</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減少公車過站不停情形，並可協助視障者乘車</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推動挑戰</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須爭取交通部</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ITS</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計畫補助經費以持續推動</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ap="flat" cmpd="sng" algn="ctr">
                      <a:solidFill>
                        <a:srgbClr val="0B5394"/>
                      </a:solidFill>
                      <a:prstDash val="solid"/>
                      <a:round/>
                      <a:headEnd type="none" w="med" len="med"/>
                      <a:tailEnd type="none" w="med" len="med"/>
                    </a:lnR>
                    <a:lnT w="38100" cmpd="sng">
                      <a:solidFill>
                        <a:srgbClr val="0B5394"/>
                      </a:solidFill>
                    </a:lnT>
                    <a:lnB w="12700" cmpd="sng">
                      <a:solidFill>
                        <a:srgbClr val="0B5394"/>
                      </a:solidFill>
                    </a:lnB>
                    <a:lnTlToBr w="12700" cmpd="sng">
                      <a:noFill/>
                      <a:prstDash val="solid"/>
                    </a:lnTlToBr>
                    <a:lnBlToTr w="12700" cmpd="sng">
                      <a:noFill/>
                      <a:prstDash val="solid"/>
                    </a:lnBlToTr>
                    <a:solidFill>
                      <a:srgbClr val="59A9F2">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mpd="sng">
                      <a:solidFill>
                        <a:srgbClr val="0B5394"/>
                      </a:solidFill>
                    </a:lnR>
                    <a:lnT w="38100" cmpd="sng">
                      <a:solidFill>
                        <a:srgbClr val="0B5394"/>
                      </a:solidFill>
                    </a:lnT>
                    <a:lnB w="12700" cmpd="sng">
                      <a:solidFill>
                        <a:srgbClr val="0B5394"/>
                      </a:solidFill>
                    </a:lnB>
                    <a:lnTlToBr w="12700" cmpd="sng">
                      <a:noFill/>
                      <a:prstDash val="solid"/>
                    </a:lnTlToBr>
                    <a:lnBlToTr w="12700" cmpd="sng">
                      <a:noFill/>
                      <a:prstDash val="solid"/>
                    </a:lnBlToTr>
                    <a:solidFill>
                      <a:srgbClr val="59A9F2">
                        <a:tint val="40000"/>
                      </a:srgbClr>
                    </a:solidFill>
                  </a:tcPr>
                </a:tc>
              </a:tr>
            </a:tbl>
          </a:graphicData>
        </a:graphic>
      </p:graphicFrame>
      <p:pic>
        <p:nvPicPr>
          <p:cNvPr id="18" name="Picture 2" descr="C:\Users\User\AppData\Local\LINE\Cache\tmp\15498568389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77" y="1773315"/>
            <a:ext cx="2131743" cy="1543977"/>
          </a:xfrm>
          <a:prstGeom prst="rect">
            <a:avLst/>
          </a:prstGeom>
          <a:noFill/>
          <a:extLst>
            <a:ext uri="{909E8E84-426E-40DD-AFC4-6F175D3DCCD1}">
              <a14:hiddenFill xmlns:a14="http://schemas.microsoft.com/office/drawing/2010/main">
                <a:solidFill>
                  <a:srgbClr val="FFFFFF"/>
                </a:solidFill>
              </a14:hiddenFill>
            </a:ext>
          </a:extLst>
        </p:spPr>
      </p:pic>
      <p:sp>
        <p:nvSpPr>
          <p:cNvPr id="19" name="標題 1"/>
          <p:cNvSpPr>
            <a:spLocks noGrp="1"/>
          </p:cNvSpPr>
          <p:nvPr>
            <p:ph type="title"/>
          </p:nvPr>
        </p:nvSpPr>
        <p:spPr>
          <a:xfrm>
            <a:off x="432171" y="142990"/>
            <a:ext cx="8522562" cy="791625"/>
          </a:xfrm>
        </p:spPr>
        <p:txBody>
          <a:bodyPr>
            <a:normAutofit/>
          </a:bodyPr>
          <a:lstStyle/>
          <a:p>
            <a:pPr>
              <a:defRPr/>
            </a:pPr>
            <a:r>
              <a:rPr lang="zh-TW" altLang="en-US" dirty="0" smtClean="0"/>
              <a:t>政府推動方案</a:t>
            </a:r>
            <a:r>
              <a:rPr lang="en-US" altLang="zh-TW" dirty="0" smtClean="0"/>
              <a:t>(</a:t>
            </a:r>
            <a:r>
              <a:rPr lang="en-US" altLang="zh-TW" dirty="0"/>
              <a:t>1/2)</a:t>
            </a:r>
            <a:endParaRPr lang="zh-TW" altLang="en-US" dirty="0"/>
          </a:p>
        </p:txBody>
      </p:sp>
      <p:grpSp>
        <p:nvGrpSpPr>
          <p:cNvPr id="21" name="群組 20"/>
          <p:cNvGrpSpPr/>
          <p:nvPr/>
        </p:nvGrpSpPr>
        <p:grpSpPr>
          <a:xfrm>
            <a:off x="341866" y="5126928"/>
            <a:ext cx="2230322" cy="1539571"/>
            <a:chOff x="341866" y="5126928"/>
            <a:chExt cx="2230322" cy="1539571"/>
          </a:xfrm>
        </p:grpSpPr>
        <p:pic>
          <p:nvPicPr>
            <p:cNvPr id="3074" name="Picture 2" descr="C:\Users\User\AppData\Local\LINE\Cache\tmp\155001088849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866" y="5126928"/>
              <a:ext cx="2230322" cy="1539571"/>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341866" y="6227357"/>
              <a:ext cx="175055" cy="439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076" name="Picture 4" descr="https://events.businesstoday.com.tw/event_backend/public/social/20181228/154595662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866" y="3740208"/>
            <a:ext cx="2035574" cy="102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97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pPr/>
              <a:t>25</a:t>
            </a:fld>
            <a:endParaRPr lang="zh-TW" altLang="en-US" dirty="0"/>
          </a:p>
        </p:txBody>
      </p:sp>
      <p:graphicFrame>
        <p:nvGraphicFramePr>
          <p:cNvPr id="7" name="表格 6"/>
          <p:cNvGraphicFramePr>
            <a:graphicFrameLocks noGrp="1"/>
          </p:cNvGraphicFramePr>
          <p:nvPr>
            <p:extLst/>
          </p:nvPr>
        </p:nvGraphicFramePr>
        <p:xfrm>
          <a:off x="477260" y="1373388"/>
          <a:ext cx="8333400" cy="5455920"/>
        </p:xfrm>
        <a:graphic>
          <a:graphicData uri="http://schemas.openxmlformats.org/drawingml/2006/table">
            <a:tbl>
              <a:tblPr firstRow="1" bandRow="1"/>
              <a:tblGrid>
                <a:gridCol w="2144274"/>
                <a:gridCol w="5198782"/>
                <a:gridCol w="990344"/>
              </a:tblGrid>
              <a:tr h="31771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方案名稱</a:t>
                      </a:r>
                      <a:r>
                        <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研發成果</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計畫概述</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備註</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mpd="sng">
                      <a:solidFill>
                        <a:srgbClr val="0B5394"/>
                      </a:solidFill>
                    </a:lnR>
                    <a:lnT w="12700" cmpd="sng">
                      <a:solidFill>
                        <a:srgbClr val="0B5394"/>
                      </a:solidFill>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solidFill>
                  </a:tcPr>
                </a:tc>
              </a:tr>
              <a:tr h="1792188">
                <a:tc>
                  <a:txBody>
                    <a:bodyPr/>
                    <a:lstStyle/>
                    <a:p>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台中公車科技微光版</a:t>
                      </a:r>
                      <a:endParaRPr lang="zh-TW" altLang="en-US" sz="1400" b="1"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執行單位</a:t>
                      </a:r>
                      <a:r>
                        <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台中市政府、資策會產推處</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方案內容</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整合現有的公車即時動態查詢</a:t>
                      </a:r>
                      <a:r>
                        <a:rPr lang="en-US" altLang="zh-TW"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APP</a:t>
                      </a: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，開發出「台中公車科技微光版」及「</a:t>
                      </a:r>
                      <a:r>
                        <a:rPr lang="en-US" altLang="zh-TW"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APP Call SOP</a:t>
                      </a: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運用</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Beacon</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微定位技術搭配</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iOS Voice Over</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操作介面，使用者可於出門前設定相關需求，</a:t>
                      </a: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利用手機語音引導行進路線</a:t>
                      </a:r>
                      <a:r>
                        <a:rPr lang="zh-TW" altLang="en-US" sz="1400" b="0" i="0" u="none" strike="noStrike" kern="1200" baseline="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接近候車亭即可透過</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Beacon</a:t>
                      </a:r>
                      <a:r>
                        <a:rPr lang="zh-TW" altLang="en-US"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觸發公車亭的愛心燈號，藉此提醒公車司機注意使用者需求</a:t>
                      </a:r>
                      <a:endPar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目標</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p>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以設計思考方式探索市民及旅客的需求，聚焦「通用設計」，提供視障、身障、銀髮族等更友善便利的城市環境</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推動挑戰</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p>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愛心燈號位置處不明顯或是失靈時，便未能發揮作用</a:t>
                      </a:r>
                      <a:endPar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p>
                      <a:pPr marL="285750" indent="-285750">
                        <a:buFont typeface="Arial" panose="020B0604020202020204" pitchFamily="34" charset="0"/>
                        <a:buChar char="•"/>
                      </a:pPr>
                      <a:endPar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mpd="sng">
                      <a:solidFill>
                        <a:srgbClr val="0B5394"/>
                      </a:solidFill>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r>
              <a:tr h="179218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zh-TW" altLang="en-US" sz="1400" b="1"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語音播報站牌</a:t>
                      </a:r>
                      <a:endParaRPr lang="en-US" altLang="zh-TW" sz="1400" b="1" dirty="0" smtClean="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mpd="sng">
                      <a:solidFill>
                        <a:srgbClr val="0B5394"/>
                      </a:solidFill>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執行單位</a:t>
                      </a:r>
                      <a:r>
                        <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提案單位</a:t>
                      </a:r>
                      <a:endPar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方案內容</a:t>
                      </a:r>
                      <a:r>
                        <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smtClean="0">
                          <a:latin typeface="Times New Roman" panose="02020603050405020304" pitchFamily="18" charset="0"/>
                          <a:ea typeface="微軟正黑體" panose="020B0604030504040204" pitchFamily="34" charset="-120"/>
                          <a:cs typeface="Times New Roman" panose="02020603050405020304" pitchFamily="18" charset="0"/>
                        </a:rPr>
                        <a:t>交通部公路公共運輸多元推升計畫</a:t>
                      </a:r>
                      <a:r>
                        <a:rPr lang="en-US" altLang="zh-TW" sz="1400" b="0" dirty="0" smtClean="0">
                          <a:latin typeface="Times New Roman" panose="02020603050405020304" pitchFamily="18" charset="0"/>
                          <a:ea typeface="微軟正黑體" panose="020B0604030504040204" pitchFamily="34" charset="-120"/>
                          <a:cs typeface="Times New Roman" panose="02020603050405020304" pitchFamily="18" charset="0"/>
                        </a:rPr>
                        <a:t>(106</a:t>
                      </a:r>
                      <a:r>
                        <a:rPr lang="zh-TW" altLang="en-US" sz="1400" b="0" dirty="0" smtClean="0">
                          <a:latin typeface="Times New Roman" panose="02020603050405020304" pitchFamily="18" charset="0"/>
                          <a:ea typeface="微軟正黑體" panose="020B0604030504040204" pitchFamily="34" charset="-120"/>
                          <a:cs typeface="Times New Roman" panose="02020603050405020304" pitchFamily="18" charset="0"/>
                        </a:rPr>
                        <a:t>年</a:t>
                      </a:r>
                      <a:r>
                        <a:rPr lang="en-US" altLang="zh-TW" sz="1400" b="0" dirty="0" smtClean="0">
                          <a:latin typeface="Times New Roman" panose="02020603050405020304" pitchFamily="18" charset="0"/>
                          <a:ea typeface="微軟正黑體" panose="020B0604030504040204" pitchFamily="34" charset="-120"/>
                          <a:cs typeface="Times New Roman" panose="02020603050405020304" pitchFamily="18" charset="0"/>
                        </a:rPr>
                        <a:t>-109</a:t>
                      </a:r>
                      <a:r>
                        <a:rPr lang="zh-TW" altLang="en-US" sz="1400" b="0" dirty="0" smtClean="0">
                          <a:latin typeface="Times New Roman" panose="02020603050405020304" pitchFamily="18" charset="0"/>
                          <a:ea typeface="微軟正黑體" panose="020B0604030504040204" pitchFamily="34" charset="-120"/>
                          <a:cs typeface="Times New Roman" panose="02020603050405020304" pitchFamily="18" charset="0"/>
                        </a:rPr>
                        <a:t>年</a:t>
                      </a:r>
                      <a:r>
                        <a:rPr lang="en-US" altLang="zh-TW" sz="1400" b="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b="0" dirty="0" smtClean="0">
                          <a:latin typeface="Times New Roman" panose="02020603050405020304" pitchFamily="18" charset="0"/>
                          <a:ea typeface="微軟正黑體" panose="020B0604030504040204" pitchFamily="34" charset="-120"/>
                          <a:cs typeface="Times New Roman" panose="02020603050405020304" pitchFamily="18" charset="0"/>
                        </a:rPr>
                        <a:t>發展</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具語音播報功能之</a:t>
                      </a:r>
                      <a:r>
                        <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rPr>
                        <a:t>LED </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智慧型站牌，提案單位依地方需求或洽相關視障團體後提出申請</a:t>
                      </a:r>
                      <a:endPar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目標</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u="none" strike="noStrike" kern="1200" baseline="0" dirty="0" smtClean="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語音播報公車的路線班次</a:t>
                      </a:r>
                      <a:endParaRPr lang="en-US" altLang="zh-TW"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4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推動挑戰</a:t>
                      </a:r>
                      <a:r>
                        <a:rPr lang="en-US" altLang="zh-TW" sz="1400" b="0" dirty="0" smtClean="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p>
                      <a:r>
                        <a:rPr lang="zh-TW" altLang="en-US" sz="1400" b="0" dirty="0" smtClean="0">
                          <a:latin typeface="Times New Roman" panose="02020603050405020304" pitchFamily="18" charset="0"/>
                          <a:ea typeface="微軟正黑體" panose="020B0604030504040204" pitchFamily="34" charset="-120"/>
                          <a:cs typeface="Times New Roman" panose="02020603050405020304" pitchFamily="18" charset="0"/>
                        </a:rPr>
                        <a:t>語音提醒仍須結合車輛位置以及車次資訊辨識功能</a:t>
                      </a:r>
                      <a:endParaRPr lang="en-US" altLang="zh-TW" sz="1400" b="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ap="flat" cmpd="sng" algn="ctr">
                      <a:solidFill>
                        <a:srgbClr val="0B5394"/>
                      </a:solidFill>
                      <a:prstDash val="solid"/>
                      <a:round/>
                      <a:headEnd type="none" w="med" len="med"/>
                      <a:tailEnd type="none" w="med" len="med"/>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indent="-285750">
                        <a:buFont typeface="Arial" panose="020B0604020202020204" pitchFamily="34" charset="0"/>
                        <a:buChar char="•"/>
                      </a:pPr>
                      <a:endPar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endParaRPr>
                    </a:p>
                  </a:txBody>
                  <a:tcPr>
                    <a:lnL w="12700" cap="flat" cmpd="sng" algn="ctr">
                      <a:solidFill>
                        <a:srgbClr val="0B5394"/>
                      </a:solidFill>
                      <a:prstDash val="solid"/>
                      <a:round/>
                      <a:headEnd type="none" w="med" len="med"/>
                      <a:tailEnd type="none" w="med" len="med"/>
                    </a:lnL>
                    <a:lnR w="12700" cmpd="sng">
                      <a:solidFill>
                        <a:srgbClr val="0B5394"/>
                      </a:solidFill>
                    </a:lnR>
                    <a:lnT w="38100" cap="flat" cmpd="sng" algn="ctr">
                      <a:solidFill>
                        <a:srgbClr val="0B5394"/>
                      </a:solidFill>
                      <a:prstDash val="solid"/>
                      <a:round/>
                      <a:headEnd type="none" w="med" len="med"/>
                      <a:tailEnd type="none" w="med" len="med"/>
                    </a:lnT>
                    <a:lnB w="38100" cap="flat" cmpd="sng" algn="ctr">
                      <a:solidFill>
                        <a:srgbClr val="0B5394"/>
                      </a:solidFill>
                      <a:prstDash val="solid"/>
                      <a:round/>
                      <a:headEnd type="none" w="med" len="med"/>
                      <a:tailEnd type="none" w="med" len="med"/>
                    </a:lnB>
                    <a:lnTlToBr w="12700" cmpd="sng">
                      <a:noFill/>
                      <a:prstDash val="solid"/>
                    </a:lnTlToBr>
                    <a:lnBlToTr w="12700" cmpd="sng">
                      <a:noFill/>
                      <a:prstDash val="solid"/>
                    </a:lnBlToTr>
                    <a:solidFill>
                      <a:srgbClr val="59A9F2">
                        <a:tint val="40000"/>
                      </a:srgbClr>
                    </a:solidFill>
                  </a:tcPr>
                </a:tc>
              </a:tr>
            </a:tbl>
          </a:graphicData>
        </a:graphic>
      </p:graphicFrame>
      <p:pic>
        <p:nvPicPr>
          <p:cNvPr id="8" name="Picture 6" descr="C:\Users\User\AppData\Local\LINE\Cache\tmp\15498572225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60" y="5016323"/>
            <a:ext cx="1786021" cy="1198574"/>
          </a:xfrm>
          <a:prstGeom prst="rect">
            <a:avLst/>
          </a:prstGeom>
          <a:noFill/>
          <a:extLst>
            <a:ext uri="{909E8E84-426E-40DD-AFC4-6F175D3DCCD1}">
              <a14:hiddenFill xmlns:a14="http://schemas.microsoft.com/office/drawing/2010/main">
                <a:solidFill>
                  <a:srgbClr val="FFFFFF"/>
                </a:solidFill>
              </a14:hiddenFill>
            </a:ext>
          </a:extLst>
        </p:spPr>
      </p:pic>
      <p:sp>
        <p:nvSpPr>
          <p:cNvPr id="9" name="標題 1"/>
          <p:cNvSpPr>
            <a:spLocks noGrp="1"/>
          </p:cNvSpPr>
          <p:nvPr>
            <p:ph type="title"/>
          </p:nvPr>
        </p:nvSpPr>
        <p:spPr>
          <a:xfrm>
            <a:off x="288098" y="287054"/>
            <a:ext cx="8522562" cy="791625"/>
          </a:xfrm>
        </p:spPr>
        <p:txBody>
          <a:bodyPr>
            <a:normAutofit/>
          </a:bodyPr>
          <a:lstStyle/>
          <a:p>
            <a:pPr>
              <a:defRPr/>
            </a:pPr>
            <a:r>
              <a:rPr lang="zh-TW" altLang="en-US" dirty="0" smtClean="0"/>
              <a:t>政府推動方案</a:t>
            </a:r>
            <a:r>
              <a:rPr lang="en-US" altLang="zh-TW" dirty="0"/>
              <a:t>(</a:t>
            </a:r>
            <a:r>
              <a:rPr lang="en-US" altLang="zh-TW" dirty="0" smtClean="0"/>
              <a:t>2/2)</a:t>
            </a:r>
            <a:endParaRPr lang="zh-TW" altLang="en-US" dirty="0"/>
          </a:p>
        </p:txBody>
      </p:sp>
      <p:pic>
        <p:nvPicPr>
          <p:cNvPr id="4098" name="Picture 2" descr="C:\Users\User\AppData\Local\LINE\Cache\tmp\155001139158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560" y="2340104"/>
            <a:ext cx="1957330" cy="144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79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51417" y="27375"/>
            <a:ext cx="8522562" cy="791625"/>
          </a:xfrm>
        </p:spPr>
        <p:txBody>
          <a:bodyPr>
            <a:normAutofit/>
          </a:bodyPr>
          <a:lstStyle/>
          <a:p>
            <a:r>
              <a:rPr lang="zh-TW" altLang="en-US" dirty="0" smtClean="0"/>
              <a:t>國內</a:t>
            </a:r>
            <a:r>
              <a:rPr lang="zh-TW" altLang="en-US" dirty="0"/>
              <a:t>研究</a:t>
            </a:r>
            <a:r>
              <a:rPr lang="zh-TW" altLang="en-US" dirty="0" smtClean="0"/>
              <a:t>能量</a:t>
            </a:r>
            <a:r>
              <a:rPr lang="en-US" altLang="zh-TW" dirty="0" smtClean="0"/>
              <a:t>-</a:t>
            </a:r>
            <a:r>
              <a:rPr lang="zh-TW" altLang="en-US" dirty="0" smtClean="0"/>
              <a:t>科技計畫</a:t>
            </a:r>
            <a:r>
              <a:rPr lang="en-US" altLang="zh-TW" dirty="0" smtClean="0"/>
              <a:t>(GRB)(1/6)</a:t>
            </a:r>
            <a:endParaRPr lang="zh-TW" altLang="en-US" dirty="0"/>
          </a:p>
        </p:txBody>
      </p:sp>
      <p:graphicFrame>
        <p:nvGraphicFramePr>
          <p:cNvPr id="4" name="表格 3"/>
          <p:cNvGraphicFramePr>
            <a:graphicFrameLocks noGrp="1"/>
          </p:cNvGraphicFramePr>
          <p:nvPr>
            <p:extLst/>
          </p:nvPr>
        </p:nvGraphicFramePr>
        <p:xfrm>
          <a:off x="243907" y="1773107"/>
          <a:ext cx="8660394" cy="4811076"/>
        </p:xfrm>
        <a:graphic>
          <a:graphicData uri="http://schemas.openxmlformats.org/drawingml/2006/table">
            <a:tbl>
              <a:tblPr>
                <a:tableStyleId>{5C22544A-7EE6-4342-B048-85BDC9FD1C3A}</a:tableStyleId>
              </a:tblPr>
              <a:tblGrid>
                <a:gridCol w="1379153"/>
                <a:gridCol w="750617"/>
                <a:gridCol w="730791"/>
                <a:gridCol w="656002"/>
                <a:gridCol w="864833"/>
                <a:gridCol w="612284"/>
                <a:gridCol w="1311134"/>
                <a:gridCol w="1177790"/>
                <a:gridCol w="1177790"/>
              </a:tblGrid>
              <a:tr h="112843">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0537">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先進大眾運輸系統</a:t>
                      </a:r>
                      <a:r>
                        <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(APTS )</a:t>
                      </a: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整體研究發展計畫</a:t>
                      </a:r>
                      <a:r>
                        <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撥召公車營運管理之整體規劃暨示範計畫：以台北市復康巴士為例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交通部</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運輸研究所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9302 ~ 9302</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1960</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汎誠科技</a:t>
                      </a:r>
                      <a:endParaRPr lang="en-US" altLang="zh-TW"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有限公司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黃書強、</a:t>
                      </a:r>
                      <a:endParaRPr lang="en-US" altLang="zh-TW"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陳聰敏</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交通運輸</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委託研究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0537">
                <a:tc>
                  <a:txBody>
                    <a:bodyPr/>
                    <a:lstStyle/>
                    <a:p>
                      <a:pPr marL="0" indent="0" algn="l" defTabSz="914400" rtl="0" eaLnBrk="1" fontAlgn="t" latinLnBrk="0" hangingPunct="1">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研發以搭乘大眾交通工具為考量之視障者引導輔具</a:t>
                      </a:r>
                      <a:endParaRPr lang="zh-TW" altLang="en-US" sz="1300" b="0" u="none" strike="noStrike"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9608 ~ 9807</a:t>
                      </a: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兩年度</a:t>
                      </a: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544</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619</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陽明大學復健科技輔具研究所</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游忠煌、</a:t>
                      </a:r>
                      <a:endPar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蔚順華</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醫學工程</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lnSpc>
                          <a:spcPct val="100000"/>
                        </a:lnSpc>
                        <a:spcBef>
                          <a:spcPts val="0"/>
                        </a:spcBef>
                        <a:spcAft>
                          <a:spcPts val="0"/>
                        </a:spcAft>
                      </a:pP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0537">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應用先進技術輔助視障者使用公共運輸服務之探討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交通部</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運輸研究所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9903 ~ 9911</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1710</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鼎漢國際工程顧問股份有限公司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李永駿、</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陳偉業</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交通運輸</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委託研究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導護與運輸機器人於智慧型路口安全防護之研究</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總計畫</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~10007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1283</a:t>
                      </a: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smtClean="0">
                          <a:effectLst/>
                          <a:latin typeface="Times New Roman" panose="02020603050405020304" pitchFamily="18" charset="0"/>
                          <a:ea typeface="微軟正黑體" panose="020B0604030504040204" pitchFamily="34" charset="-120"/>
                          <a:cs typeface="Times New Roman" panose="02020603050405020304" pitchFamily="18" charset="0"/>
                        </a:rPr>
                        <a:t>交大電機工程學系（所）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吳炳飛</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電子電機工程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0815">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大眾運輸系統之乘客導引系統</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~10207</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三年度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563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660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672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交大電機工程學系（所）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吳炳飛</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電子電機工程；交通運輸；電信工程；資訊工程</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硬體工程；資訊科學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軟體</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文字方塊 5"/>
          <p:cNvSpPr txBox="1"/>
          <p:nvPr/>
        </p:nvSpPr>
        <p:spPr>
          <a:xfrm>
            <a:off x="122451" y="819000"/>
            <a:ext cx="8781850" cy="954107"/>
          </a:xfrm>
          <a:prstGeom prst="rect">
            <a:avLst/>
          </a:prstGeom>
          <a:noFill/>
        </p:spPr>
        <p:txBody>
          <a:bodyPr wrap="square" rtlCol="0">
            <a:spAutoFit/>
          </a:bodyPr>
          <a:lstStyle/>
          <a:p>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關鍵字</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：視障；視障者</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視</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公車</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弱勢</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用路人保護政策；公共</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運輸</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智慧型</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運輸</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系統</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撥</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召公車；決策支援系統；核心</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模組；</a:t>
            </a:r>
            <a:r>
              <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導盲輔</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具</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公車系統</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車輛；監控</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可靠度</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導引</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系統；視障輔具；肢障輔具；智慧型輪椅；大眾運輸</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導引；</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資訊輔</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具；</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電腦視覺；機器學習；視訊和影像處理；圖形</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辨識</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通用</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化設計；公共交通場站；無障礙環境 </a:t>
            </a:r>
          </a:p>
        </p:txBody>
      </p:sp>
    </p:spTree>
    <p:extLst>
      <p:ext uri="{BB962C8B-B14F-4D97-AF65-F5344CB8AC3E}">
        <p14:creationId xmlns:p14="http://schemas.microsoft.com/office/powerpoint/2010/main" val="3274504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41" y="107674"/>
            <a:ext cx="8522562" cy="791625"/>
          </a:xfrm>
        </p:spPr>
        <p:txBody>
          <a:bodyPr>
            <a:normAutofit/>
          </a:bodyPr>
          <a:lstStyle/>
          <a:p>
            <a:r>
              <a:rPr lang="zh-TW" altLang="en-US" dirty="0" smtClean="0"/>
              <a:t>國內</a:t>
            </a:r>
            <a:r>
              <a:rPr lang="zh-TW" altLang="en-US" dirty="0"/>
              <a:t>研究</a:t>
            </a:r>
            <a:r>
              <a:rPr lang="zh-TW" altLang="en-US" dirty="0" smtClean="0"/>
              <a:t>能量盤點</a:t>
            </a:r>
            <a:r>
              <a:rPr lang="en-US" altLang="zh-TW" dirty="0" smtClean="0"/>
              <a:t>-</a:t>
            </a:r>
            <a:r>
              <a:rPr lang="zh-TW" altLang="en-US" dirty="0" smtClean="0"/>
              <a:t>科技計畫 </a:t>
            </a:r>
            <a:r>
              <a:rPr lang="en-US" altLang="zh-TW" dirty="0" smtClean="0"/>
              <a:t>(GRB</a:t>
            </a:r>
            <a:r>
              <a:rPr lang="en-US" altLang="zh-TW" dirty="0"/>
              <a:t>) </a:t>
            </a:r>
            <a:r>
              <a:rPr lang="en-US" altLang="zh-TW" dirty="0" smtClean="0"/>
              <a:t>(2/6)</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2022334742"/>
              </p:ext>
            </p:extLst>
          </p:nvPr>
        </p:nvGraphicFramePr>
        <p:xfrm>
          <a:off x="275062" y="1868357"/>
          <a:ext cx="8629240" cy="4875484"/>
        </p:xfrm>
        <a:graphic>
          <a:graphicData uri="http://schemas.openxmlformats.org/drawingml/2006/table">
            <a:tbl>
              <a:tblPr>
                <a:tableStyleId>{5C22544A-7EE6-4342-B048-85BDC9FD1C3A}</a:tableStyleId>
              </a:tblPr>
              <a:tblGrid>
                <a:gridCol w="1229217"/>
                <a:gridCol w="1005881"/>
                <a:gridCol w="750730"/>
                <a:gridCol w="709947"/>
                <a:gridCol w="869175"/>
                <a:gridCol w="771205"/>
                <a:gridCol w="1065649"/>
                <a:gridCol w="1053883"/>
                <a:gridCol w="1173553"/>
              </a:tblGrid>
              <a:tr h="436876">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96972">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下世代智慧型公車運輸系統之研發</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 10207</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三年度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待更新</a:t>
                      </a: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交大學電機工程學系（所） </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總計畫執行機關</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廖德誠 </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計畫主持人</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電子電機工程；資訊工程</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硬體工程；資訊科學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軟體；電信工程；交通運輸</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28546">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智慧型視障者資訊輔具</a:t>
                      </a:r>
                      <a:r>
                        <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視公車”</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10108 ~ 10207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706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臺北市立教育大學資訊科學系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蔡俊明、葉榮木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資訊科學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軟體</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8703">
                <a:tc>
                  <a:txBody>
                    <a:bodyPr/>
                    <a:lstStyle/>
                    <a:p>
                      <a:pPr indent="0" algn="l" rtl="0" fontAlgn="t">
                        <a:lnSpc>
                          <a:spcPct val="100000"/>
                        </a:lnSpc>
                        <a:spcBef>
                          <a:spcPts val="0"/>
                        </a:spcBef>
                        <a:spcAft>
                          <a:spcPts val="0"/>
                        </a:spcAft>
                      </a:pPr>
                      <a:r>
                        <a:rPr lang="en-US" altLang="zh-TW" sz="1300" b="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sense:</a:t>
                      </a:r>
                      <a:r>
                        <a:rPr lang="zh-TW" altLang="en-US" sz="1300" b="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超解析視覺感知系統與架構研究</a:t>
                      </a:r>
                      <a:r>
                        <a:rPr lang="en-US" altLang="zh-TW" sz="1300" b="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盲人電子輔助之視辨識與導航系統演算法及架構分析</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10208 ~ 10307</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837</a:t>
                      </a: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台灣大學電子工程學研究所</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陳良基</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電子工程</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技術發展</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15004">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交通場所通用化設施設計準則</a:t>
                      </a:r>
                      <a:endPar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內政部建築研究所</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smtClean="0">
                          <a:effectLst/>
                          <a:latin typeface="Times New Roman" panose="02020603050405020304" pitchFamily="18" charset="0"/>
                          <a:ea typeface="微軟正黑體" panose="020B0604030504040204" pitchFamily="34" charset="-120"/>
                          <a:cs typeface="Times New Roman" panose="02020603050405020304" pitchFamily="18" charset="0"/>
                        </a:rPr>
                        <a:t>10402 ~ 10412</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900</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民營企業</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公司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-II{</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學聯不動產資訊顧問有限公司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蔡佳明</a:t>
                      </a: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鄒欣樺</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其他（工）</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其他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委託研究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字方塊 4"/>
          <p:cNvSpPr txBox="1"/>
          <p:nvPr/>
        </p:nvSpPr>
        <p:spPr>
          <a:xfrm>
            <a:off x="122451" y="819000"/>
            <a:ext cx="8781850" cy="954107"/>
          </a:xfrm>
          <a:prstGeom prst="rect">
            <a:avLst/>
          </a:prstGeom>
          <a:noFill/>
        </p:spPr>
        <p:txBody>
          <a:bodyPr wrap="square" rtlCol="0">
            <a:spAutoFit/>
          </a:bodyPr>
          <a:lstStyle/>
          <a:p>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關鍵字</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：視障；視障者</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視</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公車</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弱勢</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用路人保護政策；公共</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運輸</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智慧型</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運輸</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系統</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撥</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召公車；決策支援系統；核心</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模組；</a:t>
            </a:r>
            <a:r>
              <a:rPr lang="en-US" altLang="zh-TW" sz="1400" dirty="0" smtClean="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導盲輔</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具</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公車系統</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車輛；監控</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可靠度</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導引</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系統；視障輔具；肢障輔具；智慧型輪椅；大眾運輸</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導引；</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資訊輔</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具；</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電腦視覺；機器學習；視訊和影像處理；圖形</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辨識</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通用</a:t>
            </a:r>
            <a:r>
              <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rPr>
              <a:t>化設計；公共交通場站；無障礙環境 </a:t>
            </a:r>
          </a:p>
        </p:txBody>
      </p:sp>
    </p:spTree>
    <p:extLst>
      <p:ext uri="{BB962C8B-B14F-4D97-AF65-F5344CB8AC3E}">
        <p14:creationId xmlns:p14="http://schemas.microsoft.com/office/powerpoint/2010/main" val="3875381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741" y="107674"/>
            <a:ext cx="8522562" cy="791625"/>
          </a:xfrm>
        </p:spPr>
        <p:txBody>
          <a:bodyPr>
            <a:normAutofit/>
          </a:bodyPr>
          <a:lstStyle/>
          <a:p>
            <a:r>
              <a:rPr lang="zh-TW" altLang="en-US" dirty="0" smtClean="0"/>
              <a:t>國內</a:t>
            </a:r>
            <a:r>
              <a:rPr lang="zh-TW" altLang="en-US" dirty="0"/>
              <a:t>研究</a:t>
            </a:r>
            <a:r>
              <a:rPr lang="zh-TW" altLang="en-US" dirty="0" smtClean="0"/>
              <a:t>能量</a:t>
            </a:r>
            <a:r>
              <a:rPr lang="en-US" altLang="zh-TW" dirty="0" smtClean="0"/>
              <a:t>-</a:t>
            </a:r>
            <a:r>
              <a:rPr lang="zh-TW" altLang="en-US" dirty="0" smtClean="0"/>
              <a:t>科技計畫 </a:t>
            </a:r>
            <a:r>
              <a:rPr lang="en-US" altLang="zh-TW" dirty="0" smtClean="0"/>
              <a:t>(GRB</a:t>
            </a:r>
            <a:r>
              <a:rPr lang="en-US" altLang="zh-TW" dirty="0"/>
              <a:t>) </a:t>
            </a:r>
            <a:r>
              <a:rPr lang="en-US" altLang="zh-TW" dirty="0" smtClean="0"/>
              <a:t>)(3/6)</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09870663"/>
              </p:ext>
            </p:extLst>
          </p:nvPr>
        </p:nvGraphicFramePr>
        <p:xfrm>
          <a:off x="252095" y="1299622"/>
          <a:ext cx="8522561" cy="4421953"/>
        </p:xfrm>
        <a:graphic>
          <a:graphicData uri="http://schemas.openxmlformats.org/drawingml/2006/table">
            <a:tbl>
              <a:tblPr>
                <a:tableStyleId>{5C22544A-7EE6-4342-B048-85BDC9FD1C3A}</a:tableStyleId>
              </a:tblPr>
              <a:tblGrid>
                <a:gridCol w="1214021"/>
                <a:gridCol w="872135"/>
                <a:gridCol w="766916"/>
                <a:gridCol w="797014"/>
                <a:gridCol w="858430"/>
                <a:gridCol w="761671"/>
                <a:gridCol w="1052475"/>
                <a:gridCol w="1040854"/>
                <a:gridCol w="1159045"/>
              </a:tblGrid>
              <a:tr h="436876">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04084">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 ~ 106</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四年度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3556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4005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4206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2894 </a:t>
                      </a:r>
                      <a:r>
                        <a:rPr lang="zh-TW" altLang="en-US"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en-US" altLang="zh-TW" sz="1300" b="0" dirty="0" smtClean="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臺灣科技大學資訊工程系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陳省隆</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計畫主持人</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年度為姚智原</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i="0" kern="1200" dirty="0" smtClean="0">
                          <a:solidFill>
                            <a:schemeClr val="dk1"/>
                          </a:solidFill>
                          <a:effectLst/>
                          <a:latin typeface="+mn-lt"/>
                          <a:ea typeface="+mn-ea"/>
                          <a:cs typeface="+mn-cs"/>
                        </a:rPr>
                        <a:t>資訊工程</a:t>
                      </a:r>
                      <a:r>
                        <a:rPr lang="en-US" altLang="zh-TW" sz="1300" b="0" i="0" kern="1200" dirty="0" smtClean="0">
                          <a:solidFill>
                            <a:schemeClr val="dk1"/>
                          </a:solidFill>
                          <a:effectLst/>
                          <a:latin typeface="+mn-lt"/>
                          <a:ea typeface="+mn-ea"/>
                          <a:cs typeface="+mn-cs"/>
                        </a:rPr>
                        <a:t>--</a:t>
                      </a:r>
                      <a:r>
                        <a:rPr lang="zh-TW" altLang="en-US" sz="1300" b="0" i="0" kern="1200" dirty="0" smtClean="0">
                          <a:solidFill>
                            <a:schemeClr val="dk1"/>
                          </a:solidFill>
                          <a:effectLst/>
                          <a:latin typeface="+mn-lt"/>
                          <a:ea typeface="+mn-ea"/>
                          <a:cs typeface="+mn-cs"/>
                        </a:rPr>
                        <a:t>硬體工程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技術發展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8703">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視障者用立體視覺眼鏡的研發</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10411 ~ 10510</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smtClean="0">
                          <a:effectLst/>
                          <a:latin typeface="Times New Roman" panose="02020603050405020304" pitchFamily="18" charset="0"/>
                          <a:ea typeface="微軟正黑體" panose="020B0604030504040204" pitchFamily="34" charset="-120"/>
                          <a:cs typeface="Times New Roman" panose="02020603050405020304" pitchFamily="18" charset="0"/>
                        </a:rPr>
                        <a:t>500</a:t>
                      </a:r>
                      <a:r>
                        <a:rPr lang="zh-TW" altLang="en-US" sz="1300" kern="120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中原大學機械工程學系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林柏廷黃儀婷</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資訊科學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軟體</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22290">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針對生活輔助之環境感知穿戴式應用</a:t>
                      </a:r>
                      <a:endParaRPr lang="en-US" altLang="zh-TW"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10309 ~ 10407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5138</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清華大學資訊工程學系（所）</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張世杰</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資訊工程</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硬體工程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技術發展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字方塊 4"/>
          <p:cNvSpPr txBox="1"/>
          <p:nvPr/>
        </p:nvSpPr>
        <p:spPr>
          <a:xfrm>
            <a:off x="122451" y="819000"/>
            <a:ext cx="8781850" cy="307777"/>
          </a:xfrm>
          <a:prstGeom prst="rect">
            <a:avLst/>
          </a:prstGeom>
          <a:noFill/>
        </p:spPr>
        <p:txBody>
          <a:bodyPr wrap="square" rtlCol="0">
            <a:spAutoFit/>
          </a:bodyPr>
          <a:lstStyle/>
          <a:p>
            <a:r>
              <a:rPr lang="zh-TW" altLang="en-US" sz="1400" b="1" dirty="0" smtClean="0">
                <a:latin typeface="Times New Roman" panose="02020603050405020304" pitchFamily="18" charset="0"/>
                <a:ea typeface="微軟正黑體" panose="020B0604030504040204" pitchFamily="34" charset="-120"/>
                <a:cs typeface="Times New Roman" panose="02020603050405020304" pitchFamily="18" charset="0"/>
              </a:rPr>
              <a:t>關鍵字</a:t>
            </a:r>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t>移動物體辨識；立體視覺；即時定位及建圖；運動分析；穿戴式輔具；任意分布量測誤差</a:t>
            </a:r>
            <a:endPar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881709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243907" y="1773107"/>
          <a:ext cx="8660394" cy="3443985"/>
        </p:xfrm>
        <a:graphic>
          <a:graphicData uri="http://schemas.openxmlformats.org/drawingml/2006/table">
            <a:tbl>
              <a:tblPr>
                <a:tableStyleId>{5C22544A-7EE6-4342-B048-85BDC9FD1C3A}</a:tableStyleId>
              </a:tblPr>
              <a:tblGrid>
                <a:gridCol w="1379153">
                  <a:extLst>
                    <a:ext uri="{9D8B030D-6E8A-4147-A177-3AD203B41FA5}">
                      <a16:colId xmlns:a16="http://schemas.microsoft.com/office/drawing/2014/main" xmlns="" val="20000"/>
                    </a:ext>
                  </a:extLst>
                </a:gridCol>
                <a:gridCol w="750617">
                  <a:extLst>
                    <a:ext uri="{9D8B030D-6E8A-4147-A177-3AD203B41FA5}">
                      <a16:colId xmlns:a16="http://schemas.microsoft.com/office/drawing/2014/main" xmlns="" val="20001"/>
                    </a:ext>
                  </a:extLst>
                </a:gridCol>
                <a:gridCol w="732778">
                  <a:extLst>
                    <a:ext uri="{9D8B030D-6E8A-4147-A177-3AD203B41FA5}">
                      <a16:colId xmlns:a16="http://schemas.microsoft.com/office/drawing/2014/main" xmlns="" val="20002"/>
                    </a:ext>
                  </a:extLst>
                </a:gridCol>
                <a:gridCol w="663879">
                  <a:extLst>
                    <a:ext uri="{9D8B030D-6E8A-4147-A177-3AD203B41FA5}">
                      <a16:colId xmlns:a16="http://schemas.microsoft.com/office/drawing/2014/main" xmlns="" val="20003"/>
                    </a:ext>
                  </a:extLst>
                </a:gridCol>
                <a:gridCol w="1002082">
                  <a:extLst>
                    <a:ext uri="{9D8B030D-6E8A-4147-A177-3AD203B41FA5}">
                      <a16:colId xmlns:a16="http://schemas.microsoft.com/office/drawing/2014/main" xmlns="" val="20004"/>
                    </a:ext>
                  </a:extLst>
                </a:gridCol>
                <a:gridCol w="801666">
                  <a:extLst>
                    <a:ext uri="{9D8B030D-6E8A-4147-A177-3AD203B41FA5}">
                      <a16:colId xmlns:a16="http://schemas.microsoft.com/office/drawing/2014/main" xmlns="" val="20005"/>
                    </a:ext>
                  </a:extLst>
                </a:gridCol>
                <a:gridCol w="1352811">
                  <a:extLst>
                    <a:ext uri="{9D8B030D-6E8A-4147-A177-3AD203B41FA5}">
                      <a16:colId xmlns:a16="http://schemas.microsoft.com/office/drawing/2014/main" xmlns="" val="20006"/>
                    </a:ext>
                  </a:extLst>
                </a:gridCol>
                <a:gridCol w="1064712">
                  <a:extLst>
                    <a:ext uri="{9D8B030D-6E8A-4147-A177-3AD203B41FA5}">
                      <a16:colId xmlns:a16="http://schemas.microsoft.com/office/drawing/2014/main" xmlns="" val="20007"/>
                    </a:ext>
                  </a:extLst>
                </a:gridCol>
                <a:gridCol w="912696">
                  <a:extLst>
                    <a:ext uri="{9D8B030D-6E8A-4147-A177-3AD203B41FA5}">
                      <a16:colId xmlns:a16="http://schemas.microsoft.com/office/drawing/2014/main" xmlns="" val="20008"/>
                    </a:ext>
                  </a:extLst>
                </a:gridCol>
              </a:tblGrid>
              <a:tr h="478906">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946753">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用戶體驗創新設計之應用研究：以弱勢族群科技輔具為個案</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10308 ~ 10407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591</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國立臺灣科技大學工商業設計系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唐玄輝</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工業工程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414600">
                <a:tc>
                  <a:txBody>
                    <a:bodyPr/>
                    <a:lstStyle/>
                    <a:p>
                      <a:pPr marL="0" indent="0" algn="l" defTabSz="914400" rtl="0" eaLnBrk="1" fontAlgn="t" latinLnBrk="0" hangingPunct="1">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endParaRPr lang="zh-TW" altLang="en-US" sz="1300" b="0" u="none" strike="noStrike"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10608 ~ 10707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2894</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國立臺灣科技大學工商業設計系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姚智原、阮聖彰、</a:t>
                      </a:r>
                      <a:r>
                        <a:rPr lang="zh-TW" altLang="en-US" sz="130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唐玄輝</a:t>
                      </a: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、賴祐吉、林淵翔、鄭欣明</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資訊工程</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硬體工程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技術發展</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84728">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應用智慧型手機輔助視障導航之研究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10309 ~ 10408</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1490</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國立政治大學資訊科學系</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（現為台科大）</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余能豪</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醫學工程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文字方塊 5"/>
          <p:cNvSpPr txBox="1"/>
          <p:nvPr/>
        </p:nvSpPr>
        <p:spPr>
          <a:xfrm>
            <a:off x="122451" y="869104"/>
            <a:ext cx="8781850" cy="276999"/>
          </a:xfrm>
          <a:prstGeom prst="rect">
            <a:avLst/>
          </a:prstGeom>
          <a:noFill/>
        </p:spPr>
        <p:txBody>
          <a:bodyPr wrap="square" rtlCol="0">
            <a:spAutoFit/>
          </a:bodyPr>
          <a:lstStyle/>
          <a:p>
            <a:r>
              <a:rPr lang="zh-TW" altLang="en-US" sz="1200" b="1" dirty="0" smtClean="0">
                <a:latin typeface="微軟正黑體" panose="020B0604030504040204" pitchFamily="34" charset="-120"/>
                <a:ea typeface="微軟正黑體" panose="020B0604030504040204" pitchFamily="34" charset="-120"/>
                <a:cs typeface="Times New Roman" panose="02020603050405020304" pitchFamily="18" charset="0"/>
              </a:rPr>
              <a:t>關鍵字</a:t>
            </a:r>
            <a:r>
              <a:rPr lang="zh-TW" altLang="en-US" sz="12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200" dirty="0">
                <a:latin typeface="微軟正黑體" panose="020B0604030504040204" pitchFamily="34" charset="-120"/>
                <a:ea typeface="微軟正黑體" panose="020B0604030504040204" pitchFamily="34" charset="-120"/>
                <a:cs typeface="Times New Roman" panose="02020603050405020304" pitchFamily="18" charset="0"/>
              </a:rPr>
              <a:t>用戶體驗</a:t>
            </a:r>
            <a:r>
              <a:rPr lang="zh-TW" altLang="en-US" sz="1200" dirty="0" smtClean="0">
                <a:latin typeface="微軟正黑體" panose="020B0604030504040204" pitchFamily="34" charset="-120"/>
                <a:ea typeface="微軟正黑體" panose="020B0604030504040204" pitchFamily="34" charset="-120"/>
                <a:cs typeface="Times New Roman" panose="02020603050405020304" pitchFamily="18" charset="0"/>
              </a:rPr>
              <a:t>；創新</a:t>
            </a:r>
            <a:r>
              <a:rPr lang="zh-TW" altLang="en-US" sz="1200" dirty="0">
                <a:latin typeface="微軟正黑體" panose="020B0604030504040204" pitchFamily="34" charset="-120"/>
                <a:ea typeface="微軟正黑體" panose="020B0604030504040204" pitchFamily="34" charset="-120"/>
                <a:cs typeface="Times New Roman" panose="02020603050405020304" pitchFamily="18" charset="0"/>
              </a:rPr>
              <a:t>設計</a:t>
            </a:r>
            <a:r>
              <a:rPr lang="zh-TW" altLang="en-US" sz="1200" dirty="0" smtClean="0">
                <a:latin typeface="微軟正黑體" panose="020B0604030504040204" pitchFamily="34" charset="-120"/>
                <a:ea typeface="微軟正黑體" panose="020B0604030504040204" pitchFamily="34" charset="-120"/>
                <a:cs typeface="Times New Roman" panose="02020603050405020304" pitchFamily="18" charset="0"/>
              </a:rPr>
              <a:t>；弱勢</a:t>
            </a:r>
            <a:r>
              <a:rPr lang="zh-TW" altLang="en-US" sz="1200" dirty="0">
                <a:latin typeface="微軟正黑體" panose="020B0604030504040204" pitchFamily="34" charset="-120"/>
                <a:ea typeface="微軟正黑體" panose="020B0604030504040204" pitchFamily="34" charset="-120"/>
                <a:cs typeface="Times New Roman" panose="02020603050405020304" pitchFamily="18" charset="0"/>
              </a:rPr>
              <a:t>族群</a:t>
            </a:r>
            <a:r>
              <a:rPr lang="zh-TW" altLang="en-US" sz="1200" dirty="0" smtClean="0">
                <a:latin typeface="微軟正黑體" panose="020B0604030504040204" pitchFamily="34" charset="-120"/>
                <a:ea typeface="微軟正黑體" panose="020B0604030504040204" pitchFamily="34" charset="-120"/>
                <a:cs typeface="Times New Roman" panose="02020603050405020304" pitchFamily="18" charset="0"/>
              </a:rPr>
              <a:t>；科技</a:t>
            </a:r>
            <a:r>
              <a:rPr lang="zh-TW" altLang="en-US" sz="1200" dirty="0">
                <a:latin typeface="微軟正黑體" panose="020B0604030504040204" pitchFamily="34" charset="-120"/>
                <a:ea typeface="微軟正黑體" panose="020B0604030504040204" pitchFamily="34" charset="-120"/>
                <a:cs typeface="Times New Roman" panose="02020603050405020304" pitchFamily="18" charset="0"/>
              </a:rPr>
              <a:t>輔具；視障；導航；智慧型手機；輔助使用功能；定向；使用者經驗；微定位</a:t>
            </a:r>
          </a:p>
        </p:txBody>
      </p:sp>
      <p:sp>
        <p:nvSpPr>
          <p:cNvPr id="8" name="投影片編號版面配置區 2"/>
          <p:cNvSpPr>
            <a:spLocks noGrp="1"/>
          </p:cNvSpPr>
          <p:nvPr>
            <p:ph type="sldNum" sz="quarter" idx="12"/>
          </p:nvPr>
        </p:nvSpPr>
        <p:spPr>
          <a:xfrm>
            <a:off x="7086600" y="6483937"/>
            <a:ext cx="2057400" cy="365125"/>
          </a:xfrm>
        </p:spPr>
        <p:txBody>
          <a:bodyPr/>
          <a:lstStyle/>
          <a:p>
            <a:pPr algn="r"/>
            <a:r>
              <a:rPr lang="en-US" altLang="zh-TW" dirty="0" smtClean="0"/>
              <a:t>13</a:t>
            </a:r>
            <a:endParaRPr lang="zh-TW" altLang="en-US" dirty="0"/>
          </a:p>
        </p:txBody>
      </p:sp>
      <p:sp>
        <p:nvSpPr>
          <p:cNvPr id="9" name="標題 1"/>
          <p:cNvSpPr>
            <a:spLocks noGrp="1"/>
          </p:cNvSpPr>
          <p:nvPr>
            <p:ph type="title"/>
          </p:nvPr>
        </p:nvSpPr>
        <p:spPr>
          <a:xfrm>
            <a:off x="381741" y="107674"/>
            <a:ext cx="8522562" cy="791625"/>
          </a:xfrm>
        </p:spPr>
        <p:txBody>
          <a:bodyPr>
            <a:normAutofit/>
          </a:bodyPr>
          <a:lstStyle/>
          <a:p>
            <a:r>
              <a:rPr lang="zh-TW" altLang="en-US" dirty="0" smtClean="0"/>
              <a:t>國內</a:t>
            </a:r>
            <a:r>
              <a:rPr lang="zh-TW" altLang="en-US" dirty="0"/>
              <a:t>研究</a:t>
            </a:r>
            <a:r>
              <a:rPr lang="zh-TW" altLang="en-US" dirty="0" smtClean="0"/>
              <a:t>能量</a:t>
            </a:r>
            <a:r>
              <a:rPr lang="en-US" altLang="zh-TW" dirty="0" smtClean="0"/>
              <a:t>-</a:t>
            </a:r>
            <a:r>
              <a:rPr lang="zh-TW" altLang="en-US" dirty="0" smtClean="0"/>
              <a:t>科技計畫 </a:t>
            </a:r>
            <a:r>
              <a:rPr lang="en-US" altLang="zh-TW" dirty="0" smtClean="0"/>
              <a:t>(GRB</a:t>
            </a:r>
            <a:r>
              <a:rPr lang="en-US" altLang="zh-TW" dirty="0"/>
              <a:t>) </a:t>
            </a:r>
            <a:r>
              <a:rPr lang="en-US" altLang="zh-TW" dirty="0" smtClean="0"/>
              <a:t>)(</a:t>
            </a:r>
            <a:r>
              <a:rPr lang="en-US" altLang="zh-TW" dirty="0"/>
              <a:t>4</a:t>
            </a:r>
            <a:r>
              <a:rPr lang="en-US" altLang="zh-TW" dirty="0" smtClean="0"/>
              <a:t>/6)</a:t>
            </a:r>
            <a:endParaRPr lang="zh-TW" altLang="en-US" dirty="0"/>
          </a:p>
        </p:txBody>
      </p:sp>
    </p:spTree>
    <p:extLst>
      <p:ext uri="{BB962C8B-B14F-4D97-AF65-F5344CB8AC3E}">
        <p14:creationId xmlns:p14="http://schemas.microsoft.com/office/powerpoint/2010/main" val="3234484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522117" y="188640"/>
            <a:ext cx="8266774" cy="798250"/>
          </a:xfrm>
        </p:spPr>
        <p:txBody>
          <a:bodyPr>
            <a:noAutofit/>
          </a:bodyPr>
          <a:lstStyle/>
          <a:p>
            <a:r>
              <a:rPr lang="zh-TW" altLang="en-US" dirty="0" smtClean="0"/>
              <a:t>專案說明</a:t>
            </a:r>
            <a:endParaRPr lang="zh-TW" altLang="en-US" u="sng" dirty="0">
              <a:solidFill>
                <a:srgbClr val="0000FF"/>
              </a:solidFill>
            </a:endParaRPr>
          </a:p>
        </p:txBody>
      </p:sp>
      <p:grpSp>
        <p:nvGrpSpPr>
          <p:cNvPr id="9" name="群組 8"/>
          <p:cNvGrpSpPr/>
          <p:nvPr/>
        </p:nvGrpSpPr>
        <p:grpSpPr>
          <a:xfrm>
            <a:off x="1696558" y="3736406"/>
            <a:ext cx="5921406" cy="966576"/>
            <a:chOff x="801953" y="5025447"/>
            <a:chExt cx="8072883" cy="1953908"/>
          </a:xfrm>
        </p:grpSpPr>
        <p:sp>
          <p:nvSpPr>
            <p:cNvPr id="10" name="文字方塊 9"/>
            <p:cNvSpPr txBox="1"/>
            <p:nvPr/>
          </p:nvSpPr>
          <p:spPr>
            <a:xfrm>
              <a:off x="801953" y="6087615"/>
              <a:ext cx="1850021" cy="873086"/>
            </a:xfrm>
            <a:prstGeom prst="rect">
              <a:avLst/>
            </a:prstGeom>
            <a:noFill/>
          </p:spPr>
          <p:txBody>
            <a:bodyPr wrap="square" rtlCol="0">
              <a:spAutoFit/>
            </a:bodyPr>
            <a:lstStyle>
              <a:defPPr>
                <a:defRPr lang="zh-TW"/>
              </a:defPPr>
              <a:lvl1pPr>
                <a:defRPr sz="2800" b="1">
                  <a:solidFill>
                    <a:srgbClr val="33CCFF"/>
                  </a:solidFill>
                  <a:latin typeface="Microsoft YaHei UI" panose="020B0503020204020204" pitchFamily="34" charset="-122"/>
                  <a:ea typeface="Microsoft YaHei UI" panose="020B0503020204020204" pitchFamily="34" charset="-122"/>
                </a:defRPr>
              </a:lvl1pPr>
            </a:lstStyle>
            <a:p>
              <a:pPr algn="ctr"/>
              <a:r>
                <a:rPr lang="zh-TW" altLang="en-US" sz="1800" dirty="0">
                  <a:solidFill>
                    <a:srgbClr val="002060"/>
                  </a:solidFill>
                  <a:latin typeface="微軟正黑體" panose="020B0604030504040204" pitchFamily="34" charset="-120"/>
                  <a:ea typeface="微軟正黑體" panose="020B0604030504040204" pitchFamily="34" charset="-120"/>
                </a:rPr>
                <a:t>科技人本</a:t>
              </a:r>
              <a:r>
                <a:rPr lang="zh-TW" altLang="en-US" sz="1800" dirty="0" smtClean="0">
                  <a:solidFill>
                    <a:srgbClr val="002060"/>
                  </a:solidFill>
                  <a:latin typeface="微軟正黑體" panose="020B0604030504040204" pitchFamily="34" charset="-120"/>
                  <a:ea typeface="微軟正黑體" panose="020B0604030504040204" pitchFamily="34" charset="-120"/>
                </a:rPr>
                <a:t>化</a:t>
              </a:r>
              <a:endParaRPr lang="zh-TW" altLang="en-US" sz="1800" dirty="0">
                <a:solidFill>
                  <a:srgbClr val="002060"/>
                </a:solidFill>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6730838" y="6071284"/>
              <a:ext cx="2143998" cy="873086"/>
            </a:xfrm>
            <a:prstGeom prst="rect">
              <a:avLst/>
            </a:prstGeom>
            <a:noFill/>
          </p:spPr>
          <p:txBody>
            <a:bodyPr wrap="square" rtlCol="0">
              <a:spAutoFit/>
            </a:bodyPr>
            <a:lstStyle>
              <a:defPPr>
                <a:defRPr lang="zh-TW"/>
              </a:defPPr>
              <a:lvl1pPr>
                <a:defRPr sz="2800" b="1">
                  <a:solidFill>
                    <a:srgbClr val="33CCFF"/>
                  </a:solidFill>
                  <a:latin typeface="Microsoft YaHei UI" panose="020B0503020204020204" pitchFamily="34" charset="-122"/>
                  <a:ea typeface="Microsoft YaHei UI" panose="020B0503020204020204" pitchFamily="34" charset="-122"/>
                </a:defRPr>
              </a:lvl1pPr>
            </a:lstStyle>
            <a:p>
              <a:pPr algn="ctr"/>
              <a:r>
                <a:rPr lang="zh-TW" altLang="en-US" sz="1800" dirty="0">
                  <a:solidFill>
                    <a:srgbClr val="002060"/>
                  </a:solidFill>
                  <a:latin typeface="微軟正黑體" panose="020B0604030504040204" pitchFamily="34" charset="-120"/>
                  <a:ea typeface="微軟正黑體" panose="020B0604030504040204" pitchFamily="34" charset="-120"/>
                </a:rPr>
                <a:t>跨領域創新</a:t>
              </a:r>
            </a:p>
          </p:txBody>
        </p:sp>
        <p:pic>
          <p:nvPicPr>
            <p:cNvPr id="12" name="圖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9766" y="5025447"/>
              <a:ext cx="1217400" cy="1045837"/>
            </a:xfrm>
            <a:prstGeom prst="rect">
              <a:avLst/>
            </a:prstGeom>
          </p:spPr>
        </p:pic>
        <p:sp>
          <p:nvSpPr>
            <p:cNvPr id="13" name="文字方塊 12"/>
            <p:cNvSpPr txBox="1"/>
            <p:nvPr/>
          </p:nvSpPr>
          <p:spPr>
            <a:xfrm>
              <a:off x="3775958" y="6106269"/>
              <a:ext cx="2131916" cy="873086"/>
            </a:xfrm>
            <a:prstGeom prst="rect">
              <a:avLst/>
            </a:prstGeom>
            <a:noFill/>
          </p:spPr>
          <p:txBody>
            <a:bodyPr wrap="square" rtlCol="0">
              <a:spAutoFit/>
            </a:bodyPr>
            <a:lstStyle>
              <a:defPPr>
                <a:defRPr lang="zh-TW"/>
              </a:defPPr>
              <a:lvl1pPr>
                <a:defRPr sz="2800" b="1">
                  <a:solidFill>
                    <a:srgbClr val="33CCFF"/>
                  </a:solidFill>
                  <a:latin typeface="Microsoft YaHei UI" panose="020B0503020204020204" pitchFamily="34" charset="-122"/>
                  <a:ea typeface="Microsoft YaHei UI" panose="020B0503020204020204" pitchFamily="34" charset="-122"/>
                </a:defRPr>
              </a:lvl1pPr>
            </a:lstStyle>
            <a:p>
              <a:pPr algn="ctr"/>
              <a:r>
                <a:rPr lang="zh-TW" altLang="en-US" sz="1800" dirty="0">
                  <a:solidFill>
                    <a:srgbClr val="002060"/>
                  </a:solidFill>
                  <a:latin typeface="微軟正黑體" panose="020B0604030504040204" pitchFamily="34" charset="-120"/>
                  <a:ea typeface="微軟正黑體" panose="020B0604030504040204" pitchFamily="34" charset="-120"/>
                </a:rPr>
                <a:t>解決社會需求</a:t>
              </a:r>
            </a:p>
          </p:txBody>
        </p:sp>
        <p:sp>
          <p:nvSpPr>
            <p:cNvPr id="14" name="向右箭號 13"/>
            <p:cNvSpPr/>
            <p:nvPr/>
          </p:nvSpPr>
          <p:spPr>
            <a:xfrm>
              <a:off x="3030213" y="5592615"/>
              <a:ext cx="453835" cy="41837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solidFill>
                  <a:prstClr val="white"/>
                </a:solidFill>
                <a:latin typeface="微軟正黑體" panose="020B0604030504040204" pitchFamily="34" charset="-120"/>
                <a:ea typeface="微軟正黑體" panose="020B0604030504040204" pitchFamily="34" charset="-120"/>
              </a:endParaRPr>
            </a:p>
          </p:txBody>
        </p:sp>
        <p:sp>
          <p:nvSpPr>
            <p:cNvPr id="15" name="向右箭號 14"/>
            <p:cNvSpPr/>
            <p:nvPr/>
          </p:nvSpPr>
          <p:spPr>
            <a:xfrm rot="10800000">
              <a:off x="6106903" y="5592614"/>
              <a:ext cx="453835" cy="41837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solidFill>
                  <a:prstClr val="white"/>
                </a:solidFill>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a:blip r:embed="rId3"/>
            <a:stretch>
              <a:fillRect/>
            </a:stretch>
          </p:blipFill>
          <p:spPr>
            <a:xfrm>
              <a:off x="7022535" y="5025447"/>
              <a:ext cx="1362253" cy="1080821"/>
            </a:xfrm>
            <a:prstGeom prst="rect">
              <a:avLst/>
            </a:prstGeom>
          </p:spPr>
        </p:pic>
        <p:pic>
          <p:nvPicPr>
            <p:cNvPr id="17" name="圖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472" y="5084887"/>
              <a:ext cx="1462372" cy="986397"/>
            </a:xfrm>
            <a:prstGeom prst="rect">
              <a:avLst/>
            </a:prstGeom>
          </p:spPr>
        </p:pic>
      </p:grpSp>
      <p:sp>
        <p:nvSpPr>
          <p:cNvPr id="23" name="矩形 22"/>
          <p:cNvSpPr/>
          <p:nvPr/>
        </p:nvSpPr>
        <p:spPr>
          <a:xfrm>
            <a:off x="193288" y="1189167"/>
            <a:ext cx="492443" cy="1080000"/>
          </a:xfrm>
          <a:prstGeom prst="rect">
            <a:avLst/>
          </a:prstGeom>
          <a:solidFill>
            <a:srgbClr val="FFAFAF"/>
          </a:solidFill>
          <a:ln>
            <a:noFill/>
          </a:ln>
          <a:effectLst>
            <a:outerShdw blurRad="50800" dist="38100" dir="2700000" algn="tl" rotWithShape="0">
              <a:prstClr val="black">
                <a:alpha val="40000"/>
              </a:prstClr>
            </a:outerShdw>
          </a:effectLst>
        </p:spPr>
        <p:txBody>
          <a:bodyPr vert="eaVert" wrap="square" tIns="72000" bIns="72000">
            <a:spAutoFit/>
          </a:bodyPr>
          <a:lstStyle/>
          <a:p>
            <a:pPr algn="ctr"/>
            <a:r>
              <a:rPr lang="zh-TW" altLang="en-US" sz="2000" b="1" dirty="0" smtClean="0">
                <a:solidFill>
                  <a:prstClr val="black"/>
                </a:solidFill>
                <a:latin typeface="微軟正黑體" panose="020B0604030504040204" pitchFamily="34" charset="-120"/>
                <a:ea typeface="微軟正黑體" panose="020B0604030504040204" pitchFamily="34" charset="-120"/>
              </a:rPr>
              <a:t>願 景</a:t>
            </a:r>
            <a:endParaRPr lang="en-US" altLang="zh-TW" sz="2000" b="1" dirty="0">
              <a:solidFill>
                <a:prstClr val="black"/>
              </a:solidFill>
              <a:latin typeface="微軟正黑體" panose="020B0604030504040204" pitchFamily="34" charset="-120"/>
              <a:ea typeface="微軟正黑體" panose="020B0604030504040204" pitchFamily="34" charset="-120"/>
            </a:endParaRPr>
          </a:p>
        </p:txBody>
      </p:sp>
      <p:sp>
        <p:nvSpPr>
          <p:cNvPr id="2" name="投影片編號版面配置區 1"/>
          <p:cNvSpPr>
            <a:spLocks noGrp="1"/>
          </p:cNvSpPr>
          <p:nvPr>
            <p:ph type="sldNum" sz="quarter" idx="12"/>
          </p:nvPr>
        </p:nvSpPr>
        <p:spPr/>
        <p:txBody>
          <a:bodyPr/>
          <a:lstStyle/>
          <a:p>
            <a:fld id="{D49F7C81-5AFA-4760-BB37-FBDF119EE876}" type="slidenum">
              <a:rPr lang="zh-TW" altLang="en-US" smtClean="0"/>
              <a:pPr/>
              <a:t>3</a:t>
            </a:fld>
            <a:endParaRPr lang="zh-TW" altLang="en-US" dirty="0"/>
          </a:p>
        </p:txBody>
      </p:sp>
      <p:grpSp>
        <p:nvGrpSpPr>
          <p:cNvPr id="19" name="群組 18"/>
          <p:cNvGrpSpPr/>
          <p:nvPr/>
        </p:nvGrpSpPr>
        <p:grpSpPr>
          <a:xfrm>
            <a:off x="207170" y="4724048"/>
            <a:ext cx="8638545" cy="1728192"/>
            <a:chOff x="289734" y="1416817"/>
            <a:chExt cx="8638545" cy="1728192"/>
          </a:xfrm>
        </p:grpSpPr>
        <p:sp>
          <p:nvSpPr>
            <p:cNvPr id="20" name="文字方塊 19"/>
            <p:cNvSpPr txBox="1"/>
            <p:nvPr/>
          </p:nvSpPr>
          <p:spPr>
            <a:xfrm>
              <a:off x="289734" y="1424997"/>
              <a:ext cx="496317" cy="1716513"/>
            </a:xfrm>
            <a:prstGeom prst="rect">
              <a:avLst/>
            </a:prstGeom>
            <a:ln/>
          </p:spPr>
          <p:style>
            <a:lnRef idx="0">
              <a:schemeClr val="accent4"/>
            </a:lnRef>
            <a:fillRef idx="3">
              <a:schemeClr val="accent4"/>
            </a:fillRef>
            <a:effectRef idx="3">
              <a:schemeClr val="accent4"/>
            </a:effectRef>
            <a:fontRef idx="minor">
              <a:schemeClr val="lt1"/>
            </a:fontRef>
          </p:style>
          <p:txBody>
            <a:bodyPr vert="eaVert" wrap="square" lIns="0" rIns="0" rtlCol="0" anchor="ctr">
              <a:noAutofit/>
            </a:bodyPr>
            <a:lstStyle>
              <a:defPPr>
                <a:defRPr lang="zh-TW"/>
              </a:defPPr>
              <a:lvl1pPr algn="ctr">
                <a:defRPr sz="2800">
                  <a:solidFill>
                    <a:schemeClr val="bg1"/>
                  </a:solidFill>
                  <a:latin typeface="Times New Roman" panose="02020603050405020304" pitchFamily="18" charset="0"/>
                  <a:ea typeface="微軟正黑體" panose="020B0604030504040204" pitchFamily="34" charset="-120"/>
                </a:defRPr>
              </a:lvl1pPr>
            </a:lstStyle>
            <a:p>
              <a:pPr defTabSz="844083">
                <a:defRPr/>
              </a:pPr>
              <a:r>
                <a:rPr lang="zh-TW" altLang="en-US" sz="2000" b="1" kern="0" dirty="0">
                  <a:solidFill>
                    <a:schemeClr val="tx1"/>
                  </a:solidFill>
                  <a:latin typeface="微軟正黑體" panose="020B0604030504040204" pitchFamily="34" charset="-120"/>
                </a:rPr>
                <a:t>推動流程</a:t>
              </a:r>
            </a:p>
          </p:txBody>
        </p:sp>
        <p:sp>
          <p:nvSpPr>
            <p:cNvPr id="21" name="圓角矩形 20"/>
            <p:cNvSpPr/>
            <p:nvPr/>
          </p:nvSpPr>
          <p:spPr bwMode="auto">
            <a:xfrm>
              <a:off x="957099" y="2168886"/>
              <a:ext cx="3424687" cy="95539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844083" eaLnBrk="1" fontAlgn="auto" latinLnBrk="0" hangingPunct="1">
                <a:lnSpc>
                  <a:spcPct val="100000"/>
                </a:lnSpc>
                <a:spcBef>
                  <a:spcPts val="600"/>
                </a:spcBef>
                <a:spcAft>
                  <a:spcPts val="0"/>
                </a:spcAft>
                <a:buClrTx/>
                <a:buSzTx/>
                <a:buFontTx/>
                <a:buNone/>
                <a:tabLst/>
                <a:defRPr/>
              </a:pPr>
              <a:endParaRPr kumimoji="0" lang="zh-TW" altLang="en-US" sz="20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endParaRPr>
            </a:p>
          </p:txBody>
        </p:sp>
        <p:sp>
          <p:nvSpPr>
            <p:cNvPr id="24" name="圓角矩形 23"/>
            <p:cNvSpPr/>
            <p:nvPr/>
          </p:nvSpPr>
          <p:spPr bwMode="auto">
            <a:xfrm>
              <a:off x="4581053" y="2181027"/>
              <a:ext cx="2251442" cy="963982"/>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844083" eaLnBrk="1" fontAlgn="auto" latinLnBrk="0" hangingPunct="1">
                <a:lnSpc>
                  <a:spcPct val="100000"/>
                </a:lnSpc>
                <a:spcBef>
                  <a:spcPts val="0"/>
                </a:spcBef>
                <a:spcAft>
                  <a:spcPts val="0"/>
                </a:spcAft>
                <a:buClrTx/>
                <a:buSzTx/>
                <a:buFontTx/>
                <a:buNone/>
                <a:tabLst/>
                <a:defRPr/>
              </a:pPr>
              <a:endParaRPr kumimoji="0" lang="en-US" altLang="zh-TW" sz="20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endParaRPr>
            </a:p>
            <a:p>
              <a:pPr marL="0" marR="0" lvl="0" indent="0" algn="ctr" defTabSz="844083" eaLnBrk="1" fontAlgn="auto" latinLnBrk="0" hangingPunct="1">
                <a:lnSpc>
                  <a:spcPct val="100000"/>
                </a:lnSpc>
                <a:spcBef>
                  <a:spcPts val="600"/>
                </a:spcBef>
                <a:spcAft>
                  <a:spcPts val="0"/>
                </a:spcAft>
                <a:buClrTx/>
                <a:buSzTx/>
                <a:buFontTx/>
                <a:buNone/>
                <a:tabLst/>
                <a:defRPr/>
              </a:pPr>
              <a:r>
                <a:rPr kumimoji="0" lang="en-US" altLang="zh-TW" sz="18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rPr>
                <a:t>(</a:t>
              </a:r>
              <a:r>
                <a:rPr lang="en-US" altLang="zh-TW" b="1" kern="0" dirty="0" smtClean="0">
                  <a:solidFill>
                    <a:srgbClr val="0000FF"/>
                  </a:solidFill>
                  <a:latin typeface="微軟正黑體" panose="020B0604030504040204" pitchFamily="34" charset="-120"/>
                  <a:ea typeface="微軟正黑體"/>
                </a:rPr>
                <a:t>16</a:t>
              </a:r>
              <a:r>
                <a:rPr kumimoji="0" lang="zh-TW" altLang="en-US" sz="18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rPr>
                <a:t>個需求</a:t>
              </a:r>
              <a:r>
                <a:rPr kumimoji="0" lang="en-US" altLang="zh-TW" sz="18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rPr>
                <a:t>)</a:t>
              </a:r>
            </a:p>
          </p:txBody>
        </p:sp>
        <p:sp>
          <p:nvSpPr>
            <p:cNvPr id="25" name="圓角矩形 24"/>
            <p:cNvSpPr/>
            <p:nvPr/>
          </p:nvSpPr>
          <p:spPr bwMode="auto">
            <a:xfrm>
              <a:off x="6973706" y="2181027"/>
              <a:ext cx="1899343" cy="957159"/>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844083" eaLnBrk="1" fontAlgn="auto" latinLnBrk="0" hangingPunct="1">
                <a:lnSpc>
                  <a:spcPct val="100000"/>
                </a:lnSpc>
                <a:spcBef>
                  <a:spcPts val="600"/>
                </a:spcBef>
                <a:spcAft>
                  <a:spcPts val="0"/>
                </a:spcAft>
                <a:buClrTx/>
                <a:buSzTx/>
                <a:buFontTx/>
                <a:buNone/>
                <a:tabLst/>
                <a:defRPr/>
              </a:pPr>
              <a:r>
                <a:rPr kumimoji="0" lang="en-US" altLang="zh-TW" sz="2000" b="1" i="0" u="none" strike="noStrike" kern="0" cap="none" spc="0" normalizeH="0" baseline="0" noProof="0" dirty="0" smtClean="0">
                  <a:ln>
                    <a:noFill/>
                  </a:ln>
                  <a:solidFill>
                    <a:srgbClr val="0000FF"/>
                  </a:solidFill>
                  <a:effectLst/>
                  <a:uLnTx/>
                  <a:uFillTx/>
                  <a:latin typeface="微軟正黑體" panose="020B0604030504040204" pitchFamily="34" charset="-120"/>
                  <a:ea typeface="微軟正黑體"/>
                  <a:cs typeface="+mn-cs"/>
                </a:rPr>
                <a:t> </a:t>
              </a:r>
            </a:p>
          </p:txBody>
        </p:sp>
        <p:sp>
          <p:nvSpPr>
            <p:cNvPr id="26" name="五邊形 25"/>
            <p:cNvSpPr/>
            <p:nvPr/>
          </p:nvSpPr>
          <p:spPr>
            <a:xfrm>
              <a:off x="945622" y="1416817"/>
              <a:ext cx="3706856" cy="589453"/>
            </a:xfrm>
            <a:prstGeom prst="homePlate">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dirty="0" smtClean="0">
                <a:ln>
                  <a:noFill/>
                </a:ln>
                <a:solidFill>
                  <a:prstClr val="black"/>
                </a:solidFill>
                <a:effectLst/>
                <a:uLnTx/>
                <a:uFillTx/>
                <a:latin typeface="Arial"/>
                <a:ea typeface="微軟正黑體"/>
                <a:cs typeface="+mn-cs"/>
              </a:endParaRPr>
            </a:p>
          </p:txBody>
        </p:sp>
        <p:sp>
          <p:nvSpPr>
            <p:cNvPr id="27" name="＞形箭號 26"/>
            <p:cNvSpPr/>
            <p:nvPr/>
          </p:nvSpPr>
          <p:spPr>
            <a:xfrm>
              <a:off x="4499992" y="1424146"/>
              <a:ext cx="2596184" cy="582125"/>
            </a:xfrm>
            <a:prstGeom prst="chevron">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dirty="0" smtClean="0">
                <a:ln>
                  <a:noFill/>
                </a:ln>
                <a:solidFill>
                  <a:prstClr val="black"/>
                </a:solidFill>
                <a:effectLst/>
                <a:uLnTx/>
                <a:uFillTx/>
                <a:latin typeface="Arial"/>
                <a:ea typeface="微軟正黑體"/>
                <a:cs typeface="+mn-cs"/>
              </a:endParaRPr>
            </a:p>
          </p:txBody>
        </p:sp>
        <p:sp>
          <p:nvSpPr>
            <p:cNvPr id="28" name="＞形箭號 27"/>
            <p:cNvSpPr/>
            <p:nvPr/>
          </p:nvSpPr>
          <p:spPr>
            <a:xfrm>
              <a:off x="6938368" y="1434271"/>
              <a:ext cx="1989911" cy="558451"/>
            </a:xfrm>
            <a:prstGeom prst="chevron">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dirty="0" smtClean="0">
                <a:ln>
                  <a:noFill/>
                </a:ln>
                <a:solidFill>
                  <a:prstClr val="black"/>
                </a:solidFill>
                <a:effectLst/>
                <a:uLnTx/>
                <a:uFillTx/>
                <a:latin typeface="Arial"/>
                <a:ea typeface="微軟正黑體"/>
                <a:cs typeface="+mn-cs"/>
              </a:endParaRPr>
            </a:p>
          </p:txBody>
        </p:sp>
        <p:sp>
          <p:nvSpPr>
            <p:cNvPr id="29" name="矩形 28"/>
            <p:cNvSpPr/>
            <p:nvPr/>
          </p:nvSpPr>
          <p:spPr>
            <a:xfrm>
              <a:off x="944008" y="1479382"/>
              <a:ext cx="928477" cy="464321"/>
            </a:xfrm>
            <a:prstGeom prst="rect">
              <a:avLst/>
            </a:prstGeom>
            <a:noFill/>
            <a:ln w="25400" cap="flat" cmpd="sng" algn="ctr">
              <a:noFill/>
              <a:prstDash val="solid"/>
            </a:ln>
            <a:effectLst/>
          </p:spPr>
          <p:txBody>
            <a:bodyPr lIns="66462" tIns="66462" rIns="66462" bIns="66462" anchor="ctr"/>
            <a:lstStyle/>
            <a:p>
              <a:pPr marL="161196" indent="-161196" algn="ctr" defTabSz="844083">
                <a:buSzPct val="125000"/>
                <a:defRPr/>
              </a:pPr>
              <a:r>
                <a:rPr lang="en-US" altLang="zh-TW" sz="2400" b="1" i="1" kern="0" dirty="0" smtClean="0">
                  <a:solidFill>
                    <a:srgbClr val="FFFF00"/>
                  </a:solidFill>
                  <a:effectLst>
                    <a:outerShdw blurRad="38100" dist="38100" dir="2700000" algn="tl">
                      <a:srgbClr val="000000">
                        <a:alpha val="43137"/>
                      </a:srgbClr>
                    </a:outerShdw>
                  </a:effectLst>
                  <a:latin typeface="Times New Roman" pitchFamily="18" charset="0"/>
                  <a:ea typeface="微軟正黑體"/>
                </a:rPr>
                <a:t>Step 1</a:t>
              </a:r>
              <a:endParaRPr lang="en-US" altLang="zh-TW" sz="2400" b="1" i="1" kern="0" dirty="0">
                <a:solidFill>
                  <a:srgbClr val="FFFF00"/>
                </a:solidFill>
                <a:effectLst>
                  <a:outerShdw blurRad="38100" dist="38100" dir="2700000" algn="tl">
                    <a:srgbClr val="000000">
                      <a:alpha val="43137"/>
                    </a:srgbClr>
                  </a:outerShdw>
                </a:effectLst>
                <a:latin typeface="Times New Roman" pitchFamily="18" charset="0"/>
                <a:ea typeface="微軟正黑體"/>
              </a:endParaRPr>
            </a:p>
          </p:txBody>
        </p:sp>
        <p:sp>
          <p:nvSpPr>
            <p:cNvPr id="30" name="矩形 29"/>
            <p:cNvSpPr/>
            <p:nvPr/>
          </p:nvSpPr>
          <p:spPr>
            <a:xfrm>
              <a:off x="4716017" y="1480612"/>
              <a:ext cx="942272" cy="464321"/>
            </a:xfrm>
            <a:prstGeom prst="rect">
              <a:avLst/>
            </a:prstGeom>
            <a:noFill/>
            <a:ln w="25400" cap="flat" cmpd="sng" algn="ctr">
              <a:noFill/>
              <a:prstDash val="solid"/>
            </a:ln>
            <a:effectLst/>
          </p:spPr>
          <p:txBody>
            <a:bodyPr lIns="66462" tIns="66462" rIns="66462" bIns="66462" anchor="ctr"/>
            <a:lstStyle/>
            <a:p>
              <a:pPr marL="161196" indent="-161196" algn="ctr" defTabSz="844083">
                <a:buSzPct val="125000"/>
                <a:defRPr/>
              </a:pPr>
              <a:r>
                <a:rPr lang="en-US" altLang="zh-TW" sz="2400" b="1" i="1" kern="0" dirty="0">
                  <a:solidFill>
                    <a:srgbClr val="FFFF00"/>
                  </a:solidFill>
                  <a:effectLst>
                    <a:outerShdw blurRad="38100" dist="38100" dir="2700000" algn="tl">
                      <a:srgbClr val="000000">
                        <a:alpha val="43137"/>
                      </a:srgbClr>
                    </a:outerShdw>
                  </a:effectLst>
                  <a:latin typeface="Times New Roman" pitchFamily="18" charset="0"/>
                  <a:ea typeface="微軟正黑體"/>
                </a:rPr>
                <a:t>Step 2</a:t>
              </a:r>
            </a:p>
          </p:txBody>
        </p:sp>
        <p:sp>
          <p:nvSpPr>
            <p:cNvPr id="31" name="矩形 30"/>
            <p:cNvSpPr/>
            <p:nvPr/>
          </p:nvSpPr>
          <p:spPr>
            <a:xfrm>
              <a:off x="5658288" y="1542985"/>
              <a:ext cx="1107997" cy="369332"/>
            </a:xfrm>
            <a:prstGeom prst="rect">
              <a:avLst/>
            </a:prstGeom>
          </p:spPr>
          <p:txBody>
            <a:bodyPr wrap="none">
              <a:spAutoFit/>
            </a:bodyPr>
            <a:lstStyle/>
            <a:p>
              <a:pPr algn="ctr"/>
              <a:r>
                <a:rPr lang="zh-TW" altLang="en-US" b="1" dirty="0" smtClean="0">
                  <a:solidFill>
                    <a:prstClr val="black"/>
                  </a:solidFill>
                  <a:latin typeface="Arial"/>
                  <a:ea typeface="微軟正黑體"/>
                </a:rPr>
                <a:t>需求遴選</a:t>
              </a:r>
              <a:endParaRPr lang="zh-TW" altLang="en-US" b="1" dirty="0">
                <a:solidFill>
                  <a:prstClr val="black"/>
                </a:solidFill>
                <a:latin typeface="Arial"/>
                <a:ea typeface="微軟正黑體"/>
              </a:endParaRPr>
            </a:p>
          </p:txBody>
        </p:sp>
        <p:sp>
          <p:nvSpPr>
            <p:cNvPr id="32" name="矩形 31"/>
            <p:cNvSpPr/>
            <p:nvPr/>
          </p:nvSpPr>
          <p:spPr>
            <a:xfrm>
              <a:off x="5092969" y="2261038"/>
              <a:ext cx="1210588" cy="400110"/>
            </a:xfrm>
            <a:prstGeom prst="rect">
              <a:avLst/>
            </a:prstGeom>
          </p:spPr>
          <p:txBody>
            <a:bodyPr wrap="none">
              <a:spAutoFit/>
            </a:bodyPr>
            <a:lstStyle/>
            <a:p>
              <a:pPr algn="r" defTabSz="844083"/>
              <a:r>
                <a:rPr lang="zh-TW" altLang="en-US" sz="2000" b="1" kern="0" dirty="0">
                  <a:solidFill>
                    <a:sysClr val="windowText" lastClr="000000"/>
                  </a:solidFill>
                  <a:latin typeface="微軟正黑體" panose="020B0604030504040204" pitchFamily="34" charset="-120"/>
                  <a:ea typeface="微軟正黑體"/>
                </a:rPr>
                <a:t>提案篩選</a:t>
              </a:r>
            </a:p>
          </p:txBody>
        </p:sp>
        <p:sp>
          <p:nvSpPr>
            <p:cNvPr id="33" name="矩形 32"/>
            <p:cNvSpPr/>
            <p:nvPr/>
          </p:nvSpPr>
          <p:spPr>
            <a:xfrm>
              <a:off x="8065334" y="1548317"/>
              <a:ext cx="646332" cy="369332"/>
            </a:xfrm>
            <a:prstGeom prst="rect">
              <a:avLst/>
            </a:prstGeom>
          </p:spPr>
          <p:txBody>
            <a:bodyPr wrap="none">
              <a:spAutoFit/>
            </a:bodyPr>
            <a:lstStyle/>
            <a:p>
              <a:pPr algn="ctr"/>
              <a:r>
                <a:rPr lang="zh-TW" altLang="en-US" b="1" dirty="0">
                  <a:solidFill>
                    <a:prstClr val="black"/>
                  </a:solidFill>
                  <a:latin typeface="Arial"/>
                  <a:ea typeface="微軟正黑體"/>
                </a:rPr>
                <a:t>轉譯</a:t>
              </a:r>
            </a:p>
          </p:txBody>
        </p:sp>
        <p:sp>
          <p:nvSpPr>
            <p:cNvPr id="34" name="矩形 33"/>
            <p:cNvSpPr/>
            <p:nvPr/>
          </p:nvSpPr>
          <p:spPr>
            <a:xfrm>
              <a:off x="7178671" y="1466464"/>
              <a:ext cx="962123" cy="461665"/>
            </a:xfrm>
            <a:prstGeom prst="rect">
              <a:avLst/>
            </a:prstGeom>
          </p:spPr>
          <p:txBody>
            <a:bodyPr wrap="none">
              <a:spAutoFit/>
            </a:bodyPr>
            <a:lstStyle/>
            <a:p>
              <a:pPr marL="161196" indent="-161196" algn="ctr" defTabSz="844083">
                <a:buSzPct val="125000"/>
                <a:defRPr/>
              </a:pPr>
              <a:r>
                <a:rPr lang="en-US" altLang="zh-TW" sz="2400" b="1" i="1" kern="0" dirty="0">
                  <a:solidFill>
                    <a:srgbClr val="FFFF00"/>
                  </a:solidFill>
                  <a:effectLst>
                    <a:outerShdw blurRad="38100" dist="38100" dir="2700000" algn="tl">
                      <a:srgbClr val="000000">
                        <a:alpha val="43137"/>
                      </a:srgbClr>
                    </a:outerShdw>
                  </a:effectLst>
                  <a:latin typeface="Times New Roman" pitchFamily="18" charset="0"/>
                  <a:ea typeface="微軟正黑體"/>
                </a:rPr>
                <a:t>Step 3</a:t>
              </a:r>
            </a:p>
          </p:txBody>
        </p:sp>
        <p:sp>
          <p:nvSpPr>
            <p:cNvPr id="35" name="矩形 34"/>
            <p:cNvSpPr/>
            <p:nvPr/>
          </p:nvSpPr>
          <p:spPr>
            <a:xfrm>
              <a:off x="1908772" y="2292644"/>
              <a:ext cx="1231426" cy="754053"/>
            </a:xfrm>
            <a:prstGeom prst="rect">
              <a:avLst/>
            </a:prstGeom>
          </p:spPr>
          <p:txBody>
            <a:bodyPr wrap="none">
              <a:spAutoFit/>
            </a:bodyPr>
            <a:lstStyle/>
            <a:p>
              <a:pPr algn="ctr" defTabSz="844083">
                <a:spcBef>
                  <a:spcPts val="600"/>
                </a:spcBef>
              </a:pPr>
              <a:r>
                <a:rPr lang="zh-TW" altLang="en-US" sz="2000" b="1" kern="0" dirty="0" smtClean="0">
                  <a:solidFill>
                    <a:sysClr val="windowText" lastClr="000000"/>
                  </a:solidFill>
                  <a:latin typeface="微軟正黑體" panose="020B0604030504040204" pitchFamily="34" charset="-120"/>
                  <a:ea typeface="微軟正黑體"/>
                </a:rPr>
                <a:t>網路提案</a:t>
              </a:r>
              <a:endParaRPr lang="en-US" altLang="zh-TW" sz="2000" b="1" kern="0" dirty="0" smtClean="0">
                <a:solidFill>
                  <a:sysClr val="windowText" lastClr="000000"/>
                </a:solidFill>
                <a:latin typeface="微軟正黑體" panose="020B0604030504040204" pitchFamily="34" charset="-120"/>
                <a:ea typeface="微軟正黑體"/>
              </a:endParaRPr>
            </a:p>
            <a:p>
              <a:pPr algn="ctr" defTabSz="844083">
                <a:spcBef>
                  <a:spcPts val="600"/>
                </a:spcBef>
              </a:pPr>
              <a:r>
                <a:rPr lang="en-US" altLang="zh-TW" b="1" kern="0" dirty="0" smtClean="0">
                  <a:solidFill>
                    <a:srgbClr val="0000FF"/>
                  </a:solidFill>
                  <a:latin typeface="微軟正黑體" panose="020B0604030504040204" pitchFamily="34" charset="-120"/>
                  <a:ea typeface="微軟正黑體"/>
                </a:rPr>
                <a:t>(</a:t>
              </a:r>
              <a:r>
                <a:rPr lang="en-US" altLang="zh-TW" b="1" kern="0" dirty="0">
                  <a:solidFill>
                    <a:srgbClr val="0000FF"/>
                  </a:solidFill>
                  <a:latin typeface="微軟正黑體" panose="020B0604030504040204" pitchFamily="34" charset="-120"/>
                  <a:ea typeface="微軟正黑體"/>
                </a:rPr>
                <a:t>N</a:t>
              </a:r>
              <a:r>
                <a:rPr lang="zh-TW" altLang="en-US" b="1" kern="0" dirty="0">
                  <a:solidFill>
                    <a:srgbClr val="0000FF"/>
                  </a:solidFill>
                  <a:latin typeface="微軟正黑體" panose="020B0604030504040204" pitchFamily="34" charset="-120"/>
                  <a:ea typeface="微軟正黑體"/>
                </a:rPr>
                <a:t>個需求</a:t>
              </a:r>
              <a:r>
                <a:rPr lang="en-US" altLang="zh-TW" b="1" kern="0" dirty="0">
                  <a:solidFill>
                    <a:srgbClr val="0000FF"/>
                  </a:solidFill>
                  <a:latin typeface="微軟正黑體" panose="020B0604030504040204" pitchFamily="34" charset="-120"/>
                  <a:ea typeface="微軟正黑體"/>
                </a:rPr>
                <a:t>)</a:t>
              </a:r>
              <a:endParaRPr lang="en-US" altLang="zh-TW" b="1" kern="0" dirty="0">
                <a:solidFill>
                  <a:sysClr val="windowText" lastClr="000000"/>
                </a:solidFill>
                <a:latin typeface="微軟正黑體" panose="020B0604030504040204" pitchFamily="34" charset="-120"/>
                <a:ea typeface="微軟正黑體"/>
              </a:endParaRPr>
            </a:p>
          </p:txBody>
        </p:sp>
        <p:sp>
          <p:nvSpPr>
            <p:cNvPr id="37" name="矩形 36"/>
            <p:cNvSpPr/>
            <p:nvPr/>
          </p:nvSpPr>
          <p:spPr>
            <a:xfrm>
              <a:off x="7329105" y="2281898"/>
              <a:ext cx="1210588" cy="754053"/>
            </a:xfrm>
            <a:prstGeom prst="rect">
              <a:avLst/>
            </a:prstGeom>
          </p:spPr>
          <p:txBody>
            <a:bodyPr wrap="none">
              <a:spAutoFit/>
            </a:bodyPr>
            <a:lstStyle/>
            <a:p>
              <a:pPr algn="ctr" defTabSz="844083">
                <a:spcBef>
                  <a:spcPts val="600"/>
                </a:spcBef>
              </a:pPr>
              <a:r>
                <a:rPr lang="zh-TW" altLang="en-US" sz="2000" b="1" kern="0" dirty="0" smtClean="0">
                  <a:solidFill>
                    <a:sysClr val="windowText" lastClr="000000"/>
                  </a:solidFill>
                  <a:latin typeface="微軟正黑體" panose="020B0604030504040204" pitchFamily="34" charset="-120"/>
                  <a:ea typeface="微軟正黑體"/>
                </a:rPr>
                <a:t>供需</a:t>
              </a:r>
              <a:r>
                <a:rPr lang="zh-TW" altLang="en-US" sz="2000" b="1" kern="0" dirty="0">
                  <a:solidFill>
                    <a:sysClr val="windowText" lastClr="000000"/>
                  </a:solidFill>
                  <a:latin typeface="微軟正黑體" panose="020B0604030504040204" pitchFamily="34" charset="-120"/>
                  <a:ea typeface="微軟正黑體"/>
                </a:rPr>
                <a:t>轉譯</a:t>
              </a:r>
            </a:p>
            <a:p>
              <a:pPr algn="ctr" defTabSz="844083">
                <a:spcBef>
                  <a:spcPts val="600"/>
                </a:spcBef>
              </a:pPr>
              <a:r>
                <a:rPr lang="en-US" altLang="zh-TW" b="1" kern="0" dirty="0">
                  <a:solidFill>
                    <a:srgbClr val="0000FF"/>
                  </a:solidFill>
                  <a:latin typeface="微軟正黑體" panose="020B0604030504040204" pitchFamily="34" charset="-120"/>
                  <a:ea typeface="微軟正黑體"/>
                </a:rPr>
                <a:t>(2</a:t>
              </a:r>
              <a:r>
                <a:rPr lang="zh-TW" altLang="en-US" b="1" kern="0" dirty="0">
                  <a:solidFill>
                    <a:srgbClr val="0000FF"/>
                  </a:solidFill>
                  <a:latin typeface="微軟正黑體" panose="020B0604030504040204" pitchFamily="34" charset="-120"/>
                  <a:ea typeface="微軟正黑體"/>
                </a:rPr>
                <a:t>個需求</a:t>
              </a:r>
              <a:r>
                <a:rPr lang="en-US" altLang="zh-TW" b="1" kern="0" dirty="0">
                  <a:solidFill>
                    <a:srgbClr val="0000FF"/>
                  </a:solidFill>
                  <a:latin typeface="微軟正黑體" panose="020B0604030504040204" pitchFamily="34" charset="-120"/>
                  <a:ea typeface="微軟正黑體"/>
                </a:rPr>
                <a:t>)</a:t>
              </a:r>
              <a:endParaRPr lang="en-US" altLang="zh-TW" b="1" kern="0" dirty="0">
                <a:solidFill>
                  <a:sysClr val="windowText" lastClr="000000"/>
                </a:solidFill>
                <a:latin typeface="微軟正黑體" panose="020B0604030504040204" pitchFamily="34" charset="-120"/>
                <a:ea typeface="微軟正黑體"/>
              </a:endParaRPr>
            </a:p>
          </p:txBody>
        </p:sp>
        <p:pic>
          <p:nvPicPr>
            <p:cNvPr id="38" name="圖片 37"/>
            <p:cNvPicPr>
              <a:picLocks noChangeAspect="1"/>
            </p:cNvPicPr>
            <p:nvPr/>
          </p:nvPicPr>
          <p:blipFill>
            <a:blip r:embed="rId5"/>
            <a:stretch>
              <a:fillRect/>
            </a:stretch>
          </p:blipFill>
          <p:spPr>
            <a:xfrm>
              <a:off x="4091870" y="2217221"/>
              <a:ext cx="696154" cy="858365"/>
            </a:xfrm>
            <a:prstGeom prst="rect">
              <a:avLst/>
            </a:prstGeom>
          </p:spPr>
        </p:pic>
        <p:sp>
          <p:nvSpPr>
            <p:cNvPr id="39" name="矩形 38"/>
            <p:cNvSpPr/>
            <p:nvPr/>
          </p:nvSpPr>
          <p:spPr>
            <a:xfrm>
              <a:off x="1779122" y="1538500"/>
              <a:ext cx="2790862" cy="369332"/>
            </a:xfrm>
            <a:prstGeom prst="rect">
              <a:avLst/>
            </a:prstGeom>
          </p:spPr>
          <p:txBody>
            <a:bodyPr wrap="square">
              <a:spAutoFit/>
            </a:bodyPr>
            <a:lstStyle/>
            <a:p>
              <a:pPr algn="ctr"/>
              <a:r>
                <a:rPr lang="zh-TW" altLang="en-US" b="1" dirty="0">
                  <a:solidFill>
                    <a:prstClr val="black"/>
                  </a:solidFill>
                  <a:latin typeface="Arial"/>
                  <a:ea typeface="微軟正黑體"/>
                </a:rPr>
                <a:t>社會</a:t>
              </a:r>
              <a:r>
                <a:rPr lang="zh-TW" altLang="en-US" b="1" dirty="0" smtClean="0">
                  <a:solidFill>
                    <a:prstClr val="black"/>
                  </a:solidFill>
                  <a:latin typeface="Arial"/>
                  <a:ea typeface="微軟正黑體"/>
                </a:rPr>
                <a:t>需求徵集</a:t>
              </a:r>
              <a:r>
                <a:rPr lang="en-US" altLang="zh-TW" b="1" dirty="0" smtClean="0">
                  <a:solidFill>
                    <a:prstClr val="black"/>
                  </a:solidFill>
                  <a:latin typeface="Arial"/>
                  <a:ea typeface="微軟正黑體"/>
                </a:rPr>
                <a:t>(</a:t>
              </a:r>
              <a:r>
                <a:rPr lang="en-US" altLang="zh-TW" b="1" dirty="0">
                  <a:solidFill>
                    <a:prstClr val="black"/>
                  </a:solidFill>
                  <a:latin typeface="Arial"/>
                  <a:ea typeface="微軟正黑體"/>
                </a:rPr>
                <a:t>bottom-up)</a:t>
              </a:r>
              <a:endParaRPr lang="zh-TW" altLang="en-US" b="1" dirty="0">
                <a:solidFill>
                  <a:prstClr val="black"/>
                </a:solidFill>
                <a:latin typeface="Arial"/>
                <a:ea typeface="微軟正黑體"/>
              </a:endParaRPr>
            </a:p>
          </p:txBody>
        </p:sp>
        <p:pic>
          <p:nvPicPr>
            <p:cNvPr id="40" name="Picture 2" descr="ç¸éåç"/>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503" y="2331781"/>
              <a:ext cx="624680" cy="679152"/>
            </a:xfrm>
            <a:prstGeom prst="rect">
              <a:avLst/>
            </a:prstGeom>
            <a:solidFill>
              <a:sysClr val="window" lastClr="FFFFFF"/>
            </a:solidFill>
            <a:extLst/>
          </p:spPr>
        </p:pic>
      </p:grpSp>
      <p:cxnSp>
        <p:nvCxnSpPr>
          <p:cNvPr id="41" name="直線接點 40"/>
          <p:cNvCxnSpPr/>
          <p:nvPr/>
        </p:nvCxnSpPr>
        <p:spPr>
          <a:xfrm>
            <a:off x="802981" y="2270066"/>
            <a:ext cx="7920000" cy="0"/>
          </a:xfrm>
          <a:prstGeom prst="line">
            <a:avLst/>
          </a:prstGeom>
          <a:ln w="28575">
            <a:solidFill>
              <a:srgbClr val="FF7D7D"/>
            </a:solidFill>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47929" y="1201739"/>
            <a:ext cx="7823802" cy="1068113"/>
          </a:xfrm>
          <a:prstGeom prst="rect">
            <a:avLst/>
          </a:prstGeom>
        </p:spPr>
        <p:txBody>
          <a:bodyPr wrap="square">
            <a:spAutoFit/>
          </a:bodyPr>
          <a:lstStyle/>
          <a:p>
            <a:pPr algn="just">
              <a:lnSpc>
                <a:spcPts val="2600"/>
              </a:lnSpc>
            </a:pP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建構</a:t>
            </a:r>
            <a:r>
              <a:rPr lang="zh-TW" altLang="en-US" sz="2000" b="1" dirty="0" smtClean="0">
                <a:solidFill>
                  <a:srgbClr val="FF6D6D"/>
                </a:solidFill>
                <a:latin typeface="微軟正黑體" panose="020B0604030504040204" pitchFamily="34" charset="-120"/>
                <a:ea typeface="微軟正黑體" panose="020B0604030504040204" pitchFamily="34" charset="-120"/>
                <a:cs typeface="Calibri" panose="020F0502020204030204" pitchFamily="34" charset="0"/>
              </a:rPr>
              <a:t>開放式需求徵集平台</a:t>
            </a: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予</a:t>
            </a:r>
            <a:r>
              <a:rPr lang="zh-TW" altLang="en-US" sz="2000" b="1" dirty="0" smtClean="0">
                <a:latin typeface="微軟正黑體" panose="020B0604030504040204" pitchFamily="34" charset="-120"/>
                <a:ea typeface="微軟正黑體" panose="020B0604030504040204" pitchFamily="34" charset="-120"/>
                <a:cs typeface="Calibri" panose="020F0502020204030204" pitchFamily="34" charset="0"/>
              </a:rPr>
              <a:t>社會</a:t>
            </a: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大眾參與提案</a:t>
            </a:r>
            <a:r>
              <a:rPr lang="zh-TW" altLang="en-US" sz="2000" b="1" dirty="0" smtClean="0">
                <a:latin typeface="微軟正黑體" panose="020B0604030504040204" pitchFamily="34" charset="-120"/>
                <a:ea typeface="微軟正黑體" panose="020B0604030504040204" pitchFamily="34" charset="-120"/>
                <a:cs typeface="Calibri" panose="020F0502020204030204" pitchFamily="34" charset="0"/>
              </a:rPr>
              <a:t>，以</a:t>
            </a: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學研</a:t>
            </a:r>
            <a:r>
              <a:rPr lang="zh-TW" altLang="en-US" sz="2000" b="1" dirty="0" smtClean="0">
                <a:latin typeface="微軟正黑體" panose="020B0604030504040204" pitchFamily="34" charset="-120"/>
                <a:ea typeface="微軟正黑體" panose="020B0604030504040204" pitchFamily="34" charset="-120"/>
                <a:cs typeface="Calibri" panose="020F0502020204030204" pitchFamily="34" charset="0"/>
              </a:rPr>
              <a:t>能量為</a:t>
            </a: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基礎，</a:t>
            </a:r>
            <a:r>
              <a:rPr lang="zh-TW" altLang="en-US" sz="2000" b="1" dirty="0" smtClean="0">
                <a:latin typeface="微軟正黑體" panose="020B0604030504040204" pitchFamily="34" charset="-120"/>
                <a:ea typeface="微軟正黑體" panose="020B0604030504040204" pitchFamily="34" charset="-120"/>
                <a:cs typeface="Calibri" panose="020F0502020204030204" pitchFamily="34" charset="0"/>
              </a:rPr>
              <a:t>連結需求</a:t>
            </a:r>
            <a:r>
              <a:rPr lang="zh-TW" altLang="en-US" sz="2000" b="1" dirty="0">
                <a:latin typeface="微軟正黑體" panose="020B0604030504040204" pitchFamily="34" charset="-120"/>
                <a:ea typeface="微軟正黑體" panose="020B0604030504040204" pitchFamily="34" charset="-120"/>
                <a:cs typeface="Calibri" panose="020F0502020204030204" pitchFamily="34" charset="0"/>
              </a:rPr>
              <a:t>脈動與技術</a:t>
            </a:r>
            <a:r>
              <a:rPr lang="zh-TW" altLang="en-US" sz="2000" b="1" dirty="0" smtClean="0">
                <a:latin typeface="微軟正黑體" panose="020B0604030504040204" pitchFamily="34" charset="-120"/>
                <a:ea typeface="微軟正黑體" panose="020B0604030504040204" pitchFamily="34" charset="-120"/>
                <a:cs typeface="Calibri" panose="020F0502020204030204" pitchFamily="34" charset="0"/>
              </a:rPr>
              <a:t>供給，讓科技</a:t>
            </a:r>
            <a:r>
              <a:rPr lang="zh-TW" altLang="en-US" sz="2000" b="1" kern="0" dirty="0" smtClean="0">
                <a:solidFill>
                  <a:srgbClr val="FF6D6D"/>
                </a:solidFill>
                <a:latin typeface="微軟正黑體" panose="020B0604030504040204" pitchFamily="34" charset="-120"/>
                <a:ea typeface="微軟正黑體" panose="020B0604030504040204" pitchFamily="34" charset="-120"/>
              </a:rPr>
              <a:t>蘊含</a:t>
            </a:r>
            <a:r>
              <a:rPr lang="zh-TW" altLang="en-US" sz="2000" b="1" kern="0" dirty="0">
                <a:solidFill>
                  <a:srgbClr val="FF6D6D"/>
                </a:solidFill>
                <a:latin typeface="微軟正黑體" panose="020B0604030504040204" pitchFamily="34" charset="-120"/>
                <a:ea typeface="微軟正黑體" panose="020B0604030504040204" pitchFamily="34" charset="-120"/>
              </a:rPr>
              <a:t>溫度，</a:t>
            </a:r>
            <a:r>
              <a:rPr lang="zh-TW" altLang="en-US" sz="2000" b="1" kern="0" dirty="0">
                <a:latin typeface="微軟正黑體" panose="020B0604030504040204" pitchFamily="34" charset="-120"/>
                <a:ea typeface="微軟正黑體" panose="020B0604030504040204" pitchFamily="34" charset="-120"/>
              </a:rPr>
              <a:t>貼近人民生活與社會</a:t>
            </a:r>
            <a:r>
              <a:rPr lang="zh-TW" altLang="en-US" sz="2000" b="1" kern="0" dirty="0" smtClean="0">
                <a:latin typeface="微軟正黑體" panose="020B0604030504040204" pitchFamily="34" charset="-120"/>
                <a:ea typeface="微軟正黑體" panose="020B0604030504040204" pitchFamily="34" charset="-120"/>
              </a:rPr>
              <a:t>需求，</a:t>
            </a:r>
            <a:r>
              <a:rPr lang="zh-TW" altLang="en-US" sz="2000" b="1" kern="0" dirty="0">
                <a:solidFill>
                  <a:srgbClr val="FF6D6D"/>
                </a:solidFill>
                <a:latin typeface="微軟正黑體" panose="020B0604030504040204" pitchFamily="34" charset="-120"/>
                <a:ea typeface="微軟正黑體" panose="020B0604030504040204" pitchFamily="34" charset="-120"/>
              </a:rPr>
              <a:t>落實科技以人為本的研發</a:t>
            </a:r>
            <a:r>
              <a:rPr lang="zh-TW" altLang="en-US" sz="2000" b="1" kern="0" dirty="0" smtClean="0">
                <a:solidFill>
                  <a:srgbClr val="FF6D6D"/>
                </a:solidFill>
                <a:latin typeface="微軟正黑體" panose="020B0604030504040204" pitchFamily="34" charset="-120"/>
                <a:ea typeface="微軟正黑體" panose="020B0604030504040204" pitchFamily="34" charset="-120"/>
              </a:rPr>
              <a:t>思維</a:t>
            </a:r>
            <a:endParaRPr lang="zh-TW" altLang="en-US" sz="2000" b="1" dirty="0">
              <a:solidFill>
                <a:srgbClr val="0000CC"/>
              </a:solidFill>
              <a:latin typeface="微軟正黑體" panose="020B0604030504040204" pitchFamily="34" charset="-120"/>
              <a:ea typeface="微軟正黑體" panose="020B0604030504040204" pitchFamily="34" charset="-120"/>
            </a:endParaRPr>
          </a:p>
        </p:txBody>
      </p:sp>
      <p:grpSp>
        <p:nvGrpSpPr>
          <p:cNvPr id="7" name="群組 6"/>
          <p:cNvGrpSpPr/>
          <p:nvPr/>
        </p:nvGrpSpPr>
        <p:grpSpPr>
          <a:xfrm>
            <a:off x="193290" y="2471444"/>
            <a:ext cx="8519384" cy="1160824"/>
            <a:chOff x="273192" y="2586858"/>
            <a:chExt cx="8519384" cy="1160824"/>
          </a:xfrm>
        </p:grpSpPr>
        <p:sp>
          <p:nvSpPr>
            <p:cNvPr id="18" name="矩形 17"/>
            <p:cNvSpPr/>
            <p:nvPr/>
          </p:nvSpPr>
          <p:spPr>
            <a:xfrm>
              <a:off x="273192" y="2586858"/>
              <a:ext cx="492443" cy="1152253"/>
            </a:xfrm>
            <a:prstGeom prst="rect">
              <a:avLst/>
            </a:prstGeom>
            <a:solidFill>
              <a:srgbClr val="9DE9E7"/>
            </a:solidFill>
            <a:effectLst>
              <a:outerShdw blurRad="50800" dist="38100" dir="2700000" algn="tl" rotWithShape="0">
                <a:prstClr val="black">
                  <a:alpha val="40000"/>
                </a:prstClr>
              </a:outerShdw>
            </a:effectLst>
          </p:spPr>
          <p:txBody>
            <a:bodyPr vert="eaVert" wrap="square" tIns="72000" bIns="72000">
              <a:spAutoFit/>
            </a:bodyPr>
            <a:lstStyle/>
            <a:p>
              <a:pPr algn="ctr"/>
              <a:r>
                <a:rPr lang="zh-TW" altLang="en-US" sz="2000" b="1" dirty="0" smtClean="0">
                  <a:solidFill>
                    <a:prstClr val="black"/>
                  </a:solidFill>
                  <a:latin typeface="微軟正黑體" panose="020B0604030504040204" pitchFamily="34" charset="-120"/>
                  <a:ea typeface="微軟正黑體" panose="020B0604030504040204" pitchFamily="34" charset="-120"/>
                </a:rPr>
                <a:t>目 標</a:t>
              </a:r>
              <a:endParaRPr lang="en-US" altLang="zh-TW" sz="2000" b="1" dirty="0">
                <a:solidFill>
                  <a:prstClr val="black"/>
                </a:solidFill>
                <a:latin typeface="微軟正黑體" panose="020B0604030504040204" pitchFamily="34" charset="-120"/>
                <a:ea typeface="微軟正黑體" panose="020B0604030504040204" pitchFamily="34" charset="-120"/>
              </a:endParaRPr>
            </a:p>
          </p:txBody>
        </p:sp>
        <p:sp>
          <p:nvSpPr>
            <p:cNvPr id="4" name="矩形 3"/>
            <p:cNvSpPr/>
            <p:nvPr/>
          </p:nvSpPr>
          <p:spPr>
            <a:xfrm>
              <a:off x="900639" y="2644303"/>
              <a:ext cx="7850994" cy="1103379"/>
            </a:xfrm>
            <a:prstGeom prst="rect">
              <a:avLst/>
            </a:prstGeom>
          </p:spPr>
          <p:txBody>
            <a:bodyPr wrap="square">
              <a:spAutoFit/>
            </a:bodyPr>
            <a:lstStyle/>
            <a:p>
              <a:pPr algn="just">
                <a:lnSpc>
                  <a:spcPts val="2700"/>
                </a:lnSpc>
              </a:pPr>
              <a:r>
                <a:rPr lang="zh-TW" altLang="en-US"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強化</a:t>
              </a:r>
              <a:r>
                <a:rPr lang="zh-TW" altLang="en-US" sz="2000" b="1" dirty="0">
                  <a:solidFill>
                    <a:srgbClr val="43D0D0"/>
                  </a:solidFill>
                  <a:latin typeface="微軟正黑體" panose="020B0604030504040204" pitchFamily="34" charset="-120"/>
                  <a:ea typeface="微軟正黑體" panose="020B0604030504040204" pitchFamily="34" charset="-120"/>
                  <a:cs typeface="Calibri" panose="020F0502020204030204" pitchFamily="34" charset="0"/>
                </a:rPr>
                <a:t>由下而上的選題機制</a:t>
              </a:r>
              <a:r>
                <a:rPr lang="zh-TW" altLang="en-US"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，聚焦</a:t>
              </a:r>
              <a:r>
                <a:rPr lang="zh-TW" altLang="en-US" sz="2000" b="1" dirty="0">
                  <a:solidFill>
                    <a:srgbClr val="43D0D0"/>
                  </a:solidFill>
                  <a:latin typeface="微軟正黑體" panose="020B0604030504040204" pitchFamily="34" charset="-120"/>
                  <a:ea typeface="微軟正黑體" panose="020B0604030504040204" pitchFamily="34" charset="-120"/>
                  <a:cs typeface="Calibri" panose="020F0502020204030204" pitchFamily="34" charset="0"/>
                </a:rPr>
                <a:t>社會發展重大議題</a:t>
              </a:r>
              <a:r>
                <a:rPr lang="zh-TW" altLang="en-US"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及對</a:t>
              </a:r>
              <a:r>
                <a:rPr lang="zh-TW" altLang="en-US" sz="2000" b="1" dirty="0">
                  <a:solidFill>
                    <a:srgbClr val="43D0D0"/>
                  </a:solidFill>
                  <a:latin typeface="微軟正黑體" panose="020B0604030504040204" pitchFamily="34" charset="-120"/>
                  <a:ea typeface="微軟正黑體" panose="020B0604030504040204" pitchFamily="34" charset="-120"/>
                  <a:cs typeface="Calibri" panose="020F0502020204030204" pitchFamily="34" charset="0"/>
                </a:rPr>
                <a:t>經濟社會福祉</a:t>
              </a:r>
              <a:r>
                <a:rPr lang="zh-TW" altLang="en-US"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有貢獻的科技研究，</a:t>
              </a:r>
              <a:r>
                <a:rPr lang="zh-TW" altLang="zh-TW"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鼓勵組建</a:t>
              </a:r>
              <a:r>
                <a:rPr lang="zh-TW" altLang="zh-TW" sz="2000" b="1" dirty="0">
                  <a:solidFill>
                    <a:srgbClr val="43D0D0"/>
                  </a:solidFill>
                  <a:latin typeface="微軟正黑體" panose="020B0604030504040204" pitchFamily="34" charset="-120"/>
                  <a:ea typeface="微軟正黑體" panose="020B0604030504040204" pitchFamily="34" charset="-120"/>
                  <a:cs typeface="Calibri" panose="020F0502020204030204" pitchFamily="34" charset="0"/>
                </a:rPr>
                <a:t>跨領域產學團隊</a:t>
              </a:r>
              <a:r>
                <a:rPr lang="zh-TW" altLang="zh-TW"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，發展創新科技解決方案</a:t>
              </a:r>
              <a:r>
                <a:rPr lang="zh-TW" altLang="en-US"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rPr>
                <a:t>，以回應經濟發展、民生福祉和生命安全的多元需求</a:t>
              </a:r>
              <a:endParaRPr lang="en-US" altLang="zh-TW" sz="2000" b="1" dirty="0">
                <a:solidFill>
                  <a:prstClr val="black"/>
                </a:solidFill>
                <a:latin typeface="微軟正黑體" panose="020B0604030504040204" pitchFamily="34" charset="-120"/>
                <a:ea typeface="微軟正黑體" panose="020B0604030504040204" pitchFamily="34" charset="-120"/>
                <a:cs typeface="Calibri" panose="020F0502020204030204" pitchFamily="34" charset="0"/>
              </a:endParaRPr>
            </a:p>
          </p:txBody>
        </p:sp>
        <p:cxnSp>
          <p:nvCxnSpPr>
            <p:cNvPr id="42" name="直線接點 41"/>
            <p:cNvCxnSpPr/>
            <p:nvPr/>
          </p:nvCxnSpPr>
          <p:spPr>
            <a:xfrm>
              <a:off x="872576" y="3739111"/>
              <a:ext cx="7920000" cy="0"/>
            </a:xfrm>
            <a:prstGeom prst="line">
              <a:avLst/>
            </a:prstGeom>
            <a:ln w="28575">
              <a:solidFill>
                <a:srgbClr val="9DE9E7"/>
              </a:solidFill>
              <a:tailEnd type="oval" w="lg" len="lg"/>
            </a:ln>
          </p:spPr>
          <p:style>
            <a:lnRef idx="1">
              <a:schemeClr val="accent1"/>
            </a:lnRef>
            <a:fillRef idx="0">
              <a:schemeClr val="accent1"/>
            </a:fillRef>
            <a:effectRef idx="0">
              <a:schemeClr val="accent1"/>
            </a:effectRef>
            <a:fontRef idx="minor">
              <a:schemeClr val="tx1"/>
            </a:fontRef>
          </p:style>
        </p:cxnSp>
      </p:grpSp>
      <p:pic>
        <p:nvPicPr>
          <p:cNvPr id="43" name="圖片 42"/>
          <p:cNvPicPr>
            <a:picLocks noChangeAspect="1"/>
          </p:cNvPicPr>
          <p:nvPr/>
        </p:nvPicPr>
        <p:blipFill>
          <a:blip r:embed="rId7"/>
          <a:stretch>
            <a:fillRect/>
          </a:stretch>
        </p:blipFill>
        <p:spPr>
          <a:xfrm>
            <a:off x="185577" y="47394"/>
            <a:ext cx="1000307" cy="1092152"/>
          </a:xfrm>
          <a:prstGeom prst="rect">
            <a:avLst/>
          </a:prstGeom>
        </p:spPr>
      </p:pic>
    </p:spTree>
    <p:extLst>
      <p:ext uri="{BB962C8B-B14F-4D97-AF65-F5344CB8AC3E}">
        <p14:creationId xmlns:p14="http://schemas.microsoft.com/office/powerpoint/2010/main" val="819320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243907" y="1773107"/>
          <a:ext cx="8660394" cy="4292916"/>
        </p:xfrm>
        <a:graphic>
          <a:graphicData uri="http://schemas.openxmlformats.org/drawingml/2006/table">
            <a:tbl>
              <a:tblPr>
                <a:tableStyleId>{5C22544A-7EE6-4342-B048-85BDC9FD1C3A}</a:tableStyleId>
              </a:tblPr>
              <a:tblGrid>
                <a:gridCol w="1379153">
                  <a:extLst>
                    <a:ext uri="{9D8B030D-6E8A-4147-A177-3AD203B41FA5}">
                      <a16:colId xmlns:a16="http://schemas.microsoft.com/office/drawing/2014/main" xmlns="" val="20000"/>
                    </a:ext>
                  </a:extLst>
                </a:gridCol>
                <a:gridCol w="750617">
                  <a:extLst>
                    <a:ext uri="{9D8B030D-6E8A-4147-A177-3AD203B41FA5}">
                      <a16:colId xmlns:a16="http://schemas.microsoft.com/office/drawing/2014/main" xmlns="" val="20001"/>
                    </a:ext>
                  </a:extLst>
                </a:gridCol>
                <a:gridCol w="732778">
                  <a:extLst>
                    <a:ext uri="{9D8B030D-6E8A-4147-A177-3AD203B41FA5}">
                      <a16:colId xmlns:a16="http://schemas.microsoft.com/office/drawing/2014/main" xmlns="" val="20002"/>
                    </a:ext>
                  </a:extLst>
                </a:gridCol>
                <a:gridCol w="663879">
                  <a:extLst>
                    <a:ext uri="{9D8B030D-6E8A-4147-A177-3AD203B41FA5}">
                      <a16:colId xmlns:a16="http://schemas.microsoft.com/office/drawing/2014/main" xmlns="" val="20003"/>
                    </a:ext>
                  </a:extLst>
                </a:gridCol>
                <a:gridCol w="1002082">
                  <a:extLst>
                    <a:ext uri="{9D8B030D-6E8A-4147-A177-3AD203B41FA5}">
                      <a16:colId xmlns:a16="http://schemas.microsoft.com/office/drawing/2014/main" xmlns="" val="20004"/>
                    </a:ext>
                  </a:extLst>
                </a:gridCol>
                <a:gridCol w="801666">
                  <a:extLst>
                    <a:ext uri="{9D8B030D-6E8A-4147-A177-3AD203B41FA5}">
                      <a16:colId xmlns:a16="http://schemas.microsoft.com/office/drawing/2014/main" xmlns="" val="20005"/>
                    </a:ext>
                  </a:extLst>
                </a:gridCol>
                <a:gridCol w="1352811">
                  <a:extLst>
                    <a:ext uri="{9D8B030D-6E8A-4147-A177-3AD203B41FA5}">
                      <a16:colId xmlns:a16="http://schemas.microsoft.com/office/drawing/2014/main" xmlns="" val="20006"/>
                    </a:ext>
                  </a:extLst>
                </a:gridCol>
                <a:gridCol w="1064712">
                  <a:extLst>
                    <a:ext uri="{9D8B030D-6E8A-4147-A177-3AD203B41FA5}">
                      <a16:colId xmlns:a16="http://schemas.microsoft.com/office/drawing/2014/main" xmlns="" val="20007"/>
                    </a:ext>
                  </a:extLst>
                </a:gridCol>
                <a:gridCol w="912696">
                  <a:extLst>
                    <a:ext uri="{9D8B030D-6E8A-4147-A177-3AD203B41FA5}">
                      <a16:colId xmlns:a16="http://schemas.microsoft.com/office/drawing/2014/main" xmlns="" val="20008"/>
                    </a:ext>
                  </a:extLst>
                </a:gridCol>
              </a:tblGrid>
              <a:tr h="112843">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10537">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廁所設施視障者辨位與導引系統</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10608 ~ 10707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955</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中山醫學大學醫學資訊學系</a:t>
                      </a:r>
                      <a:r>
                        <a:rPr lang="zh-TW" altLang="en-US" sz="1800" b="0" i="0" kern="1200" dirty="0" smtClean="0">
                          <a:solidFill>
                            <a:schemeClr val="dk1"/>
                          </a:solidFill>
                          <a:effectLst/>
                          <a:latin typeface="+mn-lt"/>
                          <a:ea typeface="+mn-ea"/>
                          <a:cs typeface="+mn-cs"/>
                        </a:rPr>
                        <a:t> </a:t>
                      </a: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李孝屏、許慈芳</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醫學工程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技術發展</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10537">
                <a:tc>
                  <a:txBody>
                    <a:bodyPr/>
                    <a:lstStyle/>
                    <a:p>
                      <a:pPr marL="0" indent="0" algn="l" defTabSz="914400" rtl="0" eaLnBrk="1" fontAlgn="t" latinLnBrk="0" hangingPunct="1">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適用於小學中低年級視障學童的生活自理與學習閱讀之整合性盲用輔具</a:t>
                      </a:r>
                      <a:endParaRPr lang="zh-TW" altLang="en-US" sz="1300" b="0" u="none" strike="noStrike"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10508 ~ 10607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937</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u="none" strike="noStrike"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中山醫學大學醫學資訊學系</a:t>
                      </a:r>
                      <a:r>
                        <a:rPr lang="zh-TW" altLang="en-US" sz="1800" b="0" i="0" kern="1200" dirty="0" smtClean="0">
                          <a:solidFill>
                            <a:schemeClr val="dk1"/>
                          </a:solidFill>
                          <a:effectLst/>
                          <a:latin typeface="+mn-lt"/>
                          <a:ea typeface="+mn-ea"/>
                          <a:cs typeface="+mn-cs"/>
                        </a:rPr>
                        <a:t> </a:t>
                      </a:r>
                      <a:r>
                        <a:rPr lang="zh-TW" altLang="en-US" sz="130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u="none" strike="noStrike"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李孝屏、許慈芳</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醫學工程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10537">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視障者資訊輔具計畫</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盲用自動物品辨識系統</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 10007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2129</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中山醫學大學應用資訊科學學系（所）</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李孝屏、吳炳飛</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醫學工程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導護與運輸機器人於智慧型路口安全防護之研究</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總計畫</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~10007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1283</a:t>
                      </a: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smtClean="0">
                          <a:effectLst/>
                          <a:latin typeface="Times New Roman" panose="02020603050405020304" pitchFamily="18" charset="0"/>
                          <a:ea typeface="微軟正黑體" panose="020B0604030504040204" pitchFamily="34" charset="-120"/>
                          <a:cs typeface="Times New Roman" panose="02020603050405020304" pitchFamily="18" charset="0"/>
                        </a:rPr>
                        <a:t>交大電機工程學系（所）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吳炳飛</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電子電機工程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630815">
                <a:tc>
                  <a:txBody>
                    <a:bodyPr/>
                    <a:lstStyle/>
                    <a:p>
                      <a:pPr indent="0" algn="l" rtl="0" fontAlgn="t">
                        <a:lnSpc>
                          <a:spcPct val="100000"/>
                        </a:lnSpc>
                        <a:spcBef>
                          <a:spcPts val="0"/>
                        </a:spcBef>
                        <a:spcAft>
                          <a:spcPts val="0"/>
                        </a:spcAft>
                      </a:pPr>
                      <a:r>
                        <a:rPr lang="zh-TW" altLang="en-US" sz="13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大眾運輸系統之乘客導引系統</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國科會</a:t>
                      </a:r>
                      <a:endPar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現為科技部</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9908 ~10207</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三年度</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563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660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r>
                        <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672 </a:t>
                      </a:r>
                      <a:r>
                        <a:rPr lang="zh-TW" altLang="en-US"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en-US" altLang="zh-TW" sz="1300" kern="1200" dirty="0" smtClean="0">
                        <a:effectLst/>
                        <a:latin typeface="Times New Roman" panose="02020603050405020304" pitchFamily="18" charset="0"/>
                        <a:ea typeface="微軟正黑體" panose="020B0604030504040204" pitchFamily="34" charset="-120"/>
                        <a:cs typeface="Times New Roman" panose="02020603050405020304" pitchFamily="18" charset="0"/>
                      </a:endParaRP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effectLst/>
                          <a:latin typeface="Times New Roman" panose="02020603050405020304" pitchFamily="18" charset="0"/>
                          <a:ea typeface="微軟正黑體" panose="020B0604030504040204" pitchFamily="34" charset="-120"/>
                          <a:cs typeface="Times New Roman" panose="02020603050405020304" pitchFamily="18" charset="0"/>
                        </a:rPr>
                        <a:t>交大電機工程學系（所）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吳炳飛</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電子電機工程；交通運輸；電信工程；資訊工程</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硬體工程；資訊科學</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軟體</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應用研究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6" name="文字方塊 5"/>
          <p:cNvSpPr txBox="1"/>
          <p:nvPr/>
        </p:nvSpPr>
        <p:spPr>
          <a:xfrm>
            <a:off x="122451" y="819000"/>
            <a:ext cx="8781850" cy="738664"/>
          </a:xfrm>
          <a:prstGeom prst="rect">
            <a:avLst/>
          </a:prstGeom>
          <a:noFill/>
        </p:spPr>
        <p:txBody>
          <a:bodyPr wrap="square" rtlCol="0">
            <a:spAutoFit/>
          </a:bodyPr>
          <a:lstStyle/>
          <a:p>
            <a:r>
              <a:rPr lang="zh-TW" altLang="en-US" sz="1400" b="1" dirty="0" smtClean="0">
                <a:latin typeface="微軟正黑體" panose="020B0604030504040204" pitchFamily="34" charset="-120"/>
                <a:ea typeface="微軟正黑體" panose="020B0604030504040204" pitchFamily="34" charset="-120"/>
                <a:cs typeface="Times New Roman" panose="02020603050405020304" pitchFamily="18" charset="0"/>
              </a:rPr>
              <a:t>關鍵字</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視障輔具；感測系統；智慧型盲用生活輔具；視障導引；廁所設施辨位與導引；物品辨識輔具；有聲書閱讀輔具；運輸機器人；智慧型路口安全防護</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；無線</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定位導引技術；即時影像處理技術；嵌入式平台技術；導引系統</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；肢</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障輔具；智慧型輪椅；大眾運輸導引</a:t>
            </a:r>
          </a:p>
        </p:txBody>
      </p:sp>
      <p:sp>
        <p:nvSpPr>
          <p:cNvPr id="7" name="投影片編號版面配置區 2"/>
          <p:cNvSpPr>
            <a:spLocks noGrp="1"/>
          </p:cNvSpPr>
          <p:nvPr>
            <p:ph type="sldNum" sz="quarter" idx="12"/>
          </p:nvPr>
        </p:nvSpPr>
        <p:spPr>
          <a:xfrm>
            <a:off x="7086600" y="6483937"/>
            <a:ext cx="2057400" cy="365125"/>
          </a:xfrm>
        </p:spPr>
        <p:txBody>
          <a:bodyPr/>
          <a:lstStyle/>
          <a:p>
            <a:pPr algn="r"/>
            <a:r>
              <a:rPr lang="en-US" altLang="zh-TW" dirty="0" smtClean="0"/>
              <a:t>12</a:t>
            </a:r>
            <a:endParaRPr lang="zh-TW" altLang="en-US" dirty="0"/>
          </a:p>
        </p:txBody>
      </p:sp>
      <p:sp>
        <p:nvSpPr>
          <p:cNvPr id="8" name="標題 1"/>
          <p:cNvSpPr txBox="1">
            <a:spLocks/>
          </p:cNvSpPr>
          <p:nvPr/>
        </p:nvSpPr>
        <p:spPr>
          <a:xfrm>
            <a:off x="243907" y="27375"/>
            <a:ext cx="8522562" cy="7916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a:lstStyle>
          <a:p>
            <a:r>
              <a:rPr lang="zh-TW" altLang="en-US" dirty="0" smtClean="0"/>
              <a:t>國內研究能量盤點</a:t>
            </a:r>
            <a:r>
              <a:rPr lang="en-US" altLang="zh-TW" dirty="0" smtClean="0"/>
              <a:t>-</a:t>
            </a:r>
            <a:r>
              <a:rPr lang="zh-TW" altLang="en-US" dirty="0" smtClean="0"/>
              <a:t>科技計畫 </a:t>
            </a:r>
            <a:r>
              <a:rPr lang="en-US" altLang="zh-TW" dirty="0" smtClean="0"/>
              <a:t>(GRB) (5/6)</a:t>
            </a:r>
            <a:endParaRPr lang="zh-TW" altLang="en-US" dirty="0"/>
          </a:p>
        </p:txBody>
      </p:sp>
    </p:spTree>
    <p:extLst>
      <p:ext uri="{BB962C8B-B14F-4D97-AF65-F5344CB8AC3E}">
        <p14:creationId xmlns:p14="http://schemas.microsoft.com/office/powerpoint/2010/main" val="472911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243907" y="1683270"/>
          <a:ext cx="8660394" cy="3091930"/>
        </p:xfrm>
        <a:graphic>
          <a:graphicData uri="http://schemas.openxmlformats.org/drawingml/2006/table">
            <a:tbl>
              <a:tblPr>
                <a:tableStyleId>{5C22544A-7EE6-4342-B048-85BDC9FD1C3A}</a:tableStyleId>
              </a:tblPr>
              <a:tblGrid>
                <a:gridCol w="1379153">
                  <a:extLst>
                    <a:ext uri="{9D8B030D-6E8A-4147-A177-3AD203B41FA5}">
                      <a16:colId xmlns:a16="http://schemas.microsoft.com/office/drawing/2014/main" xmlns="" val="20000"/>
                    </a:ext>
                  </a:extLst>
                </a:gridCol>
                <a:gridCol w="750617">
                  <a:extLst>
                    <a:ext uri="{9D8B030D-6E8A-4147-A177-3AD203B41FA5}">
                      <a16:colId xmlns:a16="http://schemas.microsoft.com/office/drawing/2014/main" xmlns="" val="20001"/>
                    </a:ext>
                  </a:extLst>
                </a:gridCol>
                <a:gridCol w="732778">
                  <a:extLst>
                    <a:ext uri="{9D8B030D-6E8A-4147-A177-3AD203B41FA5}">
                      <a16:colId xmlns:a16="http://schemas.microsoft.com/office/drawing/2014/main" xmlns="" val="20002"/>
                    </a:ext>
                  </a:extLst>
                </a:gridCol>
                <a:gridCol w="663879">
                  <a:extLst>
                    <a:ext uri="{9D8B030D-6E8A-4147-A177-3AD203B41FA5}">
                      <a16:colId xmlns:a16="http://schemas.microsoft.com/office/drawing/2014/main" xmlns="" val="20003"/>
                    </a:ext>
                  </a:extLst>
                </a:gridCol>
                <a:gridCol w="1002082">
                  <a:extLst>
                    <a:ext uri="{9D8B030D-6E8A-4147-A177-3AD203B41FA5}">
                      <a16:colId xmlns:a16="http://schemas.microsoft.com/office/drawing/2014/main" xmlns="" val="20004"/>
                    </a:ext>
                  </a:extLst>
                </a:gridCol>
                <a:gridCol w="801666">
                  <a:extLst>
                    <a:ext uri="{9D8B030D-6E8A-4147-A177-3AD203B41FA5}">
                      <a16:colId xmlns:a16="http://schemas.microsoft.com/office/drawing/2014/main" xmlns="" val="20005"/>
                    </a:ext>
                  </a:extLst>
                </a:gridCol>
                <a:gridCol w="1352811">
                  <a:extLst>
                    <a:ext uri="{9D8B030D-6E8A-4147-A177-3AD203B41FA5}">
                      <a16:colId xmlns:a16="http://schemas.microsoft.com/office/drawing/2014/main" xmlns="" val="20006"/>
                    </a:ext>
                  </a:extLst>
                </a:gridCol>
                <a:gridCol w="1064712">
                  <a:extLst>
                    <a:ext uri="{9D8B030D-6E8A-4147-A177-3AD203B41FA5}">
                      <a16:colId xmlns:a16="http://schemas.microsoft.com/office/drawing/2014/main" xmlns="" val="20007"/>
                    </a:ext>
                  </a:extLst>
                </a:gridCol>
                <a:gridCol w="912696">
                  <a:extLst>
                    <a:ext uri="{9D8B030D-6E8A-4147-A177-3AD203B41FA5}">
                      <a16:colId xmlns:a16="http://schemas.microsoft.com/office/drawing/2014/main" xmlns="" val="20008"/>
                    </a:ext>
                  </a:extLst>
                </a:gridCol>
              </a:tblGrid>
              <a:tr h="478906">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計畫名稱</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主管機關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研究期間</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研究經費</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執行機關</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研究人員</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研究領域</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研究性質</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300" b="1" dirty="0" smtClean="0">
                          <a:effectLst/>
                          <a:latin typeface="Times New Roman" panose="02020603050405020304" pitchFamily="18" charset="0"/>
                          <a:ea typeface="微軟正黑體" panose="020B0604030504040204" pitchFamily="34" charset="-120"/>
                          <a:cs typeface="Times New Roman" panose="02020603050405020304" pitchFamily="18" charset="0"/>
                        </a:rPr>
                        <a:t>研究方式</a:t>
                      </a:r>
                      <a:endParaRPr lang="zh-TW" altLang="en-US" sz="1300" b="1"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99983">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整合多層級之駕駛人事故風險模式 </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車載影像及數位行車紀錄器資料之應用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10608 ~ 10707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896</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國立交通大學運輸與物流管理學系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吳昆峰</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交通運輸</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基礎研究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54003192"/>
                  </a:ext>
                </a:extLst>
              </a:tr>
              <a:tr h="499983">
                <a:tc vMerge="1">
                  <a:txBody>
                    <a:bodyPr/>
                    <a:lstStyle/>
                    <a:p>
                      <a:endParaRPr lang="zh-TW" altLang="en-US"/>
                    </a:p>
                  </a:txBody>
                  <a:tcPr/>
                </a:tc>
                <a:tc vMerge="1">
                  <a:txBody>
                    <a:bodyPr/>
                    <a:lstStyle/>
                    <a:p>
                      <a:endParaRPr lang="zh-TW" altLang="en-US"/>
                    </a:p>
                  </a:txBody>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10708 ~ 10807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839</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xmlns="" val="2600712214"/>
                  </a:ext>
                </a:extLst>
              </a:tr>
              <a:tr h="353735">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由事故發生過程解構事故前兆 </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以國道客運為例</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科技部</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10408 ~ 10507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732</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國立交通大學運輸與物流管理學系</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吳昆峰</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交通運輸</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基礎研究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學術補助</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0144112"/>
                  </a:ext>
                </a:extLst>
              </a:tr>
              <a:tr h="301863">
                <a:tc vMerge="1">
                  <a:txBody>
                    <a:bodyPr/>
                    <a:lstStyle/>
                    <a:p>
                      <a:endParaRPr lang="zh-TW" altLang="en-US"/>
                    </a:p>
                  </a:txBody>
                  <a:tcPr/>
                </a:tc>
                <a:tc vMerge="1">
                  <a:txBody>
                    <a:bodyPr/>
                    <a:lstStyle/>
                    <a:p>
                      <a:endParaRPr lang="zh-TW" altLang="en-US"/>
                    </a:p>
                  </a:txBody>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10508 ~ 10607</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709</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xmlns="" val="558229017"/>
                  </a:ext>
                </a:extLst>
              </a:tr>
              <a:tr h="761206">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道路交通安全改善方案之發展與評估方法之研究</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交通部運輸研究所</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10302 ~ 10311</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1760</a:t>
                      </a:r>
                      <a:r>
                        <a:rPr lang="zh-TW" altLang="en-US" sz="1300" b="0" kern="1200" dirty="0" smtClean="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rPr>
                        <a:t>千元</a:t>
                      </a:r>
                      <a:endParaRPr lang="zh-TW" altLang="en-US" sz="1300" b="0" kern="1200" dirty="0">
                        <a:solidFill>
                          <a:schemeClr val="dk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國立交通大學運輸研究中心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張新立、吳宗修、邱裕鈞、</a:t>
                      </a:r>
                      <a:r>
                        <a:rPr lang="zh-TW" altLang="en-US" sz="1300" b="0" dirty="0" smtClean="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吳昆峰</a:t>
                      </a:r>
                      <a:endParaRPr lang="zh-TW" altLang="en-US" sz="1300" b="0"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交通運輸</a:t>
                      </a:r>
                    </a:p>
                    <a:p>
                      <a:pPr indent="0" algn="l" rtl="0" fontAlgn="t">
                        <a:lnSpc>
                          <a:spcPct val="100000"/>
                        </a:lnSpc>
                        <a:spcBef>
                          <a:spcPts val="0"/>
                        </a:spcBef>
                        <a:spcAft>
                          <a:spcPts val="0"/>
                        </a:spcAft>
                      </a:pP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技術發展</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0" algn="l" rtl="0" fontAlgn="t">
                        <a:lnSpc>
                          <a:spcPct val="100000"/>
                        </a:lnSpc>
                        <a:spcBef>
                          <a:spcPts val="0"/>
                        </a:spcBef>
                        <a:spcAft>
                          <a:spcPts val="0"/>
                        </a:spcAft>
                      </a:pP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合作研究</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機關與民間之契約合作</a:t>
                      </a:r>
                      <a:r>
                        <a:rPr lang="en-US" altLang="zh-TW" sz="1300" b="0" dirty="0" smtClean="0">
                          <a:effectLst/>
                          <a:latin typeface="Times New Roman" panose="02020603050405020304" pitchFamily="18" charset="0"/>
                          <a:ea typeface="微軟正黑體" panose="020B0604030504040204" pitchFamily="34" charset="-120"/>
                          <a:cs typeface="Times New Roman" panose="02020603050405020304" pitchFamily="18" charset="0"/>
                        </a:rPr>
                        <a:t>) </a:t>
                      </a:r>
                      <a:endParaRPr lang="zh-TW" altLang="en-US" sz="13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296233"/>
                  </a:ext>
                </a:extLst>
              </a:tr>
            </a:tbl>
          </a:graphicData>
        </a:graphic>
      </p:graphicFrame>
      <p:sp>
        <p:nvSpPr>
          <p:cNvPr id="6" name="文字方塊 5"/>
          <p:cNvSpPr txBox="1"/>
          <p:nvPr/>
        </p:nvSpPr>
        <p:spPr>
          <a:xfrm>
            <a:off x="183179" y="1012295"/>
            <a:ext cx="8781850" cy="523220"/>
          </a:xfrm>
          <a:prstGeom prst="rect">
            <a:avLst/>
          </a:prstGeom>
          <a:noFill/>
        </p:spPr>
        <p:txBody>
          <a:bodyPr wrap="square" rtlCol="0">
            <a:spAutoFit/>
          </a:bodyPr>
          <a:lstStyle/>
          <a:p>
            <a:r>
              <a:rPr lang="zh-TW" altLang="en-US" sz="1400" b="1" dirty="0" smtClean="0">
                <a:latin typeface="微軟正黑體" panose="020B0604030504040204" pitchFamily="34" charset="-120"/>
                <a:ea typeface="微軟正黑體" panose="020B0604030504040204" pitchFamily="34" charset="-120"/>
                <a:cs typeface="Times New Roman" panose="02020603050405020304" pitchFamily="18" charset="0"/>
              </a:rPr>
              <a:t>關鍵字</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：交通安全；人為因素；多層級整合模式；車載影像及數位行車紀錄器；行為指標；安全駕駛行為；事故前兆</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；國道</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客運安全；交通安全改善方案；方案評估；評估方法 </a:t>
            </a:r>
          </a:p>
        </p:txBody>
      </p:sp>
      <p:sp>
        <p:nvSpPr>
          <p:cNvPr id="8" name="投影片編號版面配置區 2"/>
          <p:cNvSpPr>
            <a:spLocks noGrp="1"/>
          </p:cNvSpPr>
          <p:nvPr>
            <p:ph type="sldNum" sz="quarter" idx="12"/>
          </p:nvPr>
        </p:nvSpPr>
        <p:spPr>
          <a:xfrm>
            <a:off x="7086600" y="6483937"/>
            <a:ext cx="2057400" cy="365125"/>
          </a:xfrm>
        </p:spPr>
        <p:txBody>
          <a:bodyPr/>
          <a:lstStyle/>
          <a:p>
            <a:pPr algn="r"/>
            <a:r>
              <a:rPr lang="en-US" altLang="zh-TW" dirty="0" smtClean="0"/>
              <a:t>14</a:t>
            </a:r>
            <a:endParaRPr lang="zh-TW" altLang="en-US" dirty="0"/>
          </a:p>
        </p:txBody>
      </p:sp>
      <p:sp>
        <p:nvSpPr>
          <p:cNvPr id="10" name="標題 1"/>
          <p:cNvSpPr txBox="1">
            <a:spLocks/>
          </p:cNvSpPr>
          <p:nvPr/>
        </p:nvSpPr>
        <p:spPr>
          <a:xfrm>
            <a:off x="243907" y="27375"/>
            <a:ext cx="8522562" cy="79162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rgbClr val="469292"/>
                </a:solidFill>
                <a:latin typeface="微軟正黑體" panose="020B0604030504040204" pitchFamily="34" charset="-120"/>
                <a:ea typeface="微軟正黑體" panose="020B0604030504040204" pitchFamily="34" charset="-120"/>
                <a:cs typeface="+mj-cs"/>
              </a:defRPr>
            </a:lvl1pPr>
          </a:lstStyle>
          <a:p>
            <a:r>
              <a:rPr lang="zh-TW" altLang="en-US" dirty="0" smtClean="0"/>
              <a:t>國內研究能量盤點</a:t>
            </a:r>
            <a:r>
              <a:rPr lang="en-US" altLang="zh-TW" dirty="0" smtClean="0"/>
              <a:t>-</a:t>
            </a:r>
            <a:r>
              <a:rPr lang="zh-TW" altLang="en-US" dirty="0" smtClean="0"/>
              <a:t>科技計畫 </a:t>
            </a:r>
            <a:r>
              <a:rPr lang="en-US" altLang="zh-TW" dirty="0" smtClean="0"/>
              <a:t>(GRB) (6/6)</a:t>
            </a:r>
            <a:endParaRPr lang="zh-TW" altLang="en-US" dirty="0"/>
          </a:p>
        </p:txBody>
      </p:sp>
    </p:spTree>
    <p:extLst>
      <p:ext uri="{BB962C8B-B14F-4D97-AF65-F5344CB8AC3E}">
        <p14:creationId xmlns:p14="http://schemas.microsoft.com/office/powerpoint/2010/main" val="3375745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D49F7C81-5AFA-4760-BB37-FBDF119EE876}" type="slidenum">
              <a:rPr lang="zh-TW" altLang="en-US" smtClean="0"/>
              <a:t>32</a:t>
            </a:fld>
            <a:endParaRPr lang="zh-TW" altLang="en-US"/>
          </a:p>
        </p:txBody>
      </p:sp>
      <p:graphicFrame>
        <p:nvGraphicFramePr>
          <p:cNvPr id="4" name="表格 3"/>
          <p:cNvGraphicFramePr>
            <a:graphicFrameLocks noGrp="1"/>
          </p:cNvGraphicFramePr>
          <p:nvPr>
            <p:extLst/>
          </p:nvPr>
        </p:nvGraphicFramePr>
        <p:xfrm>
          <a:off x="85344" y="777530"/>
          <a:ext cx="9058656" cy="5929470"/>
        </p:xfrm>
        <a:graphic>
          <a:graphicData uri="http://schemas.openxmlformats.org/drawingml/2006/table">
            <a:tbl>
              <a:tblPr>
                <a:tableStyleId>{5C22544A-7EE6-4342-B048-85BDC9FD1C3A}</a:tableStyleId>
              </a:tblPr>
              <a:tblGrid>
                <a:gridCol w="1126236"/>
                <a:gridCol w="7932420"/>
              </a:tblGrid>
              <a:tr h="0">
                <a:tc>
                  <a:txBody>
                    <a:bodyPr/>
                    <a:lstStyle/>
                    <a:p>
                      <a:pPr algn="ctr" rtl="0" fontAlgn="t">
                        <a:spcBef>
                          <a:spcPts val="0"/>
                        </a:spcBef>
                        <a:spcAft>
                          <a:spcPts val="0"/>
                        </a:spcAft>
                      </a:pPr>
                      <a:r>
                        <a:rPr lang="zh-TW" altLang="en-US" sz="1400" b="1" u="none" strike="noStrike" dirty="0" smtClean="0">
                          <a:effectLst/>
                        </a:rPr>
                        <a:t>計畫名稱</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400" b="1" dirty="0" smtClean="0">
                          <a:effectLst/>
                          <a:latin typeface="+mn-ea"/>
                          <a:ea typeface="+mn-ea"/>
                        </a:rPr>
                        <a:t>計畫內容</a:t>
                      </a:r>
                      <a:r>
                        <a:rPr lang="en-US" altLang="zh-TW" sz="1400" b="1" dirty="0" smtClean="0">
                          <a:effectLst/>
                          <a:latin typeface="+mn-ea"/>
                          <a:ea typeface="+mn-ea"/>
                        </a:rPr>
                        <a:t>(</a:t>
                      </a:r>
                      <a:r>
                        <a:rPr lang="zh-TW" altLang="en-US" sz="1400" b="1" dirty="0" smtClean="0">
                          <a:effectLst/>
                          <a:latin typeface="+mn-ea"/>
                          <a:ea typeface="+mn-ea"/>
                        </a:rPr>
                        <a:t>摘要</a:t>
                      </a:r>
                      <a:r>
                        <a:rPr lang="en-US" altLang="zh-TW" sz="1400" b="1" dirty="0" smtClean="0">
                          <a:effectLst/>
                          <a:latin typeface="+mn-ea"/>
                          <a:ea typeface="+mn-ea"/>
                        </a:rPr>
                        <a:t>)</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1154">
                <a:tc>
                  <a:txBody>
                    <a:bodyPr/>
                    <a:lstStyle/>
                    <a:p>
                      <a:pPr algn="l" rtl="0" fontAlgn="t">
                        <a:spcBef>
                          <a:spcPts val="0"/>
                        </a:spcBef>
                        <a:spcAft>
                          <a:spcPts val="0"/>
                        </a:spcAft>
                      </a:pPr>
                      <a:r>
                        <a:rPr lang="zh-TW" altLang="en-US" sz="1200" b="0" dirty="0" smtClean="0">
                          <a:effectLst/>
                          <a:latin typeface="+mn-ea"/>
                          <a:ea typeface="+mn-ea"/>
                        </a:rPr>
                        <a:t>應用先進技術輔助視障者使用公共運輸服務之探討 </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此研究擬依據「台灣地區智慧型運系統綱要計畫</a:t>
                      </a:r>
                      <a:r>
                        <a:rPr lang="en-US" altLang="zh-TW" sz="1200" dirty="0" smtClean="0"/>
                        <a:t>(2004</a:t>
                      </a:r>
                      <a:r>
                        <a:rPr lang="zh-TW" altLang="en-US" sz="1200" dirty="0" smtClean="0"/>
                        <a:t>年版</a:t>
                      </a:r>
                      <a:r>
                        <a:rPr lang="en-US" altLang="zh-TW" sz="1200" dirty="0" smtClean="0"/>
                        <a:t>)</a:t>
                      </a:r>
                      <a:r>
                        <a:rPr lang="zh-TW" altLang="en-US" sz="1200" dirty="0" smtClean="0"/>
                        <a:t>」中對於弱勢用路人保護服務後續實施計畫的規劃，延續運研所</a:t>
                      </a:r>
                      <a:r>
                        <a:rPr lang="en-US" altLang="zh-TW" sz="1200" dirty="0" smtClean="0"/>
                        <a:t>96-98</a:t>
                      </a:r>
                      <a:r>
                        <a:rPr lang="zh-TW" altLang="en-US" sz="1200" dirty="0" smtClean="0"/>
                        <a:t>年度「行人支援輔助系統研發</a:t>
                      </a:r>
                      <a:r>
                        <a:rPr lang="en-US" altLang="zh-TW" sz="1200" dirty="0" smtClean="0"/>
                        <a:t>--</a:t>
                      </a:r>
                      <a:r>
                        <a:rPr lang="zh-TW" altLang="en-US" sz="1200" dirty="0" smtClean="0"/>
                        <a:t>高齡者與視障者定位及導引技術之應用研究」之研究成果，針對先進的行人偵測、定位、導引及資訊服務平台等相關技術應用於視障者公共運輸服務環境之相關課題進行先導性的研究，以能達成降低視障者使用公共運輸系統的障礙。 此研究為弱勢用路人服務相關科技研發工作探討，藉由技術範疇界定、供需調查分析，以研擬可行技術方案；另外進行後續整合示範計畫構想研擬，以及研擬推動策略，以期經由此研究之執行，提昇視障者運輸安全並確保其運輸權益之目標，並做為我國後續推動弱勢使用者保護服務相關施政的參考</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6234">
                <a:tc>
                  <a:txBody>
                    <a:bodyPr/>
                    <a:lstStyle/>
                    <a:p>
                      <a:pPr algn="l" rtl="0" fontAlgn="t">
                        <a:spcBef>
                          <a:spcPts val="0"/>
                        </a:spcBef>
                        <a:spcAft>
                          <a:spcPts val="0"/>
                        </a:spcAft>
                      </a:pPr>
                      <a:r>
                        <a:rPr lang="zh-TW" altLang="en-US" sz="1200" b="0" u="none" strike="noStrike" dirty="0" smtClean="0">
                          <a:effectLst/>
                        </a:rPr>
                        <a:t>先進大眾運輸系統</a:t>
                      </a:r>
                      <a:r>
                        <a:rPr lang="en-US" altLang="zh-TW" sz="1200" b="0" u="none" strike="noStrike" dirty="0" smtClean="0">
                          <a:effectLst/>
                        </a:rPr>
                        <a:t>(APTS )</a:t>
                      </a:r>
                      <a:r>
                        <a:rPr lang="zh-TW" altLang="en-US" sz="1200" b="0" u="none" strike="noStrike" dirty="0" smtClean="0">
                          <a:effectLst/>
                        </a:rPr>
                        <a:t>整體研究發展計畫</a:t>
                      </a:r>
                      <a:r>
                        <a:rPr lang="en-US" altLang="zh-TW" sz="1200" b="0" u="none" strike="noStrike" dirty="0" smtClean="0">
                          <a:effectLst/>
                        </a:rPr>
                        <a:t>---</a:t>
                      </a:r>
                      <a:r>
                        <a:rPr lang="zh-TW" altLang="en-US" sz="1200" b="0" u="none" strike="noStrike" dirty="0" smtClean="0">
                          <a:effectLst/>
                        </a:rPr>
                        <a:t>撥召公車營運管理之整體規劃暨示範計畫：以台北市復康巴士為例</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撥召公車系統為一種使用者具有部分程度自主權的副大眾運輸系統，其服務方式為使用者（身心障礙者）主動打電話到控制中心告知其起迄點後，由控制中心之調度員妥善規劃路線，並指派車輛接送使用者，完成運送行為，由於路線、班次及站位等均不固定，在經營特性上與一般市區公車有所差異，反而與無線電計程車之營運方式較為接近。為提昇撥召公車之經營績效，應先規劃出經營管理方案，再配合先進車輛定位系統及無線通訊技術，一方面掌握車輛動態位置，一方面作派遣調度，使公車使用效率增加。為驗證方案可行起見，以臺北市復康巴士系統作示範計畫，作為未來推廣應用之參據</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46739">
                <a:tc>
                  <a:txBody>
                    <a:bodyPr/>
                    <a:lstStyle/>
                    <a:p>
                      <a:pPr algn="l" rtl="0" fontAlgn="t">
                        <a:spcBef>
                          <a:spcPts val="0"/>
                        </a:spcBef>
                        <a:spcAft>
                          <a:spcPts val="0"/>
                        </a:spcAft>
                      </a:pPr>
                      <a:r>
                        <a:rPr lang="zh-TW" altLang="en-US" sz="1200" b="0" dirty="0" smtClean="0">
                          <a:effectLst/>
                        </a:rPr>
                        <a:t>研發以搭乘大眾交通工具為考量之視障者引導輔具</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此研究利用無線射頻與超音波感測技術，研製出一套可行性高，可應用於捷運站與市區公車站的導盲系統。在陌生環境中，視障者利用手持式「方向距離引導器」，搜尋週遭預先建置的「目標物訊息發射器」。透過使用者的本體感覺 與所回報的「語音訊息」，協助視障者建立心裡地圖。而且靠方位指引，能往目 標物接近。當靠近目標物一定距離內，手持的引導器將偵測到目標物所發的超音 訊號。藉此計算到目標物的距離，使視障者不會走過頭，或撞上目標物。透過本 系統視障者將能更容易且有效率的找尋到固定目標。此外當乘公車時，視障者能透過本系統的另一種「視障者公車</a:t>
                      </a:r>
                      <a:r>
                        <a:rPr lang="en-US" altLang="zh-TW" sz="1200" dirty="0" smtClean="0"/>
                        <a:t>(</a:t>
                      </a:r>
                      <a:r>
                        <a:rPr lang="zh-TW" altLang="en-US" sz="1200" dirty="0" smtClean="0"/>
                        <a:t>捷 運</a:t>
                      </a:r>
                      <a:r>
                        <a:rPr lang="en-US" altLang="zh-TW" sz="1200" dirty="0" smtClean="0"/>
                        <a:t>)</a:t>
                      </a:r>
                      <a:r>
                        <a:rPr lang="zh-TW" altLang="en-US" sz="1200" dirty="0" smtClean="0"/>
                        <a:t>引導模式」，幫助知道是否有要搭乘的公車即將到站，並且能協助呼叫要搭乘 的公車。而且能協助從多輛車子中尋找所要搭公車的上車門。 此計劃以兩年完成目標，第一年將先針對無線射頻模組在環境中的干擾因 素問題的解決，以求最佳化的成果，並完成「方向矩離引導器」與「目標物訊息 發射器」。第二年完成「視障者公車</a:t>
                      </a:r>
                      <a:r>
                        <a:rPr lang="en-US" altLang="zh-TW" sz="1200" dirty="0" smtClean="0"/>
                        <a:t>(</a:t>
                      </a:r>
                      <a:r>
                        <a:rPr lang="zh-TW" altLang="en-US" sz="1200" dirty="0" smtClean="0"/>
                        <a:t>捷運</a:t>
                      </a:r>
                      <a:r>
                        <a:rPr lang="en-US" altLang="zh-TW" sz="1200" dirty="0" smtClean="0"/>
                        <a:t>)</a:t>
                      </a:r>
                      <a:r>
                        <a:rPr lang="zh-TW" altLang="en-US" sz="1200" dirty="0" smtClean="0"/>
                        <a:t>引導模式」，並選定數名法定視障者完成臨床上的測試與評估。並持續改良整體系統降低成本，使其有機會實際應用 時，能成為低成本高功能的最佳化解決導盲輔具。</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6839">
                <a:tc>
                  <a:txBody>
                    <a:bodyPr/>
                    <a:lstStyle/>
                    <a:p>
                      <a:pPr algn="l" rtl="0" fontAlgn="t">
                        <a:spcBef>
                          <a:spcPts val="0"/>
                        </a:spcBef>
                        <a:spcAft>
                          <a:spcPts val="0"/>
                        </a:spcAft>
                      </a:pPr>
                      <a:r>
                        <a:rPr lang="zh-TW" altLang="en-US" sz="1200" b="0" dirty="0" smtClean="0">
                          <a:effectLst/>
                        </a:rPr>
                        <a:t>導護與運輸機器人於智慧型路口安全防護之研究</a:t>
                      </a:r>
                      <a:r>
                        <a:rPr lang="en-US" altLang="zh-TW" sz="1200" b="0" dirty="0" smtClean="0">
                          <a:effectLst/>
                        </a:rPr>
                        <a:t>---</a:t>
                      </a:r>
                      <a:r>
                        <a:rPr lang="zh-TW" altLang="en-US" sz="1200" b="0" dirty="0" smtClean="0">
                          <a:effectLst/>
                        </a:rPr>
                        <a:t>總計畫</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此整合型研究計畫目的是將 智慧型機器人的研究導入智慧型路口之研究，進而對於弱勢用路人安全防護有所提升。此計畫首先研製兩種任務型機器人，維護用路人安全。其中ㄧ具為導護機器人，負責在行人用路時，警示靠近車輛，維護行人用路安全。另ㄧ具為運輸機器人，協助行動不便 或是行動緩慢的弱勢用路人安全通過馬路，或是到達中央分隔島之大眾運輸專用搭乘大 眾運輸。此外，此計畫運用即時影像處理技術，進行車輛、行人、交通監控，路口危險事件發生進行偵測，並且透過嵌入式系統技術讓附近行人、車輛能夠即時的得到附近路 口的即時資訊。 此整合型研究計畫最大的貢獻在於除了對於弱勢用路人的安全進行被動式防護之外，利用兩種任務型機器人的整合，進一步採取主動之實質輔助行為，更加提升弱勢用路人之用路安全，真正落實安全防護的構想，提升在弱勢與路人與智慧型運輸系統方面的研究水準</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標題 1"/>
          <p:cNvSpPr>
            <a:spLocks noGrp="1"/>
          </p:cNvSpPr>
          <p:nvPr>
            <p:ph type="title"/>
          </p:nvPr>
        </p:nvSpPr>
        <p:spPr>
          <a:xfrm>
            <a:off x="353391" y="0"/>
            <a:ext cx="8522562" cy="791625"/>
          </a:xfrm>
        </p:spPr>
        <p:txBody>
          <a:bodyPr>
            <a:normAutofit/>
          </a:bodyPr>
          <a:lstStyle/>
          <a:p>
            <a:r>
              <a:rPr lang="zh-TW" altLang="en-US" dirty="0" smtClean="0"/>
              <a:t>科技計畫內容摘要列舉 </a:t>
            </a:r>
            <a:r>
              <a:rPr lang="en-US" altLang="zh-TW" dirty="0" smtClean="0"/>
              <a:t>(1/3)</a:t>
            </a:r>
            <a:endParaRPr lang="zh-TW" altLang="en-US" dirty="0"/>
          </a:p>
        </p:txBody>
      </p:sp>
    </p:spTree>
    <p:extLst>
      <p:ext uri="{BB962C8B-B14F-4D97-AF65-F5344CB8AC3E}">
        <p14:creationId xmlns:p14="http://schemas.microsoft.com/office/powerpoint/2010/main" val="845649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7875603" y="6439951"/>
            <a:ext cx="2057400" cy="365125"/>
          </a:xfrm>
        </p:spPr>
        <p:txBody>
          <a:bodyPr/>
          <a:lstStyle/>
          <a:p>
            <a:fld id="{D49F7C81-5AFA-4760-BB37-FBDF119EE876}" type="slidenum">
              <a:rPr lang="zh-TW" altLang="en-US" smtClean="0"/>
              <a:t>33</a:t>
            </a:fld>
            <a:endParaRPr lang="zh-TW" altLang="en-US" dirty="0"/>
          </a:p>
        </p:txBody>
      </p:sp>
      <p:graphicFrame>
        <p:nvGraphicFramePr>
          <p:cNvPr id="4" name="表格 3"/>
          <p:cNvGraphicFramePr>
            <a:graphicFrameLocks noGrp="1"/>
          </p:cNvGraphicFramePr>
          <p:nvPr>
            <p:extLst/>
          </p:nvPr>
        </p:nvGraphicFramePr>
        <p:xfrm>
          <a:off x="314610" y="752491"/>
          <a:ext cx="8589693" cy="5834268"/>
        </p:xfrm>
        <a:graphic>
          <a:graphicData uri="http://schemas.openxmlformats.org/drawingml/2006/table">
            <a:tbl>
              <a:tblPr>
                <a:tableStyleId>{5C22544A-7EE6-4342-B048-85BDC9FD1C3A}</a:tableStyleId>
              </a:tblPr>
              <a:tblGrid>
                <a:gridCol w="829490"/>
                <a:gridCol w="7760203"/>
              </a:tblGrid>
              <a:tr h="230375">
                <a:tc>
                  <a:txBody>
                    <a:bodyPr/>
                    <a:lstStyle/>
                    <a:p>
                      <a:pPr algn="ctr" rtl="0" fontAlgn="t">
                        <a:spcBef>
                          <a:spcPts val="0"/>
                        </a:spcBef>
                        <a:spcAft>
                          <a:spcPts val="0"/>
                        </a:spcAft>
                      </a:pPr>
                      <a:r>
                        <a:rPr lang="zh-TW" altLang="en-US" sz="1400" b="1" u="none" strike="noStrike" dirty="0" smtClean="0">
                          <a:effectLst/>
                        </a:rPr>
                        <a:t>計畫名稱</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400" b="1" dirty="0" smtClean="0">
                          <a:effectLst/>
                          <a:latin typeface="+mn-ea"/>
                          <a:ea typeface="+mn-ea"/>
                        </a:rPr>
                        <a:t>計畫內容</a:t>
                      </a:r>
                      <a:r>
                        <a:rPr lang="en-US" altLang="zh-TW" sz="1400" b="1" dirty="0" smtClean="0">
                          <a:effectLst/>
                          <a:latin typeface="+mn-ea"/>
                          <a:ea typeface="+mn-ea"/>
                        </a:rPr>
                        <a:t>(</a:t>
                      </a:r>
                      <a:r>
                        <a:rPr lang="zh-TW" altLang="en-US" sz="1400" b="1" dirty="0" smtClean="0">
                          <a:effectLst/>
                          <a:latin typeface="+mn-ea"/>
                          <a:ea typeface="+mn-ea"/>
                        </a:rPr>
                        <a:t>摘要</a:t>
                      </a:r>
                      <a:r>
                        <a:rPr lang="en-US" altLang="zh-TW" sz="1400" b="1" dirty="0" smtClean="0">
                          <a:effectLst/>
                          <a:latin typeface="+mn-ea"/>
                          <a:ea typeface="+mn-ea"/>
                        </a:rPr>
                        <a:t>)</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2385">
                <a:tc>
                  <a:txBody>
                    <a:bodyPr/>
                    <a:lstStyle/>
                    <a:p>
                      <a:pPr algn="l" rtl="0" fontAlgn="t">
                        <a:spcBef>
                          <a:spcPts val="0"/>
                        </a:spcBef>
                        <a:spcAft>
                          <a:spcPts val="0"/>
                        </a:spcAft>
                      </a:pPr>
                      <a:r>
                        <a:rPr lang="zh-TW" altLang="en-US" sz="1200" b="0" u="none" strike="noStrike" dirty="0" smtClean="0">
                          <a:effectLst/>
                        </a:rPr>
                        <a:t>大眾運輸系統之乘客導引系統</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研究大眾運輸搭乘導引技術，運用定位導引技術提供身心障礙朋友在搭乘公車、客運、 以及捷運站內的搭乘導引服務， 並且以適當的輔具規劃。為了實現這個目標，此研究提出以智慧型輪椅系統支援肢障朋友、以智慧型手機作為視障朋友的貼身輔具，透過無 線定位導引技術、即時影像處理技術及嵌入式平台技術的協助，完成一個整合人</a:t>
                      </a:r>
                      <a:r>
                        <a:rPr lang="en-US" altLang="zh-TW" sz="1200" dirty="0" smtClean="0"/>
                        <a:t>(</a:t>
                      </a:r>
                      <a:r>
                        <a:rPr lang="zh-TW" altLang="en-US" sz="1200" dirty="0" smtClean="0"/>
                        <a:t>肢障與視障朋友</a:t>
                      </a:r>
                      <a:r>
                        <a:rPr lang="en-US" altLang="zh-TW" sz="1200" dirty="0" smtClean="0"/>
                        <a:t>)</a:t>
                      </a:r>
                      <a:r>
                        <a:rPr lang="zh-TW" altLang="en-US" sz="1200" dirty="0" smtClean="0"/>
                        <a:t>、車</a:t>
                      </a:r>
                      <a:r>
                        <a:rPr lang="en-US" altLang="zh-TW" sz="1200" dirty="0" smtClean="0"/>
                        <a:t>(</a:t>
                      </a:r>
                      <a:r>
                        <a:rPr lang="zh-TW" altLang="en-US" sz="1200" dirty="0" smtClean="0"/>
                        <a:t>大眾運輸運具</a:t>
                      </a:r>
                      <a:r>
                        <a:rPr lang="en-US" altLang="zh-TW" sz="1200" dirty="0" smtClean="0"/>
                        <a:t>)</a:t>
                      </a:r>
                      <a:r>
                        <a:rPr lang="zh-TW" altLang="en-US" sz="1200" dirty="0" smtClean="0"/>
                        <a:t>以及車站的智慧型車站，肢障與視障朋友們都能順利、方便的搭乘大眾運輸工具。此計畫在搭乘大眾運輸工具導引部分以捷運車站以及公車、客運巴士站之搭乘導引為主要研究範疇，期望運用電 子與資訊相關技術整合，協助身心障礙朋友改善並且創造優質生活環境，讓身心障礙朋友能夠突破其自身的行動限制，拓展生活領域，在確保行動安全的狀況下，提高獨立行 動之能力</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68776">
                <a:tc>
                  <a:txBody>
                    <a:bodyPr/>
                    <a:lstStyle/>
                    <a:p>
                      <a:pPr algn="l" rtl="0" fontAlgn="t">
                        <a:spcBef>
                          <a:spcPts val="0"/>
                        </a:spcBef>
                        <a:spcAft>
                          <a:spcPts val="0"/>
                        </a:spcAft>
                      </a:pPr>
                      <a:r>
                        <a:rPr lang="zh-TW" altLang="en-US" sz="1200" b="0" u="none" strike="noStrike" dirty="0" smtClean="0">
                          <a:effectLst/>
                        </a:rPr>
                        <a:t>下世代智慧型公車運輸系統之研發</a:t>
                      </a:r>
                      <a:endParaRPr lang="zh-TW" altLang="en-US" sz="1200" b="0"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此計畫提出</a:t>
                      </a:r>
                      <a:r>
                        <a:rPr lang="en-US" altLang="zh-TW" sz="1200" dirty="0" smtClean="0"/>
                        <a:t>『</a:t>
                      </a:r>
                      <a:r>
                        <a:rPr lang="zh-TW" altLang="en-US" sz="1200" dirty="0" smtClean="0"/>
                        <a:t>智慧型公車運輸之即時監控系統與協調機制</a:t>
                      </a:r>
                      <a:r>
                        <a:rPr lang="en-US" altLang="zh-TW" sz="1200" dirty="0" smtClean="0"/>
                        <a:t>』</a:t>
                      </a:r>
                      <a:r>
                        <a:rPr lang="zh-TW" altLang="en-US" sz="1200" dirty="0" smtClean="0"/>
                        <a:t>之整合應用，結合無線通訊、資訊、控制、導航與晶片設計等前瞻技術，應用無線射頻辨識、無線感測網路、影像辨 識、即時監控、估測理論與協調控制以及車載專用短距離通訊等相關技術，並透過車用環境 無線存取技術、無線／有線通訊技術與網際網路，建構一套</a:t>
                      </a:r>
                      <a:r>
                        <a:rPr lang="en-US" altLang="zh-TW" sz="1200" dirty="0" smtClean="0"/>
                        <a:t>『</a:t>
                      </a:r>
                      <a:r>
                        <a:rPr lang="zh-TW" altLang="en-US" sz="1200" dirty="0" smtClean="0"/>
                        <a:t>智慧型公車運輸即時監控系統</a:t>
                      </a:r>
                      <a:r>
                        <a:rPr lang="en-US" altLang="zh-TW" sz="1200" dirty="0" smtClean="0"/>
                        <a:t>』</a:t>
                      </a:r>
                      <a:r>
                        <a:rPr lang="zh-TW" altLang="en-US" sz="1200" dirty="0" smtClean="0"/>
                        <a:t>， 以研發下一世代之智慧型大眾運輸系統。此計畫將研發智慧型公車站牌與行車動態車監控系 統，有效收集乘客與行車即時的動態資訊，同時結合人像辨識、估測方法與協調控制機制所 建構出的專家決策系統，實現大眾運輸車輛即時化與合理化的調度管理，以提昇客運業者之 競爭力，並有效降低營運成本。並可提供乘客人性化及可靠度的行車資訊與運輸服務，以降低乘客的候車時間與提昇行車的舒適性，利用行車動態即時資訊系統，亦可即時掌握車輛行 駛的狀況，進而提昇大眾運輸之行車安全性、乘載率與準點性。本整合型計畫規畫以三年的時間完成規劃之目標，第一年研究重點包括資料蒐集與分析、相關技術研究與驗證、關鍵性技術研究與開發、系統細部規格規格制訂及系統規格初 步設計與建構。第二年計畫之研究重點則在於系統模組原型</a:t>
                      </a:r>
                      <a:r>
                        <a:rPr lang="en-US" altLang="zh-TW" sz="1200" dirty="0" smtClean="0"/>
                        <a:t>(Prototype)</a:t>
                      </a:r>
                      <a:r>
                        <a:rPr lang="zh-TW" altLang="en-US" sz="1200" dirty="0" smtClean="0"/>
                        <a:t>之研發與功能 測試、系統網路平臺原型之研發與功能測試、系統平臺原型之設計與靜態功能整合測試。另第三年之研究工作重點在於系統模組之功能改進與測試、系統網路平臺之功能改進與整合測試、系統平臺之功能改進與整合動態測試，並研擬與新竹科學園區巡迴車系統結合在 交通大學校園建構完成兩套系統智慧型站牌通訊系統模組與智慧型車票之開發與整合測試， 以驗證所提</a:t>
                      </a:r>
                      <a:r>
                        <a:rPr lang="en-US" altLang="zh-TW" sz="1200" dirty="0" smtClean="0"/>
                        <a:t>『</a:t>
                      </a:r>
                      <a:r>
                        <a:rPr lang="zh-TW" altLang="en-US" sz="1200" dirty="0" smtClean="0"/>
                        <a:t>下世代智慧型公車運輸系統</a:t>
                      </a:r>
                      <a:r>
                        <a:rPr lang="en-US" altLang="zh-TW" sz="1200" dirty="0" smtClean="0"/>
                        <a:t>』</a:t>
                      </a:r>
                      <a:r>
                        <a:rPr lang="zh-TW" altLang="en-US" sz="1200" dirty="0" smtClean="0"/>
                        <a:t>之功能與性能。</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44652">
                <a:tc>
                  <a:txBody>
                    <a:bodyPr/>
                    <a:lstStyle/>
                    <a:p>
                      <a:pPr algn="l" rtl="0" fontAlgn="t">
                        <a:spcBef>
                          <a:spcPts val="0"/>
                        </a:spcBef>
                        <a:spcAft>
                          <a:spcPts val="0"/>
                        </a:spcAft>
                      </a:pPr>
                      <a:r>
                        <a:rPr lang="zh-TW" altLang="en-US" sz="1200" b="0" u="none" strike="noStrike" dirty="0" smtClean="0">
                          <a:effectLst/>
                        </a:rPr>
                        <a:t>智慧型視障者資訊輔具</a:t>
                      </a:r>
                      <a:r>
                        <a:rPr lang="en-US" altLang="zh-TW" sz="1200" b="0" u="none" strike="noStrike" dirty="0" smtClean="0">
                          <a:effectLst/>
                        </a:rPr>
                        <a:t>---“</a:t>
                      </a:r>
                      <a:r>
                        <a:rPr lang="zh-TW" altLang="en-US" sz="1200" b="0" u="none" strike="noStrike" dirty="0" smtClean="0">
                          <a:effectLst/>
                        </a:rPr>
                        <a:t>視公車”</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此研究計劃之目的，是利用資訊科技中，電腦視覺、機器學習、視訊和影像處理以及圖形辨識， 來研發智慧型視障者之資訊輔具，希望讓弱勢族群的視障朋友，也可以像明眼人一樣，可以</a:t>
                      </a:r>
                      <a:r>
                        <a:rPr lang="en-US" altLang="zh-TW" sz="1200" dirty="0" smtClean="0"/>
                        <a:t>『</a:t>
                      </a:r>
                      <a:r>
                        <a:rPr lang="zh-TW" altLang="en-US" sz="1200" dirty="0" smtClean="0"/>
                        <a:t>視公車</a:t>
                      </a:r>
                      <a:r>
                        <a:rPr lang="en-US" altLang="zh-TW" sz="1200" dirty="0" smtClean="0"/>
                        <a:t>』</a:t>
                      </a:r>
                      <a:r>
                        <a:rPr lang="zh-TW" altLang="en-US" sz="1200" dirty="0" smtClean="0"/>
                        <a:t>。因此，此計畫擬完成下列系 統：</a:t>
                      </a:r>
                      <a:r>
                        <a:rPr lang="en-US" altLang="zh-TW" sz="1200" dirty="0" smtClean="0"/>
                        <a:t>『</a:t>
                      </a:r>
                      <a:r>
                        <a:rPr lang="zh-TW" altLang="en-US" sz="1200" dirty="0" smtClean="0"/>
                        <a:t>看公車之車號</a:t>
                      </a:r>
                      <a:r>
                        <a:rPr lang="en-US" altLang="zh-TW" sz="1200" dirty="0" smtClean="0"/>
                        <a:t>(Seeing Bus Number)』</a:t>
                      </a:r>
                      <a:r>
                        <a:rPr lang="zh-TW" altLang="en-US" sz="1200" dirty="0" smtClean="0"/>
                        <a:t>系統。在此系統中，主要是利用電腦視覺、機器學習和視訊 處理技術，來完成移動物件之偵測，接著，研發公車確認之程式來確認移動物件是公車，再來，研發偵測公車之</a:t>
                      </a:r>
                      <a:r>
                        <a:rPr lang="en-US" altLang="zh-TW" sz="1200" dirty="0" smtClean="0"/>
                        <a:t>Bus billboard </a:t>
                      </a:r>
                      <a:r>
                        <a:rPr lang="zh-TW" altLang="en-US" sz="1200" dirty="0" smtClean="0"/>
                        <a:t>程式，來偵測</a:t>
                      </a:r>
                      <a:r>
                        <a:rPr lang="en-US" altLang="zh-TW" sz="1200" dirty="0" smtClean="0"/>
                        <a:t>Bus billboard</a:t>
                      </a:r>
                      <a:r>
                        <a:rPr lang="zh-TW" altLang="en-US" sz="1200" dirty="0" smtClean="0"/>
                        <a:t>，接著，研發偵測</a:t>
                      </a:r>
                      <a:r>
                        <a:rPr lang="en-US" altLang="zh-TW" sz="1200" dirty="0" smtClean="0"/>
                        <a:t>Bus number </a:t>
                      </a:r>
                      <a:r>
                        <a:rPr lang="zh-TW" altLang="en-US" sz="1200" dirty="0" smtClean="0"/>
                        <a:t>程式，來偵測</a:t>
                      </a:r>
                      <a:r>
                        <a:rPr lang="en-US" altLang="zh-TW" sz="1200" dirty="0" smtClean="0"/>
                        <a:t>Bus number</a:t>
                      </a:r>
                      <a:r>
                        <a:rPr lang="zh-TW" altLang="en-US" sz="1200" dirty="0" smtClean="0"/>
                        <a:t>，最後，將</a:t>
                      </a:r>
                      <a:r>
                        <a:rPr lang="en-US" altLang="zh-TW" sz="1200" dirty="0" smtClean="0"/>
                        <a:t>Bus number </a:t>
                      </a:r>
                      <a:r>
                        <a:rPr lang="zh-TW" altLang="en-US" sz="1200" dirty="0" smtClean="0"/>
                        <a:t>辨識出來，並加上文字轉語音功能，整合成完整系統，讓視障朋友，也 可以</a:t>
                      </a:r>
                      <a:r>
                        <a:rPr lang="en-US" altLang="zh-TW" sz="1200" dirty="0" smtClean="0"/>
                        <a:t>『</a:t>
                      </a:r>
                      <a:r>
                        <a:rPr lang="zh-TW" altLang="en-US" sz="1200" dirty="0" smtClean="0"/>
                        <a:t>視公車</a:t>
                      </a:r>
                      <a:r>
                        <a:rPr lang="en-US" altLang="zh-TW" sz="1200" dirty="0" smtClean="0"/>
                        <a:t>』</a:t>
                      </a:r>
                      <a:r>
                        <a:rPr lang="zh-TW" altLang="en-US" sz="1200" dirty="0" smtClean="0"/>
                        <a:t>，進而搭公車，拜訪朋友 </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7170">
                <a:tc>
                  <a:txBody>
                    <a:bodyPr/>
                    <a:lstStyle/>
                    <a:p>
                      <a:pPr algn="l" rtl="0" fontAlgn="t">
                        <a:spcBef>
                          <a:spcPts val="0"/>
                        </a:spcBef>
                        <a:spcAft>
                          <a:spcPts val="0"/>
                        </a:spcAft>
                      </a:pPr>
                      <a:r>
                        <a:rPr lang="zh-TW" altLang="en-US" sz="1200" b="0" u="none" strike="noStrike" dirty="0" smtClean="0">
                          <a:effectLst/>
                        </a:rPr>
                        <a:t>交通場所通用化設施設計準則</a:t>
                      </a:r>
                      <a:endParaRPr lang="en-US" altLang="zh-TW" sz="1200" b="0" u="none" strike="noStrike" dirty="0" smtClean="0">
                        <a:effectLst/>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t>如何增進交通場所設施服務效率，導入通用化設計概念，讓使用人從入站至出站、均能更安全貼心與滿足需要，是此研究重點，此研究探討之交通場所設定為高鐵、台鐵及捷運，將各擇</a:t>
                      </a:r>
                      <a:r>
                        <a:rPr lang="en-US" altLang="zh-TW" sz="1200" dirty="0" smtClean="0"/>
                        <a:t>2</a:t>
                      </a:r>
                      <a:r>
                        <a:rPr lang="zh-TW" altLang="en-US" sz="1200" dirty="0" smtClean="0"/>
                        <a:t>例共</a:t>
                      </a:r>
                      <a:r>
                        <a:rPr lang="en-US" altLang="zh-TW" sz="1200" dirty="0" smtClean="0"/>
                        <a:t>6</a:t>
                      </a:r>
                      <a:r>
                        <a:rPr lang="zh-TW" altLang="en-US" sz="1200" dirty="0" smtClean="0"/>
                        <a:t>例，對該交通場所進行分析研究，以瞭解問題與研提設計準則。</a:t>
                      </a:r>
                      <a:endParaRPr lang="zh-TW" altLang="en-US" sz="1200" dirty="0"/>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標題 1"/>
          <p:cNvSpPr>
            <a:spLocks noGrp="1"/>
          </p:cNvSpPr>
          <p:nvPr>
            <p:ph type="title"/>
          </p:nvPr>
        </p:nvSpPr>
        <p:spPr>
          <a:xfrm>
            <a:off x="381741" y="107674"/>
            <a:ext cx="8522562" cy="791625"/>
          </a:xfrm>
        </p:spPr>
        <p:txBody>
          <a:bodyPr>
            <a:normAutofit/>
          </a:bodyPr>
          <a:lstStyle/>
          <a:p>
            <a:r>
              <a:rPr lang="zh-TW" altLang="en-US" dirty="0" smtClean="0"/>
              <a:t>科技計畫內容摘要列舉 </a:t>
            </a:r>
            <a:r>
              <a:rPr lang="en-US" altLang="zh-TW" dirty="0" smtClean="0"/>
              <a:t>(2/3)</a:t>
            </a:r>
            <a:endParaRPr lang="zh-TW" altLang="en-US" dirty="0"/>
          </a:p>
        </p:txBody>
      </p:sp>
    </p:spTree>
    <p:extLst>
      <p:ext uri="{BB962C8B-B14F-4D97-AF65-F5344CB8AC3E}">
        <p14:creationId xmlns:p14="http://schemas.microsoft.com/office/powerpoint/2010/main" val="2272431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7875603" y="6439951"/>
            <a:ext cx="2057400" cy="365125"/>
          </a:xfrm>
        </p:spPr>
        <p:txBody>
          <a:bodyPr/>
          <a:lstStyle/>
          <a:p>
            <a:fld id="{D49F7C81-5AFA-4760-BB37-FBDF119EE876}" type="slidenum">
              <a:rPr lang="zh-TW" altLang="en-US" smtClean="0"/>
              <a:t>34</a:t>
            </a:fld>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4160733135"/>
              </p:ext>
            </p:extLst>
          </p:nvPr>
        </p:nvGraphicFramePr>
        <p:xfrm>
          <a:off x="314610" y="752491"/>
          <a:ext cx="8589693" cy="5927753"/>
        </p:xfrm>
        <a:graphic>
          <a:graphicData uri="http://schemas.openxmlformats.org/drawingml/2006/table">
            <a:tbl>
              <a:tblPr>
                <a:tableStyleId>{5C22544A-7EE6-4342-B048-85BDC9FD1C3A}</a:tableStyleId>
              </a:tblPr>
              <a:tblGrid>
                <a:gridCol w="829490"/>
                <a:gridCol w="7760203"/>
              </a:tblGrid>
              <a:tr h="230375">
                <a:tc>
                  <a:txBody>
                    <a:bodyPr/>
                    <a:lstStyle/>
                    <a:p>
                      <a:pPr algn="ctr" rtl="0" fontAlgn="t">
                        <a:spcBef>
                          <a:spcPts val="0"/>
                        </a:spcBef>
                        <a:spcAft>
                          <a:spcPts val="0"/>
                        </a:spcAft>
                      </a:pPr>
                      <a:r>
                        <a:rPr lang="zh-TW" altLang="en-US" sz="1400" b="1" u="none" strike="noStrike" dirty="0" smtClean="0">
                          <a:effectLst/>
                        </a:rPr>
                        <a:t>計畫名稱</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zh-TW" altLang="en-US" sz="1400" b="1" dirty="0" smtClean="0">
                          <a:effectLst/>
                          <a:latin typeface="+mn-ea"/>
                          <a:ea typeface="+mn-ea"/>
                        </a:rPr>
                        <a:t>計畫內容</a:t>
                      </a:r>
                      <a:r>
                        <a:rPr lang="en-US" altLang="zh-TW" sz="1400" b="1" dirty="0" smtClean="0">
                          <a:effectLst/>
                          <a:latin typeface="+mn-ea"/>
                          <a:ea typeface="+mn-ea"/>
                        </a:rPr>
                        <a:t>(</a:t>
                      </a:r>
                      <a:r>
                        <a:rPr lang="zh-TW" altLang="en-US" sz="1400" b="1" dirty="0" smtClean="0">
                          <a:effectLst/>
                          <a:latin typeface="+mn-ea"/>
                          <a:ea typeface="+mn-ea"/>
                        </a:rPr>
                        <a:t>摘要</a:t>
                      </a:r>
                      <a:r>
                        <a:rPr lang="en-US" altLang="zh-TW" sz="1400" b="1" dirty="0" smtClean="0">
                          <a:effectLst/>
                          <a:latin typeface="+mn-ea"/>
                          <a:ea typeface="+mn-ea"/>
                        </a:rPr>
                        <a:t>)</a:t>
                      </a:r>
                      <a:endParaRPr lang="zh-TW" altLang="en-US" sz="1400" b="1" dirty="0">
                        <a:effectLst/>
                        <a:latin typeface="+mn-ea"/>
                        <a:ea typeface="+mn-ea"/>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2385">
                <a:tc>
                  <a:txBody>
                    <a:bodyPr/>
                    <a:lstStyle/>
                    <a:p>
                      <a:pPr algn="l" rtl="0" fontAlgn="t">
                        <a:spcBef>
                          <a:spcPts val="0"/>
                        </a:spcBef>
                        <a:spcAft>
                          <a:spcPts val="0"/>
                        </a:spcAft>
                      </a:pPr>
                      <a:r>
                        <a:rPr lang="zh-TW" altLang="en-US"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r>
                        <a:rPr lang="en-US" altLang="zh-TW"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視聽障者可穿戴式行動輔具之研發</a:t>
                      </a:r>
                      <a:endParaRPr lang="zh-TW" altLang="en-US" sz="12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互動科技為全世界皆積極研究的尖端科技之一，舉凡</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XBOX </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的</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Kinect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err="1" smtClean="0">
                          <a:latin typeface="Times New Roman" panose="02020603050405020304" pitchFamily="18" charset="0"/>
                          <a:ea typeface="微軟正黑體" panose="020B0604030504040204" pitchFamily="34" charset="-120"/>
                          <a:cs typeface="Times New Roman" panose="02020603050405020304" pitchFamily="18" charset="0"/>
                        </a:rPr>
                        <a:t>LeapMotion</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Intel </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的 </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Creative Camera</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，都是目前流行的互動裝置，目前皆廣泛的應用在各種日常生活中。然而，環 境的限制和低辨識度，皆是目前互動裝置的最大限制。而互動裝置便為突破此二限制的首選， 目前則以</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google </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眼鏡最為風行，但穿戴設備並不止於眼鏡，舉凡手套、手環及衣服也都屬於 穿戴狀置，透過穿戴式設備的整合，物聯網的實現不再遙不可及，故目前民間業界及政府也 都積極投入此穿戴式設備的推廣與研究。 有鑒於此，本研究團隊將發想更多關於穿戴科技的加值應用。在發想及研究的過程中，發現 時下的穿戴裝置並無針對視聽障同胞作特殊的設計，因此，本團隊在此計畫中，將針對視聽 障同胞，發展專屬視聽障同胞的穿戴輔具，改善其因本身缺陷所造成的生活不便，我們將視 聽障穿戴輔具設計歸納為五大主軸，分別為 　 視障者之智慧眼鏡設技與開發 　 視障者之智慧手環設技與開發 　 聽障者之智慧手套設技與開發 　 穿戴式輔具之省電聯網協定設計 　 視聽障者輔具之用戶體驗研究與設計 在這五大主軸之下，本團隊將以低功率續航力長為基礎，輔助視聽障同胞生活需求 為核心，並且持續以使用者經驗為修改準則，發展出專屬於視聽障同胞之穿戴輔具。 </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45533">
                <a:tc>
                  <a:txBody>
                    <a:bodyPr/>
                    <a:lstStyle/>
                    <a:p>
                      <a:pPr algn="l" rtl="0" fontAlgn="t">
                        <a:spcBef>
                          <a:spcPts val="0"/>
                        </a:spcBef>
                        <a:spcAft>
                          <a:spcPts val="0"/>
                        </a:spcAft>
                      </a:pPr>
                      <a:r>
                        <a:rPr lang="zh-TW" altLang="en-US"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視障者用立體視覺眼鏡的研發</a:t>
                      </a:r>
                      <a:endParaRPr lang="zh-TW" altLang="en-US" sz="1200" b="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隨著智慧型手機與平板電腦的技術與市場的成熟</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智慧型眼鏡、手錶等智慧型的穿戴式產品將是下一個</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ICT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產業的發展趨勢，然而智慧型穿戴式裝置應用範圍廣與產品多樣性高，且和橫跨電子、製造、服務等產業，因此本計劃擬提出動態的立體視覺裝置技術，將機械視覺安裝至穿戴裝置上，並使用立體視覺使用單或雙攝影機取像，經過影像比對後尋找特徵點，並且配合跨領域卡爾曼濾波</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(Multidisciplinary </a:t>
                      </a:r>
                      <a:r>
                        <a:rPr lang="en-US" altLang="zh-TW" sz="1200" dirty="0" err="1" smtClean="0">
                          <a:latin typeface="Times New Roman" panose="02020603050405020304" pitchFamily="18" charset="0"/>
                          <a:ea typeface="微軟正黑體" panose="020B0604030504040204" pitchFamily="34" charset="-120"/>
                          <a:cs typeface="Times New Roman" panose="02020603050405020304" pitchFamily="18" charset="0"/>
                        </a:rPr>
                        <a:t>Kalman</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 Filter; MKF)</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使得影像中的資訊能夠轉換成周圍環境並使用</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err="1" smtClean="0">
                          <a:latin typeface="Times New Roman" panose="02020603050405020304" pitchFamily="18" charset="0"/>
                          <a:ea typeface="微軟正黑體" panose="020B0604030504040204" pitchFamily="34" charset="-120"/>
                          <a:cs typeface="Times New Roman" panose="02020603050405020304" pitchFamily="18" charset="0"/>
                        </a:rPr>
                        <a:t>SimultaneousLocalization</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 And Mapping; SLAM)</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達到即時定位及建圖的目的，並產生所需的三維資訊，並且建立出周圍環境的狀態</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使的穿戴裝置能夠成為輔助盲人移動的設備。 </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144652">
                <a:tc>
                  <a:txBody>
                    <a:bodyPr/>
                    <a:lstStyle/>
                    <a:p>
                      <a:pPr algn="l" rtl="0" fontAlgn="t">
                        <a:spcBef>
                          <a:spcPts val="0"/>
                        </a:spcBef>
                        <a:spcAft>
                          <a:spcPts val="0"/>
                        </a:spcAft>
                      </a:pPr>
                      <a:r>
                        <a:rPr lang="zh-TW" altLang="en-US"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針對生活輔助之環境感知穿戴式應用</a:t>
                      </a:r>
                      <a:r>
                        <a:rPr lang="en-US" altLang="zh-TW"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 I )</a:t>
                      </a:r>
                      <a:r>
                        <a:rPr lang="zh-TW" altLang="en-US" sz="1200" b="0" u="none" strike="noStrike" dirty="0" smtClean="0">
                          <a:effectLst/>
                          <a:latin typeface="Times New Roman" panose="02020603050405020304" pitchFamily="18" charset="0"/>
                          <a:ea typeface="微軟正黑體" panose="020B0604030504040204" pitchFamily="34" charset="-120"/>
                          <a:cs typeface="Times New Roman" panose="02020603050405020304" pitchFamily="18" charset="0"/>
                        </a:rPr>
                        <a:t>”</a:t>
                      </a: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全球個人行動裝置產品趨勢正逐漸從智慧型手持式裝置轉移至智慧型穿戴裝置，數項國際知 名調查機構皆預估其高度成長性，顯示未來數年內其年複合成長率將高達</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80%</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以上，穿戴式 應用與相關科技儼然為最具有發展潛力新興領域。本計畫以針對生活輔助之環境感知穿戴式 應用為導向，以盲人導航輔助、智慧酒測手錶、情緒壓力與睡眠品質監測等三大應用為主軸， 開發所需的核心軟硬體技術，包含適用於環境與生理感知的感測技術、針對應用優化的系統 設計技術，以及智慧應用核心的資料分析技術。本計畫共規劃五個分項以完整建置符合未來 趨勢之穿戴式應用與技術： 分項一、穿戴式導航眼鏡：運用電腦視覺輔助、特殊路導及室內</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外</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定位技術，發展可協助 視障人士進行場地</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如學校、車站、展館</a:t>
                      </a:r>
                      <a:r>
                        <a:rPr lang="en-US" altLang="zh-TW" sz="12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smtClean="0">
                          <a:latin typeface="Times New Roman" panose="02020603050405020304" pitchFamily="18" charset="0"/>
                          <a:ea typeface="微軟正黑體" panose="020B0604030504040204" pitchFamily="34" charset="-120"/>
                          <a:cs typeface="Times New Roman" panose="02020603050405020304" pitchFamily="18" charset="0"/>
                        </a:rPr>
                        <a:t>導航導覽之穿戴式應用系統； 分項二、智慧酒測手錶：針對酒精感測之情境，整合微型氣體感測器、可適應性感測器前端 電路、低電壓資料儲存等技術，發展具有即時、低電壓、低功耗特性之腕戴式酒測 系統； 分項三、適用於情緒壓力及居家睡眠品質監測之穿戴式應用：整合心電與呼吸感測技術於一 束帶式裝置，搭配相應行動軟體與分析演算法，發展一套情緒壓力與睡眠品質監測 與管理穿戴式應用系統； 分項四、電子系統層級設計平台技術：研發三大主軸應用所需之共通與特定需求之硬體設計， 包含封裝、製程、硬體智財及系統層級的功率與時序分析估算技術，以達到適用於 穿戴式裝置所需之面積、速度及功率優化； 分項五、資料儲存、分析與應用平台技術：發展三大主軸應用所需之精準資訊傳輸、呈現、 處理及分析系統，藉由巨量資料分析技術處理穿戴式裝置所收集資料，以實現生 活輔助之環境感知穿戴式應用。 </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txBody>
                  <a:tcPr marL="4683" marR="4683" marT="4683" marB="4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標題 1"/>
          <p:cNvSpPr>
            <a:spLocks noGrp="1"/>
          </p:cNvSpPr>
          <p:nvPr>
            <p:ph type="title"/>
          </p:nvPr>
        </p:nvSpPr>
        <p:spPr>
          <a:xfrm>
            <a:off x="381741" y="107674"/>
            <a:ext cx="8522562" cy="791625"/>
          </a:xfrm>
        </p:spPr>
        <p:txBody>
          <a:bodyPr>
            <a:normAutofit/>
          </a:bodyPr>
          <a:lstStyle/>
          <a:p>
            <a:r>
              <a:rPr lang="zh-TW" altLang="en-US" dirty="0" smtClean="0"/>
              <a:t>科技計畫內容摘要列舉 </a:t>
            </a:r>
            <a:r>
              <a:rPr lang="en-US" altLang="zh-TW" dirty="0" smtClean="0"/>
              <a:t>(3/3)</a:t>
            </a:r>
            <a:endParaRPr lang="zh-TW" altLang="en-US" dirty="0"/>
          </a:p>
        </p:txBody>
      </p:sp>
    </p:spTree>
    <p:extLst>
      <p:ext uri="{BB962C8B-B14F-4D97-AF65-F5344CB8AC3E}">
        <p14:creationId xmlns:p14="http://schemas.microsoft.com/office/powerpoint/2010/main" val="14420178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6921" y="199425"/>
            <a:ext cx="8266774" cy="798250"/>
          </a:xfrm>
        </p:spPr>
        <p:txBody>
          <a:bodyPr>
            <a:normAutofit fontScale="90000"/>
          </a:bodyPr>
          <a:lstStyle/>
          <a:p>
            <a:r>
              <a:rPr lang="zh-TW" altLang="en-US" dirty="0">
                <a:latin typeface="Times New Roman" panose="02020603050405020304" pitchFamily="18" charset="0"/>
                <a:cs typeface="Times New Roman" panose="02020603050405020304" pitchFamily="18" charset="0"/>
              </a:rPr>
              <a:t>國外</a:t>
            </a:r>
            <a:r>
              <a:rPr lang="zh-TW" altLang="en-US" dirty="0" smtClean="0">
                <a:latin typeface="Times New Roman" panose="02020603050405020304" pitchFamily="18" charset="0"/>
                <a:cs typeface="Times New Roman" panose="02020603050405020304" pitchFamily="18" charset="0"/>
              </a:rPr>
              <a:t>標竿</a:t>
            </a:r>
            <a:r>
              <a:rPr lang="en-US" altLang="zh-TW" dirty="0" smtClean="0">
                <a:latin typeface="Times New Roman" panose="02020603050405020304" pitchFamily="18" charset="0"/>
                <a:cs typeface="Times New Roman" panose="02020603050405020304" pitchFamily="18" charset="0"/>
              </a:rPr>
              <a:t/>
            </a:r>
            <a:br>
              <a:rPr lang="en-US" altLang="zh-TW" dirty="0" smtClean="0">
                <a:latin typeface="Times New Roman" panose="02020603050405020304" pitchFamily="18" charset="0"/>
                <a:cs typeface="Times New Roman" panose="02020603050405020304" pitchFamily="18" charset="0"/>
              </a:rPr>
            </a:br>
            <a:r>
              <a:rPr lang="en-US" altLang="zh-TW" dirty="0" smtClean="0">
                <a:latin typeface="Times New Roman" panose="02020603050405020304" pitchFamily="18" charset="0"/>
                <a:cs typeface="Times New Roman" panose="02020603050405020304" pitchFamily="18" charset="0"/>
              </a:rPr>
              <a:t>-</a:t>
            </a:r>
            <a:r>
              <a:rPr lang="zh-TW" altLang="en-US" dirty="0" smtClean="0">
                <a:latin typeface="Times New Roman" panose="02020603050405020304" pitchFamily="18" charset="0"/>
                <a:cs typeface="Times New Roman" panose="02020603050405020304" pitchFamily="18" charset="0"/>
              </a:rPr>
              <a:t>印度公車班次辨識行動裝置「</a:t>
            </a:r>
            <a:r>
              <a:rPr lang="en-US" altLang="zh-TW" dirty="0" err="1" smtClean="0">
                <a:latin typeface="Times New Roman" panose="02020603050405020304" pitchFamily="18" charset="0"/>
                <a:cs typeface="Times New Roman" panose="02020603050405020304" pitchFamily="18" charset="0"/>
              </a:rPr>
              <a:t>OnBoard</a:t>
            </a:r>
            <a:r>
              <a:rPr lang="zh-TW" altLang="en-US"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ea typeface="微軟正黑體" panose="020B0604030504040204" pitchFamily="34" charset="-120"/>
              </a:rPr>
              <a:pPr/>
              <a:t>35</a:t>
            </a:fld>
            <a:endParaRPr lang="zh-TW" altLang="en-US" dirty="0">
              <a:ea typeface="微軟正黑體" panose="020B0604030504040204" pitchFamily="34" charset="-120"/>
            </a:endParaRPr>
          </a:p>
        </p:txBody>
      </p:sp>
      <p:sp>
        <p:nvSpPr>
          <p:cNvPr id="4" name="內容版面配置區 3"/>
          <p:cNvSpPr>
            <a:spLocks noGrp="1"/>
          </p:cNvSpPr>
          <p:nvPr>
            <p:ph idx="1"/>
          </p:nvPr>
        </p:nvSpPr>
        <p:spPr>
          <a:xfrm>
            <a:off x="112712" y="1161203"/>
            <a:ext cx="8799834" cy="2223099"/>
          </a:xfrm>
        </p:spPr>
        <p:txBody>
          <a:bodyPr>
            <a:noAutofit/>
          </a:bodyPr>
          <a:lstStyle/>
          <a:p>
            <a:pPr marL="285750" indent="-285750">
              <a:lnSpc>
                <a:spcPct val="110000"/>
              </a:lnSpc>
              <a:spcBef>
                <a:spcPts val="600"/>
              </a:spcBef>
              <a:buFont typeface="Wingdings" panose="05000000000000000000" pitchFamily="2" charset="2"/>
              <a:buChar char="l"/>
            </a:pPr>
            <a:r>
              <a:rPr lang="zh-TW" altLang="en-US" sz="1600" dirty="0" smtClean="0">
                <a:latin typeface="Times New Roman" panose="02020603050405020304" pitchFamily="18" charset="0"/>
                <a:cs typeface="Times New Roman" panose="02020603050405020304" pitchFamily="18" charset="0"/>
              </a:rPr>
              <a:t>國外輔助視障者公車科技發展，大致可歸類為</a:t>
            </a:r>
            <a:r>
              <a:rPr lang="zh-TW" altLang="en-US" sz="1600" b="1" dirty="0" smtClean="0">
                <a:solidFill>
                  <a:srgbClr val="FF0000"/>
                </a:solidFill>
                <a:latin typeface="Times New Roman" panose="02020603050405020304" pitchFamily="18" charset="0"/>
                <a:cs typeface="Times New Roman" panose="02020603050405020304" pitchFamily="18" charset="0"/>
              </a:rPr>
              <a:t>手持行</a:t>
            </a:r>
            <a:r>
              <a:rPr lang="zh-TW" altLang="en-US" sz="1600" b="1" dirty="0">
                <a:solidFill>
                  <a:srgbClr val="FF0000"/>
                </a:solidFill>
                <a:latin typeface="Times New Roman" panose="02020603050405020304" pitchFamily="18" charset="0"/>
                <a:cs typeface="Times New Roman" panose="02020603050405020304" pitchFamily="18" charset="0"/>
              </a:rPr>
              <a:t>動</a:t>
            </a:r>
            <a:r>
              <a:rPr lang="zh-TW" altLang="en-US" sz="1600" b="1" dirty="0" smtClean="0">
                <a:solidFill>
                  <a:srgbClr val="FF0000"/>
                </a:solidFill>
                <a:latin typeface="Times New Roman" panose="02020603050405020304" pitchFamily="18" charset="0"/>
                <a:cs typeface="Times New Roman" panose="02020603050405020304" pitchFamily="18" charset="0"/>
              </a:rPr>
              <a:t>裝置</a:t>
            </a:r>
            <a:r>
              <a:rPr lang="en-US" altLang="zh-TW" sz="1600" b="1" dirty="0">
                <a:solidFill>
                  <a:srgbClr val="FF0000"/>
                </a:solidFill>
                <a:latin typeface="Times New Roman" panose="02020603050405020304" pitchFamily="18" charset="0"/>
                <a:cs typeface="Times New Roman" panose="02020603050405020304" pitchFamily="18" charset="0"/>
              </a:rPr>
              <a:t>(APP)</a:t>
            </a:r>
            <a:r>
              <a:rPr lang="zh-TW" altLang="en-US" sz="1600" dirty="0">
                <a:latin typeface="Times New Roman" panose="02020603050405020304" pitchFamily="18" charset="0"/>
                <a:cs typeface="Times New Roman" panose="02020603050405020304" pitchFamily="18" charset="0"/>
              </a:rPr>
              <a:t>、</a:t>
            </a:r>
            <a:r>
              <a:rPr lang="zh-TW" altLang="en-US" sz="1600" b="1" dirty="0">
                <a:solidFill>
                  <a:srgbClr val="FF0000"/>
                </a:solidFill>
                <a:latin typeface="Times New Roman" panose="02020603050405020304" pitchFamily="18" charset="0"/>
                <a:cs typeface="Times New Roman" panose="02020603050405020304" pitchFamily="18" charset="0"/>
              </a:rPr>
              <a:t>智慧公車亭</a:t>
            </a:r>
            <a:r>
              <a:rPr lang="zh-TW" altLang="en-US" sz="1600" dirty="0" smtClean="0">
                <a:latin typeface="Times New Roman" panose="02020603050405020304" pitchFamily="18" charset="0"/>
                <a:cs typeface="Times New Roman" panose="02020603050405020304" pitchFamily="18" charset="0"/>
              </a:rPr>
              <a:t>、</a:t>
            </a:r>
            <a:r>
              <a:rPr lang="zh-TW" altLang="en-US" sz="1600" b="1" dirty="0" smtClean="0">
                <a:solidFill>
                  <a:srgbClr val="FF0000"/>
                </a:solidFill>
                <a:latin typeface="Times New Roman" panose="02020603050405020304" pitchFamily="18" charset="0"/>
                <a:cs typeface="Times New Roman" panose="02020603050405020304" pitchFamily="18" charset="0"/>
              </a:rPr>
              <a:t>智慧路口平台聯網系</a:t>
            </a:r>
            <a:r>
              <a:rPr lang="zh-TW" altLang="en-US" sz="1600" dirty="0" smtClean="0">
                <a:latin typeface="Times New Roman" panose="02020603050405020304" pitchFamily="18" charset="0"/>
                <a:cs typeface="Times New Roman" panose="02020603050405020304" pitchFamily="18" charset="0"/>
              </a:rPr>
              <a:t>統此三大類別</a:t>
            </a:r>
            <a:endParaRPr lang="en-US" altLang="zh-TW" sz="1600" dirty="0">
              <a:latin typeface="Times New Roman" panose="02020603050405020304" pitchFamily="18" charset="0"/>
              <a:cs typeface="Times New Roman" panose="02020603050405020304" pitchFamily="18" charset="0"/>
            </a:endParaRPr>
          </a:p>
          <a:p>
            <a:pPr marL="285750" indent="-285750">
              <a:lnSpc>
                <a:spcPct val="110000"/>
              </a:lnSpc>
              <a:spcBef>
                <a:spcPts val="600"/>
              </a:spcBef>
              <a:buFont typeface="Wingdings" panose="05000000000000000000" pitchFamily="2" charset="2"/>
              <a:buChar char="l"/>
            </a:pPr>
            <a:r>
              <a:rPr lang="zh-TW" altLang="en-US" sz="1600" dirty="0" smtClean="0">
                <a:latin typeface="Times New Roman" panose="02020603050405020304" pitchFamily="18" charset="0"/>
                <a:cs typeface="Times New Roman" panose="02020603050405020304" pitchFamily="18" charset="0"/>
              </a:rPr>
              <a:t>印度的理工學院德里成立之</a:t>
            </a:r>
            <a:r>
              <a:rPr lang="en-US" altLang="zh-TW" sz="1600" dirty="0" smtClean="0">
                <a:latin typeface="Times New Roman" panose="02020603050405020304" pitchFamily="18" charset="0"/>
                <a:cs typeface="Times New Roman" panose="02020603050405020304" pitchFamily="18" charset="0"/>
              </a:rPr>
              <a:t>”ASSISTECH”</a:t>
            </a:r>
            <a:r>
              <a:rPr lang="zh-TW" altLang="en-US" sz="1600" dirty="0" smtClean="0">
                <a:latin typeface="Times New Roman" panose="02020603050405020304" pitchFamily="18" charset="0"/>
                <a:cs typeface="Times New Roman" panose="02020603050405020304" pitchFamily="18" charset="0"/>
              </a:rPr>
              <a:t>，是由教師、研究人員</a:t>
            </a:r>
            <a:r>
              <a:rPr lang="zh-TW" altLang="en-US" sz="1600" dirty="0">
                <a:latin typeface="Times New Roman" panose="02020603050405020304" pitchFamily="18" charset="0"/>
                <a:cs typeface="Times New Roman" panose="02020603050405020304" pitchFamily="18" charset="0"/>
              </a:rPr>
              <a:t>和學生組成的跨</a:t>
            </a:r>
            <a:r>
              <a:rPr lang="zh-TW" altLang="en-US" sz="1600" dirty="0" smtClean="0">
                <a:latin typeface="Times New Roman" panose="02020603050405020304" pitchFamily="18" charset="0"/>
                <a:cs typeface="Times New Roman" panose="02020603050405020304" pitchFamily="18" charset="0"/>
              </a:rPr>
              <a:t>學際團隊，並與外部企業協作，致力發展適用視</a:t>
            </a:r>
            <a:r>
              <a:rPr lang="zh-TW" altLang="en-US" sz="1600" dirty="0">
                <a:latin typeface="Times New Roman" panose="02020603050405020304" pitchFamily="18" charset="0"/>
                <a:cs typeface="Times New Roman" panose="02020603050405020304" pitchFamily="18" charset="0"/>
              </a:rPr>
              <a:t>障</a:t>
            </a:r>
            <a:r>
              <a:rPr lang="zh-TW" altLang="en-US" sz="1600" dirty="0" smtClean="0">
                <a:latin typeface="Times New Roman" panose="02020603050405020304" pitchFamily="18" charset="0"/>
                <a:cs typeface="Times New Roman" panose="02020603050405020304" pitchFamily="18" charset="0"/>
              </a:rPr>
              <a:t>人士，經濟</a:t>
            </a:r>
            <a:r>
              <a:rPr lang="zh-TW" altLang="en-US" sz="1600" dirty="0">
                <a:latin typeface="Times New Roman" panose="02020603050405020304" pitchFamily="18" charset="0"/>
                <a:cs typeface="Times New Roman" panose="02020603050405020304" pitchFamily="18" charset="0"/>
              </a:rPr>
              <a:t>實惠</a:t>
            </a:r>
            <a:r>
              <a:rPr lang="zh-TW" altLang="en-US" sz="1600" dirty="0" smtClean="0">
                <a:latin typeface="Times New Roman" panose="02020603050405020304" pitchFamily="18" charset="0"/>
                <a:cs typeface="Times New Roman" panose="02020603050405020304" pitchFamily="18" charset="0"/>
              </a:rPr>
              <a:t>的科技解決方案。</a:t>
            </a:r>
            <a:endParaRPr lang="en-US" altLang="zh-TW" sz="1600" dirty="0" smtClean="0">
              <a:latin typeface="Times New Roman" panose="02020603050405020304" pitchFamily="18" charset="0"/>
              <a:cs typeface="Times New Roman" panose="02020603050405020304" pitchFamily="18" charset="0"/>
            </a:endParaRPr>
          </a:p>
          <a:p>
            <a:pPr marL="285750" indent="-285750">
              <a:lnSpc>
                <a:spcPct val="110000"/>
              </a:lnSpc>
              <a:spcBef>
                <a:spcPts val="600"/>
              </a:spcBef>
              <a:buFont typeface="Wingdings" panose="05000000000000000000" pitchFamily="2" charset="2"/>
              <a:buChar char="l"/>
            </a:pPr>
            <a:r>
              <a:rPr lang="zh-TW" altLang="en-US" sz="1600" dirty="0" smtClean="0">
                <a:latin typeface="Times New Roman" panose="02020603050405020304" pitchFamily="18" charset="0"/>
                <a:cs typeface="Times New Roman" panose="02020603050405020304" pitchFamily="18" charset="0"/>
              </a:rPr>
              <a:t>該團隊所開發之</a:t>
            </a:r>
            <a:r>
              <a:rPr lang="en-US" altLang="zh-TW" sz="1600" dirty="0" smtClean="0">
                <a:latin typeface="Times New Roman" panose="02020603050405020304" pitchFamily="18" charset="0"/>
                <a:cs typeface="Times New Roman" panose="02020603050405020304" pitchFamily="18" charset="0"/>
              </a:rPr>
              <a:t>On</a:t>
            </a:r>
            <a:r>
              <a:rPr lang="zh-TW" altLang="en-US" sz="1600" dirty="0" smtClean="0">
                <a:latin typeface="Times New Roman" panose="02020603050405020304" pitchFamily="18" charset="0"/>
                <a:cs typeface="Times New Roman" panose="02020603050405020304" pitchFamily="18" charset="0"/>
              </a:rPr>
              <a:t> </a:t>
            </a:r>
            <a:r>
              <a:rPr lang="en-US" altLang="zh-TW" sz="1600" dirty="0" smtClean="0">
                <a:latin typeface="Times New Roman" panose="02020603050405020304" pitchFamily="18" charset="0"/>
                <a:cs typeface="Times New Roman" panose="02020603050405020304" pitchFamily="18" charset="0"/>
              </a:rPr>
              <a:t>Board</a:t>
            </a:r>
            <a:r>
              <a:rPr lang="zh-TW" altLang="en-US" sz="1600" dirty="0" smtClean="0">
                <a:latin typeface="Times New Roman" panose="02020603050405020304" pitchFamily="18" charset="0"/>
                <a:cs typeface="Times New Roman" panose="02020603050405020304" pitchFamily="18" charset="0"/>
              </a:rPr>
              <a:t>，為</a:t>
            </a:r>
            <a:r>
              <a:rPr lang="zh-TW" altLang="en-US" sz="1600" b="1" dirty="0" smtClean="0">
                <a:solidFill>
                  <a:srgbClr val="FF0000"/>
                </a:solidFill>
                <a:latin typeface="Times New Roman" panose="02020603050405020304" pitchFamily="18" charset="0"/>
                <a:cs typeface="Times New Roman" panose="02020603050405020304" pitchFamily="18" charset="0"/>
              </a:rPr>
              <a:t>簡易</a:t>
            </a:r>
            <a:r>
              <a:rPr lang="zh-TW" altLang="en-US" sz="1600" b="1" dirty="0">
                <a:solidFill>
                  <a:srgbClr val="FF0000"/>
                </a:solidFill>
                <a:latin typeface="Times New Roman" panose="02020603050405020304" pitchFamily="18" charset="0"/>
                <a:cs typeface="Times New Roman" panose="02020603050405020304" pitchFamily="18" charset="0"/>
              </a:rPr>
              <a:t>辨識</a:t>
            </a:r>
            <a:r>
              <a:rPr lang="zh-TW" altLang="en-US" sz="1600" b="1" dirty="0" smtClean="0">
                <a:solidFill>
                  <a:srgbClr val="FF0000"/>
                </a:solidFill>
                <a:latin typeface="Times New Roman" panose="02020603050405020304" pitchFamily="18" charset="0"/>
                <a:cs typeface="Times New Roman" panose="02020603050405020304" pitchFamily="18" charset="0"/>
              </a:rPr>
              <a:t>公車資訊之行動裝置</a:t>
            </a:r>
            <a:r>
              <a:rPr lang="zh-TW" altLang="en-US" sz="1600" dirty="0" smtClean="0">
                <a:latin typeface="Times New Roman" panose="02020603050405020304" pitchFamily="18" charset="0"/>
                <a:cs typeface="Times New Roman" panose="02020603050405020304" pitchFamily="18" charset="0"/>
              </a:rPr>
              <a:t>，由</a:t>
            </a:r>
            <a:r>
              <a:rPr lang="zh-TW" altLang="en-US" sz="1600" dirty="0">
                <a:latin typeface="Times New Roman" panose="02020603050405020304" pitchFamily="18" charset="0"/>
                <a:cs typeface="Times New Roman" panose="02020603050405020304" pitchFamily="18" charset="0"/>
              </a:rPr>
              <a:t>兩個模組組成，</a:t>
            </a:r>
            <a:r>
              <a:rPr lang="zh-TW" altLang="en-US" sz="1600" dirty="0" smtClean="0">
                <a:latin typeface="Times New Roman" panose="02020603050405020304" pitchFamily="18" charset="0"/>
                <a:cs typeface="Times New Roman" panose="02020603050405020304" pitchFamily="18" charset="0"/>
              </a:rPr>
              <a:t>可無線雙向通訊：</a:t>
            </a:r>
            <a:r>
              <a:rPr lang="zh-TW" altLang="en-US" sz="1600" dirty="0">
                <a:latin typeface="Times New Roman" panose="02020603050405020304" pitchFamily="18" charset="0"/>
                <a:cs typeface="Times New Roman" panose="02020603050405020304" pitchFamily="18" charset="0"/>
              </a:rPr>
              <a:t>一個類似移動設備的用戶手持</a:t>
            </a:r>
            <a:r>
              <a:rPr lang="zh-TW" altLang="en-US" sz="1600" dirty="0" smtClean="0">
                <a:latin typeface="Times New Roman" panose="02020603050405020304" pitchFamily="18" charset="0"/>
                <a:cs typeface="Times New Roman" panose="02020603050405020304" pitchFamily="18" charset="0"/>
              </a:rPr>
              <a:t>模組</a:t>
            </a:r>
            <a:r>
              <a:rPr lang="en-US" altLang="zh-TW" sz="1600" dirty="0" smtClean="0">
                <a:latin typeface="Times New Roman" panose="02020603050405020304" pitchFamily="18" charset="0"/>
                <a:cs typeface="Times New Roman" panose="02020603050405020304" pitchFamily="18" charset="0"/>
              </a:rPr>
              <a:t>(</a:t>
            </a:r>
            <a:r>
              <a:rPr lang="zh-TW" altLang="en-US" sz="1600" dirty="0" smtClean="0">
                <a:latin typeface="Times New Roman" panose="02020603050405020304" pitchFamily="18" charset="0"/>
                <a:cs typeface="Times New Roman" panose="02020603050405020304" pitchFamily="18" charset="0"/>
              </a:rPr>
              <a:t>設備</a:t>
            </a:r>
            <a:r>
              <a:rPr lang="en-US" altLang="zh-TW" sz="1600" dirty="0" smtClean="0">
                <a:latin typeface="Times New Roman" panose="02020603050405020304" pitchFamily="18" charset="0"/>
                <a:cs typeface="Times New Roman" panose="02020603050405020304" pitchFamily="18" charset="0"/>
              </a:rPr>
              <a:t>)</a:t>
            </a:r>
            <a:r>
              <a:rPr lang="zh-TW" altLang="en-US" sz="1600" dirty="0" smtClean="0">
                <a:latin typeface="Times New Roman" panose="02020603050405020304" pitchFamily="18" charset="0"/>
                <a:cs typeface="Times New Roman" panose="02020603050405020304" pitchFamily="18" charset="0"/>
              </a:rPr>
              <a:t>，另一個</a:t>
            </a:r>
            <a:r>
              <a:rPr lang="zh-TW" altLang="en-US" sz="1600" dirty="0">
                <a:latin typeface="Times New Roman" panose="02020603050405020304" pitchFamily="18" charset="0"/>
                <a:cs typeface="Times New Roman" panose="02020603050405020304" pitchFamily="18" charset="0"/>
              </a:rPr>
              <a:t>安裝</a:t>
            </a:r>
            <a:r>
              <a:rPr lang="zh-TW" altLang="en-US" sz="1600" dirty="0" smtClean="0">
                <a:latin typeface="Times New Roman" panose="02020603050405020304" pitchFamily="18" charset="0"/>
                <a:cs typeface="Times New Roman" panose="02020603050405020304" pitchFamily="18" charset="0"/>
              </a:rPr>
              <a:t>在公車</a:t>
            </a:r>
            <a:r>
              <a:rPr lang="zh-TW" altLang="en-US" sz="1600" dirty="0">
                <a:latin typeface="Times New Roman" panose="02020603050405020304" pitchFamily="18" charset="0"/>
                <a:cs typeface="Times New Roman" panose="02020603050405020304" pitchFamily="18" charset="0"/>
              </a:rPr>
              <a:t>前門附近</a:t>
            </a:r>
            <a:r>
              <a:rPr lang="zh-TW" altLang="en-US" sz="1600" dirty="0" smtClean="0">
                <a:latin typeface="Times New Roman" panose="02020603050405020304" pitchFamily="18" charset="0"/>
                <a:cs typeface="Times New Roman" panose="02020603050405020304" pitchFamily="18" charset="0"/>
              </a:rPr>
              <a:t>，具備揚聲器</a:t>
            </a:r>
            <a:r>
              <a:rPr lang="zh-TW" altLang="en-US" sz="1600" dirty="0">
                <a:latin typeface="Times New Roman" panose="02020603050405020304" pitchFamily="18" charset="0"/>
                <a:cs typeface="Times New Roman" panose="02020603050405020304" pitchFamily="18" charset="0"/>
              </a:rPr>
              <a:t>功能</a:t>
            </a:r>
            <a:r>
              <a:rPr lang="zh-TW" altLang="en-US" sz="1600" dirty="0" smtClean="0">
                <a:latin typeface="Times New Roman" panose="02020603050405020304" pitchFamily="18" charset="0"/>
                <a:cs typeface="Times New Roman" panose="02020603050405020304" pitchFamily="18" charset="0"/>
              </a:rPr>
              <a:t>之模組</a:t>
            </a:r>
            <a:r>
              <a:rPr lang="en-US" altLang="zh-TW" sz="1600" dirty="0" smtClean="0">
                <a:latin typeface="Times New Roman" panose="02020603050405020304" pitchFamily="18" charset="0"/>
                <a:cs typeface="Times New Roman" panose="02020603050405020304" pitchFamily="18" charset="0"/>
              </a:rPr>
              <a:t>(</a:t>
            </a:r>
            <a:r>
              <a:rPr lang="zh-TW" altLang="en-US" sz="1600" dirty="0" smtClean="0">
                <a:latin typeface="Times New Roman" panose="02020603050405020304" pitchFamily="18" charset="0"/>
                <a:cs typeface="Times New Roman" panose="02020603050405020304" pitchFamily="18" charset="0"/>
              </a:rPr>
              <a:t>運作流程詳見下圖</a:t>
            </a:r>
            <a:r>
              <a:rPr lang="en-US" altLang="zh-TW" sz="1600" dirty="0" smtClean="0">
                <a:latin typeface="Times New Roman" panose="02020603050405020304" pitchFamily="18" charset="0"/>
                <a:cs typeface="Times New Roman" panose="02020603050405020304" pitchFamily="18" charset="0"/>
              </a:rPr>
              <a:t>)</a:t>
            </a:r>
            <a:endParaRPr lang="en-US" altLang="zh-TW" sz="1600" dirty="0">
              <a:latin typeface="Times New Roman" panose="02020603050405020304" pitchFamily="18" charset="0"/>
              <a:cs typeface="Times New Roman" panose="02020603050405020304" pitchFamily="18" charset="0"/>
            </a:endParaRPr>
          </a:p>
        </p:txBody>
      </p:sp>
      <p:sp>
        <p:nvSpPr>
          <p:cNvPr id="6" name="矩形 5"/>
          <p:cNvSpPr/>
          <p:nvPr/>
        </p:nvSpPr>
        <p:spPr>
          <a:xfrm>
            <a:off x="4900308" y="3547830"/>
            <a:ext cx="3870193" cy="1323439"/>
          </a:xfrm>
          <a:prstGeom prst="rect">
            <a:avLst/>
          </a:prstGeom>
        </p:spPr>
        <p:txBody>
          <a:bodyPr wrap="square">
            <a:spAutoFit/>
          </a:bodyPr>
          <a:lstStyle/>
          <a:p>
            <a:r>
              <a:rPr lang="zh-TW" altLang="en-US"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功能</a:t>
            </a:r>
            <a:r>
              <a:rPr lang="en-US" altLang="zh-TW"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1:</a:t>
            </a:r>
            <a:r>
              <a:rPr lang="zh-TW" altLang="en-US"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查詢</a:t>
            </a:r>
            <a:r>
              <a:rPr lang="zh-TW" altLang="en-US" sz="1600" dirty="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r>
            <a:b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當</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用戶在候車亭聽到任何公車接近</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時</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，只需</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按下查詢</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按鈕，接收查詢需求的公車會立即回應，用戶手持設備再以語音依序念出公車的路線號碼</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矩形 6"/>
          <p:cNvSpPr/>
          <p:nvPr/>
        </p:nvSpPr>
        <p:spPr>
          <a:xfrm>
            <a:off x="4900308" y="4852973"/>
            <a:ext cx="3870193" cy="1569660"/>
          </a:xfrm>
          <a:prstGeom prst="rect">
            <a:avLst/>
          </a:prstGeom>
        </p:spPr>
        <p:txBody>
          <a:bodyPr wrap="square">
            <a:spAutoFit/>
          </a:bodyPr>
          <a:lstStyle/>
          <a:p>
            <a:r>
              <a:rPr lang="zh-TW" altLang="en-US"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功能</a:t>
            </a:r>
            <a:r>
              <a:rPr lang="en-US" altLang="zh-TW"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2:</a:t>
            </a:r>
            <a:r>
              <a:rPr lang="zh-TW" altLang="en-US" sz="1600" b="1" dirty="0" smtClean="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選擇</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
            </a:r>
            <a:b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b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當</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模組念出</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所需</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的路線</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號碼</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時</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，用戶</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可透過選擇</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按鈕</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選取所需搭乘的車次，訊號會被</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發送</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到</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附近</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所有公車的車載模組，但僅有被選中公車的車外揚聲器發出聲響提示，此時用戶再依據聲響移動至公車</a:t>
            </a:r>
            <a:r>
              <a:rPr lang="zh-TW" altLang="en-US" sz="1600" dirty="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的</a:t>
            </a:r>
            <a:r>
              <a:rPr lang="zh-TW" altLang="en-US" sz="1600" dirty="0" smtClean="0">
                <a:solidFill>
                  <a:srgbClr val="202020"/>
                </a:solidFill>
                <a:latin typeface="Times New Roman" panose="02020603050405020304" pitchFamily="18" charset="0"/>
                <a:ea typeface="微軟正黑體" panose="020B0604030504040204" pitchFamily="34" charset="-120"/>
                <a:cs typeface="Times New Roman" panose="02020603050405020304" pitchFamily="18" charset="0"/>
              </a:rPr>
              <a:t>入口</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8" name="Picture 2" descr="è§£éå¬å±æ±½è»è­å¥ç³»çµ±å·¥ä½çåè¡¨"/>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740" y="3299253"/>
            <a:ext cx="4474746" cy="3367246"/>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3"/>
          <a:stretch>
            <a:fillRect/>
          </a:stretch>
        </p:blipFill>
        <p:spPr>
          <a:xfrm>
            <a:off x="58624" y="150577"/>
            <a:ext cx="646232" cy="768163"/>
          </a:xfrm>
          <a:prstGeom prst="rect">
            <a:avLst/>
          </a:prstGeom>
        </p:spPr>
      </p:pic>
    </p:spTree>
    <p:extLst>
      <p:ext uri="{BB962C8B-B14F-4D97-AF65-F5344CB8AC3E}">
        <p14:creationId xmlns:p14="http://schemas.microsoft.com/office/powerpoint/2010/main" val="2901978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國外標竿</a:t>
            </a:r>
            <a:r>
              <a:rPr lang="en-US" altLang="zh-TW" dirty="0" smtClean="0"/>
              <a:t/>
            </a:r>
            <a:br>
              <a:rPr lang="en-US" altLang="zh-TW" dirty="0" smtClean="0"/>
            </a:br>
            <a:r>
              <a:rPr lang="en-US" altLang="zh-TW" dirty="0"/>
              <a:t>-</a:t>
            </a:r>
            <a:r>
              <a:rPr lang="zh-TW" altLang="zh-TW" dirty="0" smtClean="0"/>
              <a:t>德國</a:t>
            </a:r>
            <a:r>
              <a:rPr lang="en-US" altLang="zh-TW" dirty="0" err="1" smtClean="0"/>
              <a:t>GeoMobile</a:t>
            </a:r>
            <a:r>
              <a:rPr lang="zh-TW" altLang="zh-TW" dirty="0" smtClean="0"/>
              <a:t>的</a:t>
            </a:r>
            <a:r>
              <a:rPr lang="en-US" altLang="zh-TW" dirty="0"/>
              <a:t>Bus Access®</a:t>
            </a:r>
            <a:r>
              <a:rPr lang="zh-TW" altLang="zh-TW" dirty="0"/>
              <a:t>整合方案</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36</a:t>
            </a:fld>
            <a:endParaRPr lang="zh-TW" altLang="en-US" dirty="0"/>
          </a:p>
        </p:txBody>
      </p:sp>
      <p:pic>
        <p:nvPicPr>
          <p:cNvPr id="5" name="圖片 4"/>
          <p:cNvPicPr>
            <a:picLocks noChangeAspect="1"/>
          </p:cNvPicPr>
          <p:nvPr/>
        </p:nvPicPr>
        <p:blipFill>
          <a:blip r:embed="rId2"/>
          <a:stretch>
            <a:fillRect/>
          </a:stretch>
        </p:blipFill>
        <p:spPr>
          <a:xfrm>
            <a:off x="899726" y="1794962"/>
            <a:ext cx="7268914" cy="4537509"/>
          </a:xfrm>
          <a:prstGeom prst="rect">
            <a:avLst/>
          </a:prstGeom>
        </p:spPr>
      </p:pic>
      <p:pic>
        <p:nvPicPr>
          <p:cNvPr id="6" name="圖片 5"/>
          <p:cNvPicPr>
            <a:picLocks noChangeAspect="1"/>
          </p:cNvPicPr>
          <p:nvPr/>
        </p:nvPicPr>
        <p:blipFill>
          <a:blip r:embed="rId3"/>
          <a:stretch>
            <a:fillRect/>
          </a:stretch>
        </p:blipFill>
        <p:spPr>
          <a:xfrm>
            <a:off x="58624" y="150577"/>
            <a:ext cx="646232" cy="768163"/>
          </a:xfrm>
          <a:prstGeom prst="rect">
            <a:avLst/>
          </a:prstGeom>
        </p:spPr>
      </p:pic>
      <p:sp>
        <p:nvSpPr>
          <p:cNvPr id="7" name="矩形 6"/>
          <p:cNvSpPr/>
          <p:nvPr/>
        </p:nvSpPr>
        <p:spPr>
          <a:xfrm>
            <a:off x="58624" y="1148630"/>
            <a:ext cx="8829040" cy="646331"/>
          </a:xfrm>
          <a:prstGeom prst="rect">
            <a:avLst/>
          </a:prstGeom>
        </p:spPr>
        <p:txBody>
          <a:bodyPr wrap="square">
            <a:spAutoFit/>
          </a:bodyPr>
          <a:lstStyle/>
          <a:p>
            <a:pPr marL="285750" indent="-285750">
              <a:buFont typeface="Wingdings" panose="05000000000000000000" pitchFamily="2" charset="2"/>
              <a:buChar char="Ø"/>
            </a:pPr>
            <a:r>
              <a:rPr lang="zh-TW" altLang="zh-TW" dirty="0">
                <a:latin typeface="微軟正黑體" panose="020B0604030504040204" pitchFamily="34" charset="-120"/>
                <a:ea typeface="微軟正黑體" panose="020B0604030504040204" pitchFamily="34" charset="-120"/>
                <a:cs typeface="Arial" panose="020B0604020202020204" pitchFamily="34" charset="0"/>
              </a:rPr>
              <a:t>由名為「</a:t>
            </a:r>
            <a:r>
              <a:rPr lang="en-US" altLang="zh-TW" dirty="0" err="1">
                <a:latin typeface="微軟正黑體" panose="020B0604030504040204" pitchFamily="34" charset="-120"/>
                <a:ea typeface="微軟正黑體" panose="020B0604030504040204" pitchFamily="34" charset="-120"/>
                <a:cs typeface="Arial" panose="020B0604020202020204" pitchFamily="34" charset="0"/>
              </a:rPr>
              <a:t>BusCore</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a:t>
            </a:r>
            <a:r>
              <a:rPr lang="zh-TW" altLang="zh-TW" dirty="0">
                <a:latin typeface="微軟正黑體" panose="020B0604030504040204" pitchFamily="34" charset="-120"/>
                <a:ea typeface="微軟正黑體" panose="020B0604030504040204" pitchFamily="34" charset="-120"/>
                <a:cs typeface="Arial" panose="020B0604020202020204" pitchFamily="34" charset="0"/>
              </a:rPr>
              <a:t>」的硬體設備、「</a:t>
            </a:r>
            <a:r>
              <a:rPr lang="en-US" altLang="zh-TW" dirty="0" err="1">
                <a:latin typeface="微軟正黑體" panose="020B0604030504040204" pitchFamily="34" charset="-120"/>
                <a:ea typeface="微軟正黑體" panose="020B0604030504040204" pitchFamily="34" charset="-120"/>
                <a:cs typeface="Arial" panose="020B0604020202020204" pitchFamily="34" charset="0"/>
              </a:rPr>
              <a:t>BusAccess</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a:t>
            </a:r>
            <a:r>
              <a:rPr lang="zh-TW" altLang="zh-TW" dirty="0">
                <a:latin typeface="微軟正黑體" panose="020B0604030504040204" pitchFamily="34" charset="-120"/>
                <a:ea typeface="微軟正黑體" panose="020B0604030504040204" pitchFamily="34" charset="-120"/>
                <a:cs typeface="Arial" panose="020B0604020202020204" pitchFamily="34" charset="0"/>
              </a:rPr>
              <a:t>」應用程式介面與「</a:t>
            </a:r>
            <a:r>
              <a:rPr lang="en-US" altLang="zh-TW" dirty="0" err="1">
                <a:latin typeface="微軟正黑體" panose="020B0604030504040204" pitchFamily="34" charset="-120"/>
                <a:ea typeface="微軟正黑體" panose="020B0604030504040204" pitchFamily="34" charset="-120"/>
                <a:cs typeface="Arial" panose="020B0604020202020204" pitchFamily="34" charset="0"/>
              </a:rPr>
              <a:t>BusGuide</a:t>
            </a:r>
            <a:r>
              <a:rPr lang="zh-TW" altLang="zh-TW" dirty="0">
                <a:latin typeface="微軟正黑體" panose="020B0604030504040204" pitchFamily="34" charset="-120"/>
                <a:ea typeface="微軟正黑體" panose="020B0604030504040204" pitchFamily="34" charset="-120"/>
                <a:cs typeface="Arial" panose="020B0604020202020204" pitchFamily="34" charset="0"/>
              </a:rPr>
              <a:t>」</a:t>
            </a:r>
            <a:r>
              <a:rPr lang="en-US" altLang="zh-TW" dirty="0">
                <a:latin typeface="微軟正黑體" panose="020B0604030504040204" pitchFamily="34" charset="-120"/>
                <a:ea typeface="微軟正黑體" panose="020B0604030504040204" pitchFamily="34" charset="-120"/>
                <a:cs typeface="Arial" panose="020B0604020202020204" pitchFamily="34" charset="0"/>
              </a:rPr>
              <a:t>APP</a:t>
            </a:r>
            <a:r>
              <a:rPr lang="zh-TW" altLang="zh-TW" dirty="0">
                <a:latin typeface="微軟正黑體" panose="020B0604030504040204" pitchFamily="34" charset="-120"/>
                <a:ea typeface="微軟正黑體" panose="020B0604030504040204" pitchFamily="34" charset="-120"/>
                <a:cs typeface="Arial" panose="020B0604020202020204" pitchFamily="34" charset="0"/>
              </a:rPr>
              <a:t>所結合的無障礙移動服務</a:t>
            </a:r>
            <a:r>
              <a:rPr lang="zh-TW" altLang="zh-TW" dirty="0" smtClean="0">
                <a:latin typeface="微軟正黑體" panose="020B0604030504040204" pitchFamily="34" charset="-120"/>
                <a:ea typeface="微軟正黑體" panose="020B0604030504040204" pitchFamily="34" charset="-120"/>
                <a:cs typeface="Arial" panose="020B0604020202020204" pitchFamily="34" charset="0"/>
              </a:rPr>
              <a:t>。</a:t>
            </a:r>
            <a:r>
              <a:rPr lang="zh-TW" altLang="en-US" dirty="0" smtClean="0">
                <a:latin typeface="微軟正黑體" panose="020B0604030504040204" pitchFamily="34" charset="-120"/>
                <a:ea typeface="微軟正黑體" panose="020B0604030504040204" pitchFamily="34" charset="-120"/>
                <a:cs typeface="Arial" panose="020B0604020202020204" pitchFamily="34" charset="0"/>
              </a:rPr>
              <a:t>目前已市場化導入部份城市的公車系統應用</a:t>
            </a:r>
            <a:endParaRPr lang="zh-TW" altLang="en-US" dirty="0">
              <a:latin typeface="微軟正黑體" panose="020B0604030504040204" pitchFamily="34" charset="-120"/>
              <a:ea typeface="微軟正黑體" panose="020B0604030504040204" pitchFamily="34" charset="-120"/>
            </a:endParaRPr>
          </a:p>
        </p:txBody>
      </p:sp>
      <p:sp>
        <p:nvSpPr>
          <p:cNvPr id="8" name="矩形 7"/>
          <p:cNvSpPr/>
          <p:nvPr/>
        </p:nvSpPr>
        <p:spPr>
          <a:xfrm>
            <a:off x="206787" y="6478238"/>
            <a:ext cx="8680877" cy="276999"/>
          </a:xfrm>
          <a:prstGeom prst="rect">
            <a:avLst/>
          </a:prstGeom>
        </p:spPr>
        <p:txBody>
          <a:bodyPr wrap="square">
            <a:spAutoFit/>
          </a:bodyPr>
          <a:lstStyle/>
          <a:p>
            <a:r>
              <a:rPr lang="en-US" altLang="zh-TW" sz="1200" dirty="0" smtClean="0"/>
              <a:t>*</a:t>
            </a:r>
            <a:r>
              <a:rPr lang="zh-TW" altLang="en-US" sz="1200" dirty="0" smtClean="0"/>
              <a:t>考量</a:t>
            </a:r>
            <a:r>
              <a:rPr lang="zh-TW" altLang="en-US" sz="1200" dirty="0"/>
              <a:t>台灣與國際的交通環境在公車運輸系統硬體設施、車流秩序等仍面向具有不等程度的差異性</a:t>
            </a:r>
            <a:r>
              <a:rPr lang="zh-TW" altLang="en-US" sz="1200" dirty="0" smtClean="0"/>
              <a:t>，國外方案並無法直接適用</a:t>
            </a:r>
            <a:endParaRPr lang="zh-TW" altLang="en-US" sz="1200" dirty="0"/>
          </a:p>
        </p:txBody>
      </p:sp>
    </p:spTree>
    <p:extLst>
      <p:ext uri="{BB962C8B-B14F-4D97-AF65-F5344CB8AC3E}">
        <p14:creationId xmlns:p14="http://schemas.microsoft.com/office/powerpoint/2010/main" val="3246415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p:cNvSpPr>
            <a:spLocks noGrp="1"/>
          </p:cNvSpPr>
          <p:nvPr>
            <p:ph type="title"/>
          </p:nvPr>
        </p:nvSpPr>
        <p:spPr>
          <a:xfrm>
            <a:off x="17446" y="68302"/>
            <a:ext cx="9144000" cy="1008000"/>
          </a:xfrm>
        </p:spPr>
        <p:txBody>
          <a:bodyPr>
            <a:normAutofit/>
          </a:bodyPr>
          <a:lstStyle/>
          <a:p>
            <a:r>
              <a:rPr lang="zh-TW" altLang="en-US" dirty="0" smtClean="0"/>
              <a:t>專案規劃與北市府現行方案比較</a:t>
            </a:r>
            <a:endParaRPr lang="zh-TW" altLang="en-US" dirty="0"/>
          </a:p>
        </p:txBody>
      </p:sp>
      <p:grpSp>
        <p:nvGrpSpPr>
          <p:cNvPr id="23" name="群組 22"/>
          <p:cNvGrpSpPr/>
          <p:nvPr/>
        </p:nvGrpSpPr>
        <p:grpSpPr>
          <a:xfrm>
            <a:off x="225747" y="1161936"/>
            <a:ext cx="8727399" cy="2256980"/>
            <a:chOff x="205427" y="704088"/>
            <a:chExt cx="8727399" cy="2256980"/>
          </a:xfrm>
        </p:grpSpPr>
        <p:grpSp>
          <p:nvGrpSpPr>
            <p:cNvPr id="16" name="群組 15"/>
            <p:cNvGrpSpPr/>
            <p:nvPr/>
          </p:nvGrpSpPr>
          <p:grpSpPr>
            <a:xfrm>
              <a:off x="205427" y="704088"/>
              <a:ext cx="3686839" cy="2256980"/>
              <a:chOff x="251520" y="951882"/>
              <a:chExt cx="3888432" cy="2380390"/>
            </a:xfrm>
          </p:grpSpPr>
          <p:pic>
            <p:nvPicPr>
              <p:cNvPr id="17" name="圖片 1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052735"/>
                <a:ext cx="3772359" cy="2189221"/>
              </a:xfrm>
              <a:prstGeom prst="rect">
                <a:avLst/>
              </a:prstGeom>
              <a:noFill/>
            </p:spPr>
          </p:pic>
          <p:sp>
            <p:nvSpPr>
              <p:cNvPr id="18" name="矩形 17"/>
              <p:cNvSpPr/>
              <p:nvPr/>
            </p:nvSpPr>
            <p:spPr>
              <a:xfrm>
                <a:off x="251520" y="951882"/>
                <a:ext cx="3888432" cy="2380390"/>
              </a:xfrm>
              <a:prstGeom prst="rect">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grpSp>
          <p:nvGrpSpPr>
            <p:cNvPr id="19" name="群組 18"/>
            <p:cNvGrpSpPr/>
            <p:nvPr/>
          </p:nvGrpSpPr>
          <p:grpSpPr>
            <a:xfrm>
              <a:off x="5245987" y="704088"/>
              <a:ext cx="3686839" cy="2256980"/>
              <a:chOff x="4953096" y="951882"/>
              <a:chExt cx="3888432" cy="2380390"/>
            </a:xfrm>
          </p:grpSpPr>
          <p:pic>
            <p:nvPicPr>
              <p:cNvPr id="20" name="圖片 1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6228" y="1052735"/>
                <a:ext cx="3772359" cy="2189221"/>
              </a:xfrm>
              <a:prstGeom prst="rect">
                <a:avLst/>
              </a:prstGeom>
              <a:noFill/>
            </p:spPr>
          </p:pic>
          <p:sp>
            <p:nvSpPr>
              <p:cNvPr id="21" name="矩形 20"/>
              <p:cNvSpPr/>
              <p:nvPr/>
            </p:nvSpPr>
            <p:spPr>
              <a:xfrm>
                <a:off x="4953096" y="951882"/>
                <a:ext cx="3888432" cy="2380390"/>
              </a:xfrm>
              <a:prstGeom prst="rect">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grpSp>
      </p:grpSp>
      <p:graphicFrame>
        <p:nvGraphicFramePr>
          <p:cNvPr id="22" name="表格 21"/>
          <p:cNvGraphicFramePr>
            <a:graphicFrameLocks noGrp="1"/>
          </p:cNvGraphicFramePr>
          <p:nvPr>
            <p:extLst>
              <p:ext uri="{D42A27DB-BD31-4B8C-83A1-F6EECF244321}">
                <p14:modId xmlns:p14="http://schemas.microsoft.com/office/powerpoint/2010/main" val="3788503469"/>
              </p:ext>
            </p:extLst>
          </p:nvPr>
        </p:nvGraphicFramePr>
        <p:xfrm>
          <a:off x="225746" y="3467975"/>
          <a:ext cx="8935699" cy="3180475"/>
        </p:xfrm>
        <a:graphic>
          <a:graphicData uri="http://schemas.openxmlformats.org/drawingml/2006/table">
            <a:tbl>
              <a:tblPr firstRow="1" bandRow="1">
                <a:tableStyleId>{72833802-FEF1-4C79-8D5D-14CF1EAF98D9}</a:tableStyleId>
              </a:tblPr>
              <a:tblGrid>
                <a:gridCol w="3472501">
                  <a:extLst>
                    <a:ext uri="{9D8B030D-6E8A-4147-A177-3AD203B41FA5}">
                      <a16:colId xmlns="" xmlns:a16="http://schemas.microsoft.com/office/drawing/2014/main" val="4239609723"/>
                    </a:ext>
                  </a:extLst>
                </a:gridCol>
                <a:gridCol w="1990697">
                  <a:extLst>
                    <a:ext uri="{9D8B030D-6E8A-4147-A177-3AD203B41FA5}">
                      <a16:colId xmlns="" xmlns:a16="http://schemas.microsoft.com/office/drawing/2014/main" val="3979610064"/>
                    </a:ext>
                  </a:extLst>
                </a:gridCol>
                <a:gridCol w="3472501">
                  <a:extLst>
                    <a:ext uri="{9D8B030D-6E8A-4147-A177-3AD203B41FA5}">
                      <a16:colId xmlns="" xmlns:a16="http://schemas.microsoft.com/office/drawing/2014/main" val="565894722"/>
                    </a:ext>
                  </a:extLst>
                </a:gridCol>
              </a:tblGrid>
              <a:tr h="460405">
                <a:tc>
                  <a:txBody>
                    <a:bodyPr/>
                    <a:lstStyle/>
                    <a:p>
                      <a:pPr algn="ctr"/>
                      <a:r>
                        <a:rPr lang="zh-TW" altLang="en-US" dirty="0" smtClean="0">
                          <a:solidFill>
                            <a:schemeClr val="tx1"/>
                          </a:solidFill>
                        </a:rPr>
                        <a:t>北市交通局方案</a:t>
                      </a:r>
                      <a:endParaRPr lang="zh-TW"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dirty="0" smtClean="0">
                          <a:solidFill>
                            <a:schemeClr val="tx1"/>
                          </a:solidFill>
                        </a:rPr>
                        <a:t>提案者</a:t>
                      </a:r>
                      <a:endParaRPr lang="zh-TW" altLang="en-US"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zh-TW" altLang="en-US" dirty="0" smtClean="0">
                          <a:solidFill>
                            <a:schemeClr val="tx1"/>
                          </a:solidFill>
                        </a:rPr>
                        <a:t>本計畫解決方案構想</a:t>
                      </a:r>
                      <a:endParaRPr lang="zh-TW" altLang="en-US"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47001427"/>
                  </a:ext>
                </a:extLst>
              </a:tr>
              <a:tr h="460405">
                <a:tc>
                  <a:txBody>
                    <a:bodyPr/>
                    <a:lstStyle/>
                    <a:p>
                      <a:pPr algn="ctr"/>
                      <a:r>
                        <a:rPr lang="en-US" altLang="zh-TW" dirty="0" smtClean="0">
                          <a:solidFill>
                            <a:schemeClr val="tx1"/>
                          </a:solidFill>
                        </a:rPr>
                        <a:t>4G+DSRC</a:t>
                      </a:r>
                      <a:endParaRPr lang="zh-TW"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b="1" dirty="0" smtClean="0">
                          <a:solidFill>
                            <a:schemeClr val="tx1"/>
                          </a:solidFill>
                        </a:rPr>
                        <a:t>通訊技術</a:t>
                      </a:r>
                      <a:endParaRPr lang="zh-TW" altLang="en-US" b="1"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altLang="zh-TW" dirty="0" smtClean="0">
                          <a:solidFill>
                            <a:schemeClr val="tx1"/>
                          </a:solidFill>
                        </a:rPr>
                        <a:t>4G</a:t>
                      </a:r>
                      <a:r>
                        <a:rPr lang="zh-TW" altLang="en-US" dirty="0" smtClean="0">
                          <a:solidFill>
                            <a:schemeClr val="tx1"/>
                          </a:solidFill>
                        </a:rPr>
                        <a:t>為主</a:t>
                      </a:r>
                      <a:endParaRPr lang="zh-TW" altLang="en-US"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625572555"/>
                  </a:ext>
                </a:extLst>
              </a:tr>
              <a:tr h="1192865">
                <a:tc>
                  <a:txBody>
                    <a:bodyPr/>
                    <a:lstStyle/>
                    <a:p>
                      <a:pPr marL="285750" indent="-285750" algn="just">
                        <a:buFont typeface="Wingdings" panose="05000000000000000000" pitchFamily="2" charset="2"/>
                        <a:buChar char="ü"/>
                      </a:pPr>
                      <a:r>
                        <a:rPr lang="zh-TW" altLang="zh-TW" sz="1600" kern="1200" dirty="0" smtClean="0">
                          <a:solidFill>
                            <a:schemeClr val="tx1"/>
                          </a:solidFill>
                          <a:effectLst/>
                          <a:latin typeface="+mn-lt"/>
                          <a:ea typeface="+mn-ea"/>
                          <a:cs typeface="+mn-cs"/>
                        </a:rPr>
                        <a:t>可獨立運作</a:t>
                      </a:r>
                      <a:r>
                        <a:rPr lang="zh-TW" altLang="en-US" sz="1600" kern="1200" dirty="0" smtClean="0">
                          <a:solidFill>
                            <a:schemeClr val="tx1"/>
                          </a:solidFill>
                          <a:effectLst/>
                          <a:latin typeface="+mn-lt"/>
                          <a:ea typeface="+mn-ea"/>
                          <a:cs typeface="+mn-cs"/>
                        </a:rPr>
                        <a:t>，</a:t>
                      </a:r>
                      <a:r>
                        <a:rPr lang="zh-TW" altLang="zh-TW" sz="1600" kern="1200" dirty="0" smtClean="0">
                          <a:solidFill>
                            <a:schemeClr val="tx1"/>
                          </a:solidFill>
                          <a:effectLst/>
                          <a:latin typeface="+mn-lt"/>
                          <a:ea typeface="+mn-ea"/>
                          <a:cs typeface="+mn-cs"/>
                        </a:rPr>
                        <a:t>系統穩定</a:t>
                      </a:r>
                      <a:r>
                        <a:rPr lang="zh-TW" altLang="en-US" sz="1600" kern="1200" dirty="0" smtClean="0">
                          <a:solidFill>
                            <a:schemeClr val="tx1"/>
                          </a:solidFill>
                          <a:effectLst/>
                          <a:latin typeface="+mn-lt"/>
                          <a:ea typeface="+mn-ea"/>
                          <a:cs typeface="+mn-cs"/>
                        </a:rPr>
                        <a:t>。</a:t>
                      </a:r>
                      <a:endParaRPr lang="zh-TW" altLang="zh-TW" sz="1600" kern="1200" dirty="0" smtClean="0">
                        <a:solidFill>
                          <a:schemeClr val="tx1"/>
                        </a:solidFill>
                        <a:effectLst/>
                        <a:latin typeface="+mn-lt"/>
                        <a:ea typeface="+mn-ea"/>
                        <a:cs typeface="+mn-cs"/>
                      </a:endParaRPr>
                    </a:p>
                    <a:p>
                      <a:pPr marL="285750" indent="-285750" algn="just">
                        <a:buFont typeface="Wingdings" panose="05000000000000000000" pitchFamily="2" charset="2"/>
                        <a:buChar char="ü"/>
                      </a:pPr>
                      <a:r>
                        <a:rPr lang="en-US" altLang="zh-TW" sz="1600" kern="1200" dirty="0" smtClean="0">
                          <a:solidFill>
                            <a:schemeClr val="tx1"/>
                          </a:solidFill>
                          <a:effectLst/>
                          <a:latin typeface="+mn-lt"/>
                          <a:ea typeface="+mn-ea"/>
                          <a:cs typeface="+mn-cs"/>
                        </a:rPr>
                        <a:t>DSRC</a:t>
                      </a:r>
                      <a:r>
                        <a:rPr lang="zh-TW" altLang="zh-TW" sz="1600" kern="1200" dirty="0" smtClean="0">
                          <a:solidFill>
                            <a:schemeClr val="tx1"/>
                          </a:solidFill>
                          <a:effectLst/>
                          <a:latin typeface="+mn-lt"/>
                          <a:ea typeface="+mn-ea"/>
                          <a:cs typeface="+mn-cs"/>
                        </a:rPr>
                        <a:t>傳輸距離短</a:t>
                      </a:r>
                      <a:r>
                        <a:rPr lang="zh-TW" altLang="en-US" sz="1600" kern="1200" dirty="0" smtClean="0">
                          <a:solidFill>
                            <a:schemeClr val="tx1"/>
                          </a:solidFill>
                          <a:effectLst/>
                          <a:latin typeface="+mn-lt"/>
                          <a:ea typeface="+mn-ea"/>
                          <a:cs typeface="+mn-cs"/>
                        </a:rPr>
                        <a:t>，</a:t>
                      </a:r>
                      <a:r>
                        <a:rPr lang="zh-TW" altLang="zh-TW" sz="1600" kern="1200" dirty="0" smtClean="0">
                          <a:solidFill>
                            <a:schemeClr val="tx1"/>
                          </a:solidFill>
                          <a:effectLst/>
                          <a:latin typeface="+mn-lt"/>
                          <a:ea typeface="+mn-ea"/>
                          <a:cs typeface="+mn-cs"/>
                        </a:rPr>
                        <a:t>伺服器不用判斷哪部公車快進站，只會傳給</a:t>
                      </a:r>
                      <a:r>
                        <a:rPr lang="zh-TW" altLang="en-US" sz="1600" kern="1200" dirty="0" smtClean="0">
                          <a:solidFill>
                            <a:schemeClr val="tx1"/>
                          </a:solidFill>
                          <a:effectLst/>
                          <a:latin typeface="+mn-lt"/>
                          <a:ea typeface="+mn-ea"/>
                          <a:cs typeface="+mn-cs"/>
                        </a:rPr>
                        <a:t>最近</a:t>
                      </a:r>
                      <a:r>
                        <a:rPr lang="zh-TW" altLang="zh-TW" sz="1600" kern="1200" dirty="0" smtClean="0">
                          <a:solidFill>
                            <a:schemeClr val="tx1"/>
                          </a:solidFill>
                          <a:effectLst/>
                          <a:latin typeface="+mn-lt"/>
                          <a:ea typeface="+mn-ea"/>
                          <a:cs typeface="+mn-cs"/>
                        </a:rPr>
                        <a:t>的公車。</a:t>
                      </a:r>
                      <a:endParaRPr lang="en-US" altLang="zh-TW" sz="1600" kern="1200" dirty="0" smtClean="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b="1" dirty="0" smtClean="0">
                          <a:solidFill>
                            <a:schemeClr val="tx1"/>
                          </a:solidFill>
                        </a:rPr>
                        <a:t>優點或特性</a:t>
                      </a:r>
                      <a:endParaRPr lang="zh-TW" altLang="en-US" b="1"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285750" indent="-285750" algn="just">
                        <a:buFont typeface="Wingdings" panose="05000000000000000000" pitchFamily="2" charset="2"/>
                        <a:buChar char="ü"/>
                      </a:pPr>
                      <a:r>
                        <a:rPr lang="zh-TW" altLang="en-US" sz="1600" kern="1200" dirty="0" smtClean="0">
                          <a:solidFill>
                            <a:schemeClr val="tx1"/>
                          </a:solidFill>
                          <a:effectLst/>
                          <a:latin typeface="+mn-lt"/>
                          <a:ea typeface="+mn-ea"/>
                          <a:cs typeface="+mn-cs"/>
                        </a:rPr>
                        <a:t>通訊</a:t>
                      </a:r>
                      <a:r>
                        <a:rPr lang="zh-TW" altLang="zh-TW" sz="1600" kern="1200" dirty="0" smtClean="0">
                          <a:solidFill>
                            <a:schemeClr val="tx1"/>
                          </a:solidFill>
                          <a:effectLst/>
                          <a:latin typeface="+mn-lt"/>
                          <a:ea typeface="+mn-ea"/>
                          <a:cs typeface="+mn-cs"/>
                        </a:rPr>
                        <a:t>方式優先考慮使用現有的網路設備節省成本。</a:t>
                      </a:r>
                      <a:endParaRPr lang="en-US" altLang="zh-TW" sz="1600" kern="1200" dirty="0" smtClean="0">
                        <a:solidFill>
                          <a:schemeClr val="tx1"/>
                        </a:solidFill>
                        <a:effectLst/>
                        <a:latin typeface="+mn-lt"/>
                        <a:ea typeface="+mn-ea"/>
                        <a:cs typeface="+mn-cs"/>
                      </a:endParaRPr>
                    </a:p>
                    <a:p>
                      <a:pPr marL="285750" indent="-285750" algn="just">
                        <a:buFont typeface="Wingdings" panose="05000000000000000000" pitchFamily="2" charset="2"/>
                        <a:buChar char="ü"/>
                      </a:pPr>
                      <a:r>
                        <a:rPr lang="zh-TW" altLang="en-US" sz="1600" dirty="0" smtClean="0">
                          <a:solidFill>
                            <a:schemeClr val="tx1"/>
                          </a:solidFill>
                        </a:rPr>
                        <a:t>使用者直接用</a:t>
                      </a:r>
                      <a:r>
                        <a:rPr lang="en-US" altLang="zh-TW" sz="1600" dirty="0" smtClean="0">
                          <a:solidFill>
                            <a:schemeClr val="tx1"/>
                          </a:solidFill>
                        </a:rPr>
                        <a:t>APP</a:t>
                      </a:r>
                      <a:r>
                        <a:rPr lang="zh-TW" altLang="en-US" sz="1600" dirty="0" smtClean="0">
                          <a:solidFill>
                            <a:schemeClr val="tx1"/>
                          </a:solidFill>
                        </a:rPr>
                        <a:t>發出上車申請至公車端，</a:t>
                      </a:r>
                      <a:r>
                        <a:rPr lang="zh-TW" altLang="en-US" sz="1600" b="1" dirty="0" smtClean="0">
                          <a:solidFill>
                            <a:srgbClr val="C00000"/>
                          </a:solidFill>
                        </a:rPr>
                        <a:t>不經公車站來轉傳</a:t>
                      </a:r>
                      <a:endParaRPr lang="zh-TW" altLang="en-US" sz="1600" dirty="0">
                        <a:solidFill>
                          <a:schemeClr val="tx1"/>
                        </a:solidFill>
                      </a:endParaRPr>
                    </a:p>
                  </a:txBody>
                  <a:tcPr>
                    <a:lnL w="12700" cap="flat" cmpd="sng" algn="ctr">
                      <a:solidFill>
                        <a:schemeClr val="accent3">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330800737"/>
                  </a:ext>
                </a:extLst>
              </a:tr>
              <a:tr h="1008793">
                <a:tc>
                  <a:txBody>
                    <a:bodyPr/>
                    <a:lstStyle/>
                    <a:p>
                      <a:pPr marL="285750" indent="-285750" algn="just">
                        <a:buFont typeface="Arial" panose="020B0604020202020204" pitchFamily="34" charset="0"/>
                        <a:buChar char="•"/>
                      </a:pPr>
                      <a:r>
                        <a:rPr lang="zh-TW" altLang="en-US" sz="1600" dirty="0" smtClean="0">
                          <a:solidFill>
                            <a:schemeClr val="tx1"/>
                          </a:solidFill>
                        </a:rPr>
                        <a:t>建置、維運成本高。</a:t>
                      </a:r>
                      <a:endParaRPr lang="en-US" altLang="zh-TW" sz="1600" dirty="0" smtClean="0">
                        <a:solidFill>
                          <a:schemeClr val="tx1"/>
                        </a:solidFill>
                      </a:endParaRPr>
                    </a:p>
                    <a:p>
                      <a:pPr marL="285750" indent="-285750" algn="just">
                        <a:buFont typeface="Arial" panose="020B0604020202020204" pitchFamily="34" charset="0"/>
                        <a:buChar char="•"/>
                      </a:pPr>
                      <a:r>
                        <a:rPr lang="zh-TW" altLang="zh-TW" sz="1600" kern="1200" dirty="0" smtClean="0">
                          <a:solidFill>
                            <a:schemeClr val="tx1"/>
                          </a:solidFill>
                          <a:effectLst/>
                          <a:latin typeface="+mn-lt"/>
                          <a:ea typeface="+mn-ea"/>
                          <a:cs typeface="+mn-cs"/>
                        </a:rPr>
                        <a:t>設備需不斷發送訊號直到公車到達，耗損系統資源。</a:t>
                      </a:r>
                      <a:endParaRPr lang="zh-TW" altLang="en-US" sz="1600" dirty="0">
                        <a:solidFill>
                          <a:schemeClr val="tx1"/>
                        </a:solidFill>
                      </a:endParaRPr>
                    </a:p>
                  </a:txBody>
                  <a:tcPr>
                    <a:lnL w="12700" cap="flat" cmpd="sng" algn="ctr">
                      <a:no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b="1" dirty="0" smtClean="0">
                          <a:solidFill>
                            <a:schemeClr val="tx1"/>
                          </a:solidFill>
                        </a:rPr>
                        <a:t>潛在缺點</a:t>
                      </a:r>
                      <a:endParaRPr lang="en-US" altLang="zh-TW" b="1" dirty="0" smtClean="0">
                        <a:solidFill>
                          <a:schemeClr val="tx1"/>
                        </a:solidFill>
                      </a:endParaRPr>
                    </a:p>
                    <a:p>
                      <a:pPr algn="ctr"/>
                      <a:r>
                        <a:rPr lang="zh-TW" altLang="en-US" b="1" dirty="0" smtClean="0">
                          <a:solidFill>
                            <a:schemeClr val="tx1"/>
                          </a:solidFill>
                        </a:rPr>
                        <a:t>或待解問題</a:t>
                      </a:r>
                      <a:endParaRPr lang="zh-TW" altLang="en-US" b="1" dirty="0">
                        <a:solidFill>
                          <a:schemeClr val="tx1"/>
                        </a:solidFill>
                      </a:endParaRPr>
                    </a:p>
                  </a:txBody>
                  <a:tcPr anchor="ctr">
                    <a:lnL w="12700" cap="flat" cmpd="sng" algn="ctr">
                      <a:solidFill>
                        <a:schemeClr val="accent3">
                          <a:lumMod val="40000"/>
                          <a:lumOff val="60000"/>
                        </a:schemeClr>
                      </a:solidFill>
                      <a:prstDash val="solid"/>
                      <a:round/>
                      <a:headEnd type="none" w="med" len="med"/>
                      <a:tailEnd type="none" w="med" len="med"/>
                    </a:lnL>
                    <a:lnR w="12700" cap="flat" cmpd="sng" algn="ctr">
                      <a:solidFill>
                        <a:schemeClr val="accent3">
                          <a:lumMod val="40000"/>
                          <a:lumOff val="60000"/>
                        </a:schemeClr>
                      </a:solid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marL="285750" indent="-285750" algn="l">
                        <a:buFont typeface="Arial" panose="020B0604020202020204" pitchFamily="34" charset="0"/>
                        <a:buChar char="•"/>
                      </a:pPr>
                      <a:r>
                        <a:rPr lang="zh-TW" altLang="zh-TW" sz="1600" b="1" kern="1200" dirty="0" smtClean="0">
                          <a:solidFill>
                            <a:srgbClr val="C00000"/>
                          </a:solidFill>
                          <a:latin typeface="+mn-lt"/>
                          <a:ea typeface="+mn-ea"/>
                          <a:cs typeface="+mn-cs"/>
                        </a:rPr>
                        <a:t>需先</a:t>
                      </a:r>
                      <a:r>
                        <a:rPr lang="zh-TW" altLang="en-US" sz="1600" b="1" kern="1200" dirty="0" smtClean="0">
                          <a:solidFill>
                            <a:srgbClr val="C00000"/>
                          </a:solidFill>
                          <a:latin typeface="+mn-lt"/>
                          <a:ea typeface="+mn-ea"/>
                          <a:cs typeface="+mn-cs"/>
                        </a:rPr>
                        <a:t>確認通訊網路技術（</a:t>
                      </a:r>
                      <a:r>
                        <a:rPr lang="en-US" altLang="zh-TW" sz="1600" b="1" kern="1200" dirty="0" smtClean="0">
                          <a:solidFill>
                            <a:srgbClr val="C00000"/>
                          </a:solidFill>
                          <a:latin typeface="+mn-lt"/>
                          <a:ea typeface="+mn-ea"/>
                          <a:cs typeface="+mn-cs"/>
                        </a:rPr>
                        <a:t>4G/</a:t>
                      </a:r>
                      <a:r>
                        <a:rPr lang="zh-TW" altLang="en-US" sz="1600" b="1" kern="1200" dirty="0" smtClean="0">
                          <a:solidFill>
                            <a:srgbClr val="C00000"/>
                          </a:solidFill>
                          <a:latin typeface="+mn-lt"/>
                          <a:ea typeface="+mn-ea"/>
                          <a:cs typeface="+mn-cs"/>
                        </a:rPr>
                        <a:t>華為網卡是否禁止？</a:t>
                      </a:r>
                      <a:r>
                        <a:rPr lang="en-US" altLang="zh-TW" sz="1600" b="1" kern="1200" baseline="0" dirty="0" smtClean="0">
                          <a:solidFill>
                            <a:srgbClr val="C00000"/>
                          </a:solidFill>
                          <a:latin typeface="+mn-lt"/>
                          <a:ea typeface="+mn-ea"/>
                          <a:cs typeface="+mn-cs"/>
                        </a:rPr>
                        <a:t> </a:t>
                      </a:r>
                      <a:r>
                        <a:rPr lang="en-US" altLang="zh-TW" sz="1600" b="1" kern="1200" dirty="0" smtClean="0">
                          <a:solidFill>
                            <a:srgbClr val="C00000"/>
                          </a:solidFill>
                          <a:latin typeface="+mn-lt"/>
                          <a:ea typeface="+mn-ea"/>
                          <a:cs typeface="+mn-cs"/>
                        </a:rPr>
                        <a:t>)</a:t>
                      </a:r>
                      <a:r>
                        <a:rPr lang="zh-TW" altLang="en-US" sz="1600" kern="1200" dirty="0" smtClean="0">
                          <a:solidFill>
                            <a:schemeClr val="tx1"/>
                          </a:solidFill>
                          <a:effectLst/>
                          <a:latin typeface="+mn-lt"/>
                          <a:ea typeface="+mn-ea"/>
                          <a:cs typeface="+mn-cs"/>
                        </a:rPr>
                        <a:t>、整合性、成本及穩定度。</a:t>
                      </a:r>
                      <a:endParaRPr lang="en-US" altLang="zh-TW" sz="1600" kern="1200" dirty="0" smtClean="0">
                        <a:solidFill>
                          <a:schemeClr val="tx1"/>
                        </a:solidFill>
                        <a:effectLst/>
                        <a:latin typeface="+mn-lt"/>
                        <a:ea typeface="+mn-ea"/>
                        <a:cs typeface="+mn-cs"/>
                      </a:endParaRPr>
                    </a:p>
                    <a:p>
                      <a:pPr marL="285750" indent="-285750" algn="l">
                        <a:buFont typeface="Arial" panose="020B0604020202020204" pitchFamily="34" charset="0"/>
                        <a:buChar char="•"/>
                      </a:pPr>
                      <a:r>
                        <a:rPr lang="zh-TW" altLang="en-US" sz="1600" kern="1200" dirty="0" smtClean="0">
                          <a:solidFill>
                            <a:schemeClr val="tx1"/>
                          </a:solidFill>
                          <a:effectLst/>
                          <a:latin typeface="+mn-lt"/>
                          <a:ea typeface="+mn-ea"/>
                          <a:cs typeface="+mn-cs"/>
                        </a:rPr>
                        <a:t>需建置使用者</a:t>
                      </a:r>
                      <a:r>
                        <a:rPr lang="en-US" altLang="zh-TW" sz="1600" kern="1200" dirty="0" smtClean="0">
                          <a:solidFill>
                            <a:schemeClr val="tx1"/>
                          </a:solidFill>
                          <a:effectLst/>
                          <a:latin typeface="+mn-lt"/>
                          <a:ea typeface="+mn-ea"/>
                          <a:cs typeface="+mn-cs"/>
                        </a:rPr>
                        <a:t>APP</a:t>
                      </a:r>
                      <a:r>
                        <a:rPr lang="zh-TW" altLang="en-US" sz="1600" kern="1200" dirty="0" smtClean="0">
                          <a:solidFill>
                            <a:schemeClr val="tx1"/>
                          </a:solidFill>
                          <a:effectLst/>
                          <a:latin typeface="+mn-lt"/>
                          <a:ea typeface="+mn-ea"/>
                          <a:cs typeface="+mn-cs"/>
                        </a:rPr>
                        <a:t>及後台。</a:t>
                      </a:r>
                      <a:endParaRPr lang="zh-TW" altLang="en-US" sz="1600" dirty="0">
                        <a:solidFill>
                          <a:schemeClr val="tx1"/>
                        </a:solidFill>
                      </a:endParaRPr>
                    </a:p>
                  </a:txBody>
                  <a:tcPr>
                    <a:lnL w="12700" cap="flat" cmpd="sng" algn="ctr">
                      <a:solidFill>
                        <a:schemeClr val="accent3">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745253043"/>
                  </a:ext>
                </a:extLst>
              </a:tr>
            </a:tbl>
          </a:graphicData>
        </a:graphic>
      </p:graphicFrame>
      <p:sp>
        <p:nvSpPr>
          <p:cNvPr id="12" name="投影片編號版面配置區 2"/>
          <p:cNvSpPr>
            <a:spLocks noGrp="1"/>
          </p:cNvSpPr>
          <p:nvPr>
            <p:ph type="sldNum" sz="quarter" idx="12"/>
          </p:nvPr>
        </p:nvSpPr>
        <p:spPr>
          <a:xfrm>
            <a:off x="7086600" y="6483937"/>
            <a:ext cx="2057400" cy="365125"/>
          </a:xfrm>
        </p:spPr>
        <p:txBody>
          <a:bodyPr/>
          <a:lstStyle/>
          <a:p>
            <a:r>
              <a:rPr lang="en-US" altLang="zh-TW" smtClean="0"/>
              <a:t>24</a:t>
            </a:r>
            <a:endParaRPr lang="zh-TW" altLang="en-US" dirty="0"/>
          </a:p>
        </p:txBody>
      </p:sp>
    </p:spTree>
    <p:extLst>
      <p:ext uri="{BB962C8B-B14F-4D97-AF65-F5344CB8AC3E}">
        <p14:creationId xmlns:p14="http://schemas.microsoft.com/office/powerpoint/2010/main" val="156944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7131" y="268126"/>
            <a:ext cx="8266774" cy="798250"/>
          </a:xfrm>
        </p:spPr>
        <p:txBody>
          <a:bodyPr>
            <a:normAutofit/>
          </a:bodyPr>
          <a:lstStyle/>
          <a:p>
            <a:r>
              <a:rPr lang="zh-TW" altLang="en-US" dirty="0" smtClean="0"/>
              <a:t>專案需求的徴集與遴選</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4</a:t>
            </a:fld>
            <a:endParaRPr lang="zh-TW" altLang="en-US" dirty="0"/>
          </a:p>
        </p:txBody>
      </p:sp>
      <p:pic>
        <p:nvPicPr>
          <p:cNvPr id="5" name="內容版面配置區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65" t="20295" r="-1517" b="4171"/>
          <a:stretch/>
        </p:blipFill>
        <p:spPr>
          <a:xfrm>
            <a:off x="288890" y="1205661"/>
            <a:ext cx="8210549" cy="3657600"/>
          </a:xfrm>
        </p:spPr>
      </p:pic>
      <p:pic>
        <p:nvPicPr>
          <p:cNvPr id="6" name="圖片 5"/>
          <p:cNvPicPr>
            <a:picLocks noChangeAspect="1"/>
          </p:cNvPicPr>
          <p:nvPr/>
        </p:nvPicPr>
        <p:blipFill rotWithShape="1">
          <a:blip r:embed="rId3"/>
          <a:srcRect l="-345" t="14761"/>
          <a:stretch/>
        </p:blipFill>
        <p:spPr>
          <a:xfrm>
            <a:off x="1675074" y="5049170"/>
            <a:ext cx="5438179" cy="1617329"/>
          </a:xfrm>
          <a:prstGeom prst="rect">
            <a:avLst/>
          </a:prstGeom>
        </p:spPr>
      </p:pic>
      <p:pic>
        <p:nvPicPr>
          <p:cNvPr id="8" name="圖片 7"/>
          <p:cNvPicPr>
            <a:picLocks noChangeAspect="1"/>
          </p:cNvPicPr>
          <p:nvPr/>
        </p:nvPicPr>
        <p:blipFill>
          <a:blip r:embed="rId4"/>
          <a:stretch>
            <a:fillRect/>
          </a:stretch>
        </p:blipFill>
        <p:spPr>
          <a:xfrm>
            <a:off x="185577" y="47394"/>
            <a:ext cx="1000307" cy="1092152"/>
          </a:xfrm>
          <a:prstGeom prst="rect">
            <a:avLst/>
          </a:prstGeom>
        </p:spPr>
      </p:pic>
    </p:spTree>
    <p:extLst>
      <p:ext uri="{BB962C8B-B14F-4D97-AF65-F5344CB8AC3E}">
        <p14:creationId xmlns:p14="http://schemas.microsoft.com/office/powerpoint/2010/main" val="239456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513962481"/>
              </p:ext>
            </p:extLst>
          </p:nvPr>
        </p:nvGraphicFramePr>
        <p:xfrm>
          <a:off x="300705" y="1040880"/>
          <a:ext cx="8523539" cy="5623560"/>
        </p:xfrm>
        <a:graphic>
          <a:graphicData uri="http://schemas.openxmlformats.org/drawingml/2006/table">
            <a:tbl>
              <a:tblPr firstRow="1" bandRow="1">
                <a:tableStyleId>{5C22544A-7EE6-4342-B048-85BDC9FD1C3A}</a:tableStyleId>
              </a:tblPr>
              <a:tblGrid>
                <a:gridCol w="1061370"/>
                <a:gridCol w="7462169"/>
              </a:tblGrid>
              <a:tr h="327586">
                <a:tc>
                  <a:txBody>
                    <a:bodyPr/>
                    <a:lstStyle/>
                    <a:p>
                      <a:pPr algn="ctr"/>
                      <a:r>
                        <a:rPr lang="zh-TW" altLang="en-US" sz="1800" dirty="0" smtClean="0">
                          <a:latin typeface="微軟正黑體" panose="020B0604030504040204" pitchFamily="34" charset="-120"/>
                          <a:ea typeface="微軟正黑體" panose="020B0604030504040204" pitchFamily="34" charset="-120"/>
                        </a:rPr>
                        <a:t>要項</a:t>
                      </a:r>
                      <a:endParaRPr lang="zh-TW" altLang="en-US" sz="1800"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algn="ctr"/>
                      <a:r>
                        <a:rPr lang="zh-TW" altLang="en-US" sz="1800" dirty="0" smtClean="0">
                          <a:latin typeface="微軟正黑體" panose="020B0604030504040204" pitchFamily="34" charset="-120"/>
                          <a:ea typeface="微軟正黑體" panose="020B0604030504040204" pitchFamily="34" charset="-120"/>
                        </a:rPr>
                        <a:t>概況描述</a:t>
                      </a:r>
                      <a:endParaRPr lang="zh-TW" altLang="en-US" sz="1800" dirty="0">
                        <a:latin typeface="微軟正黑體" panose="020B0604030504040204" pitchFamily="34" charset="-120"/>
                        <a:ea typeface="微軟正黑體" panose="020B0604030504040204" pitchFamily="34" charset="-120"/>
                      </a:endParaRPr>
                    </a:p>
                  </a:txBody>
                  <a:tcPr marL="68580" marR="68580" marT="34290" marB="34290"/>
                </a:tc>
              </a:tr>
              <a:tr h="982980">
                <a:tc>
                  <a:txBody>
                    <a:bodyPr/>
                    <a:lstStyle/>
                    <a:p>
                      <a:r>
                        <a:rPr lang="zh-TW" altLang="en-US" sz="1600" b="1" dirty="0" smtClean="0">
                          <a:latin typeface="微軟正黑體" panose="020B0604030504040204" pitchFamily="34" charset="-120"/>
                          <a:ea typeface="微軟正黑體" panose="020B0604030504040204" pitchFamily="34" charset="-120"/>
                        </a:rPr>
                        <a:t>提案問題</a:t>
                      </a:r>
                      <a:endParaRPr lang="zh-TW" altLang="en-US" sz="16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zh-TW" altLang="en-US" sz="1600" b="1" i="0" kern="1200" cap="all" dirty="0" smtClean="0">
                          <a:solidFill>
                            <a:schemeClr val="dk1"/>
                          </a:solidFill>
                          <a:effectLst/>
                          <a:latin typeface="微軟正黑體" panose="020B0604030504040204" pitchFamily="34" charset="-120"/>
                          <a:ea typeface="微軟正黑體" panose="020B0604030504040204" pitchFamily="34" charset="-120"/>
                          <a:cs typeface="+mn-cs"/>
                        </a:rPr>
                        <a:t>身心障礙者友善搭公車需求</a:t>
                      </a:r>
                      <a:endParaRPr lang="en-US" altLang="zh-TW" sz="1600" b="1" i="0"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342900" indent="-342900">
                        <a:lnSpc>
                          <a:spcPct val="100000"/>
                        </a:lnSpc>
                        <a:spcBef>
                          <a:spcPts val="600"/>
                        </a:spcBef>
                        <a:spcAft>
                          <a:spcPts val="0"/>
                        </a:spcAft>
                        <a:buFont typeface="+mj-lt"/>
                        <a:buAutoNum type="arabicPeriod"/>
                      </a:pP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目前視障者使用公車查詢</a:t>
                      </a:r>
                      <a:r>
                        <a:rPr lang="en-US" altLang="zh-TW" sz="1600" b="0" i="0" kern="1200" dirty="0" smtClean="0">
                          <a:solidFill>
                            <a:schemeClr val="dk1"/>
                          </a:solidFill>
                          <a:effectLst/>
                          <a:latin typeface="微軟正黑體" panose="020B0604030504040204" pitchFamily="34" charset="-120"/>
                          <a:ea typeface="微軟正黑體" panose="020B0604030504040204" pitchFamily="34" charset="-120"/>
                          <a:cs typeface="+mn-cs"/>
                        </a:rPr>
                        <a:t>APP</a:t>
                      </a: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，到站時舉牌請公車停車後上車。缺點是只能預先決定好路線；靠近路邊舉牌有危險；公車司機不一定會看到。</a:t>
                      </a:r>
                      <a:endParaRPr lang="en-US" altLang="zh-TW" sz="1600" b="0" i="0"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342900" indent="-342900">
                        <a:lnSpc>
                          <a:spcPct val="100000"/>
                        </a:lnSpc>
                        <a:spcBef>
                          <a:spcPts val="600"/>
                        </a:spcBef>
                        <a:spcAft>
                          <a:spcPts val="0"/>
                        </a:spcAft>
                        <a:buFont typeface="+mj-lt"/>
                        <a:buAutoNum type="arabicPeriod"/>
                      </a:pP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目前部分公車站有設愛心燈號，其設計無法讓視障者操作，且對於各類身障者在多路線經過的大型車站也不實用。</a:t>
                      </a:r>
                    </a:p>
                  </a:txBody>
                  <a:tcPr marL="68580" marR="68580" marT="34290" marB="34290"/>
                </a:tc>
              </a:tr>
              <a:tr h="1711210">
                <a:tc>
                  <a:txBody>
                    <a:bodyPr/>
                    <a:lstStyle/>
                    <a:p>
                      <a:r>
                        <a:rPr lang="zh-TW" altLang="en-US" sz="1600" b="1" dirty="0" smtClean="0">
                          <a:latin typeface="微軟正黑體" panose="020B0604030504040204" pitchFamily="34" charset="-120"/>
                          <a:ea typeface="微軟正黑體" panose="020B0604030504040204" pitchFamily="34" charset="-120"/>
                        </a:rPr>
                        <a:t>待滿足的需求</a:t>
                      </a:r>
                      <a:endParaRPr lang="zh-TW" altLang="en-US" sz="16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身障者到達公車站後，可提出想搭乘的公車路線，並發出上車申請，該車到附近時有進站提醒功能。</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即將到站的公車司機能知道有身障者，將會搭上其所行駛路線的公車。</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公車司機將車停在身障者附近，用口說或是車外廣播來引導，協助身障者上車。</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解決方案也需適用於多路線通過的大型公車站。</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可適用於包括視障與肢障等各種身障類別使用者。</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為能推廣至眾多公車與公車站，需要注意成本的可負擔性。</a:t>
                      </a:r>
                      <a:endParaRPr lang="en-US" altLang="zh-TW" sz="1600" dirty="0" smtClean="0">
                        <a:latin typeface="微軟正黑體" panose="020B0604030504040204" pitchFamily="34" charset="-120"/>
                        <a:ea typeface="微軟正黑體" panose="020B0604030504040204" pitchFamily="34" charset="-120"/>
                      </a:endParaRPr>
                    </a:p>
                    <a:p>
                      <a:pPr marL="342900" indent="-342900">
                        <a:lnSpc>
                          <a:spcPct val="100000"/>
                        </a:lnSpc>
                        <a:spcBef>
                          <a:spcPts val="600"/>
                        </a:spcBef>
                        <a:spcAft>
                          <a:spcPts val="0"/>
                        </a:spcAft>
                        <a:buFont typeface="+mj-lt"/>
                        <a:buAutoNum type="arabicPeriod"/>
                      </a:pPr>
                      <a:r>
                        <a:rPr lang="zh-TW" altLang="en-US" sz="1600" dirty="0" smtClean="0">
                          <a:latin typeface="微軟正黑體" panose="020B0604030504040204" pitchFamily="34" charset="-120"/>
                          <a:ea typeface="微軟正黑體" panose="020B0604030504040204" pitchFamily="34" charset="-120"/>
                        </a:rPr>
                        <a:t>可用現有系統來整合，例如公車原內裝的</a:t>
                      </a:r>
                      <a:r>
                        <a:rPr lang="en-US" altLang="zh-TW" sz="1600" dirty="0" smtClean="0">
                          <a:latin typeface="微軟正黑體" panose="020B0604030504040204" pitchFamily="34" charset="-120"/>
                          <a:ea typeface="微軟正黑體" panose="020B0604030504040204" pitchFamily="34" charset="-120"/>
                        </a:rPr>
                        <a:t>Wi-Fi</a:t>
                      </a:r>
                      <a:r>
                        <a:rPr lang="zh-TW" altLang="en-US"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GPS</a:t>
                      </a:r>
                      <a:r>
                        <a:rPr lang="zh-TW" altLang="en-US" sz="1600" dirty="0" smtClean="0">
                          <a:latin typeface="微軟正黑體" panose="020B0604030504040204" pitchFamily="34" charset="-120"/>
                          <a:ea typeface="微軟正黑體" panose="020B0604030504040204" pitchFamily="34" charset="-120"/>
                        </a:rPr>
                        <a:t>，與身障者的智慧手機。</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tc>
              </a:tr>
              <a:tr h="799846">
                <a:tc>
                  <a:txBody>
                    <a:bodyPr/>
                    <a:lstStyle/>
                    <a:p>
                      <a:r>
                        <a:rPr lang="zh-TW" altLang="en-US" sz="1600" b="1" dirty="0" smtClean="0">
                          <a:latin typeface="微軟正黑體" panose="020B0604030504040204" pitchFamily="34" charset="-120"/>
                          <a:ea typeface="微軟正黑體" panose="020B0604030504040204" pitchFamily="34" charset="-120"/>
                        </a:rPr>
                        <a:t>社會影響</a:t>
                      </a:r>
                      <a:r>
                        <a:rPr lang="en-US" altLang="zh-TW" sz="1600" b="1" dirty="0" smtClean="0">
                          <a:latin typeface="微軟正黑體" panose="020B0604030504040204" pitchFamily="34" charset="-120"/>
                          <a:ea typeface="微軟正黑體" panose="020B0604030504040204" pitchFamily="34" charset="-120"/>
                        </a:rPr>
                        <a:t>/</a:t>
                      </a:r>
                      <a:r>
                        <a:rPr lang="zh-TW" altLang="en-US" sz="1600" b="1" dirty="0" smtClean="0">
                          <a:latin typeface="微軟正黑體" panose="020B0604030504040204" pitchFamily="34" charset="-120"/>
                          <a:ea typeface="微軟正黑體" panose="020B0604030504040204" pitchFamily="34" charset="-120"/>
                        </a:rPr>
                        <a:t>效益</a:t>
                      </a:r>
                    </a:p>
                    <a:p>
                      <a:endParaRPr lang="zh-TW" altLang="en-US" sz="1600" b="1" dirty="0">
                        <a:latin typeface="微軟正黑體" panose="020B0604030504040204" pitchFamily="34" charset="-120"/>
                        <a:ea typeface="微軟正黑體" panose="020B0604030504040204" pitchFamily="34" charset="-120"/>
                      </a:endParaRPr>
                    </a:p>
                  </a:txBody>
                  <a:tcPr marL="68580" marR="68580" marT="34290" marB="34290"/>
                </a:tc>
                <a:tc>
                  <a:txBody>
                    <a:bodyPr/>
                    <a:lstStyle/>
                    <a:p>
                      <a:pPr marL="285750" indent="-285750">
                        <a:lnSpc>
                          <a:spcPct val="100000"/>
                        </a:lnSpc>
                        <a:spcBef>
                          <a:spcPts val="600"/>
                        </a:spcBef>
                        <a:spcAft>
                          <a:spcPts val="0"/>
                        </a:spcAft>
                        <a:buFont typeface="Arial" panose="020B0604020202020204" pitchFamily="34" charset="0"/>
                        <a:buChar char="•"/>
                      </a:pP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利用科技的解決方案，讓臺灣</a:t>
                      </a:r>
                      <a:r>
                        <a:rPr lang="en-US" altLang="zh-TW" sz="1600" b="0" i="0" kern="1200" dirty="0" smtClean="0">
                          <a:solidFill>
                            <a:schemeClr val="dk1"/>
                          </a:solidFill>
                          <a:effectLst/>
                          <a:latin typeface="微軟正黑體" panose="020B0604030504040204" pitchFamily="34" charset="-120"/>
                          <a:ea typeface="微軟正黑體" panose="020B0604030504040204" pitchFamily="34" charset="-120"/>
                          <a:cs typeface="+mn-cs"/>
                        </a:rPr>
                        <a:t>117</a:t>
                      </a: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萬身障者能自由通行。能到想去的地方工作、上學以及旅行，在擅長的領域回饋社會。</a:t>
                      </a:r>
                      <a:endParaRPr lang="en-US" altLang="zh-TW" sz="1600" b="0" i="0" kern="1200" dirty="0" smtClean="0">
                        <a:solidFill>
                          <a:schemeClr val="dk1"/>
                        </a:solidFill>
                        <a:effectLst/>
                        <a:latin typeface="微軟正黑體" panose="020B0604030504040204" pitchFamily="34" charset="-120"/>
                        <a:ea typeface="微軟正黑體" panose="020B0604030504040204" pitchFamily="34" charset="-120"/>
                        <a:cs typeface="+mn-cs"/>
                      </a:endParaRPr>
                    </a:p>
                    <a:p>
                      <a:pPr marL="285750" indent="-285750">
                        <a:lnSpc>
                          <a:spcPct val="100000"/>
                        </a:lnSpc>
                        <a:spcBef>
                          <a:spcPts val="600"/>
                        </a:spcBef>
                        <a:spcAft>
                          <a:spcPts val="0"/>
                        </a:spcAft>
                        <a:buFont typeface="Arial" panose="020B0604020202020204" pitchFamily="34" charset="0"/>
                        <a:buChar char="•"/>
                      </a:pPr>
                      <a:r>
                        <a:rPr lang="zh-TW" altLang="en-US" sz="1600" b="0" i="0" kern="1200" dirty="0" smtClean="0">
                          <a:solidFill>
                            <a:schemeClr val="dk1"/>
                          </a:solidFill>
                          <a:effectLst/>
                          <a:latin typeface="微軟正黑體" panose="020B0604030504040204" pitchFamily="34" charset="-120"/>
                          <a:ea typeface="微軟正黑體" panose="020B0604030504040204" pitchFamily="34" charset="-120"/>
                          <a:cs typeface="+mn-cs"/>
                        </a:rPr>
                        <a:t>獨力出行的身障者多了，家屬就可以不用每天辛苦的照護，能囘歸職場。搭乘復康巴士的人少了，政府可以把節約的經費用於更多身障者需要的服務，讓整個社會持續進步飛揚。</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tc>
              </a:tr>
            </a:tbl>
          </a:graphicData>
        </a:graphic>
      </p:graphicFrame>
      <p:sp>
        <p:nvSpPr>
          <p:cNvPr id="4" name="標題 1"/>
          <p:cNvSpPr>
            <a:spLocks noGrp="1"/>
          </p:cNvSpPr>
          <p:nvPr>
            <p:ph type="title"/>
          </p:nvPr>
        </p:nvSpPr>
        <p:spPr>
          <a:xfrm>
            <a:off x="635107" y="90230"/>
            <a:ext cx="8266774" cy="798250"/>
          </a:xfrm>
        </p:spPr>
        <p:txBody>
          <a:bodyPr>
            <a:normAutofit fontScale="90000"/>
          </a:bodyPr>
          <a:lstStyle/>
          <a:p>
            <a:r>
              <a:rPr lang="zh-TW" altLang="en-US" dirty="0" smtClean="0"/>
              <a:t>身心障礙者友善搭公車需求</a:t>
            </a:r>
            <a:r>
              <a:rPr lang="en-US" altLang="zh-TW" dirty="0" smtClean="0"/>
              <a:t/>
            </a:r>
            <a:br>
              <a:rPr lang="en-US" altLang="zh-TW" dirty="0" smtClean="0"/>
            </a:br>
            <a:r>
              <a:rPr lang="zh-TW" altLang="en-US" dirty="0" smtClean="0"/>
              <a:t>提案說明（摘自提案者文字）</a:t>
            </a:r>
            <a:endParaRPr lang="zh-TW" altLang="en-US" dirty="0"/>
          </a:p>
        </p:txBody>
      </p:sp>
      <p:pic>
        <p:nvPicPr>
          <p:cNvPr id="5" name="圖片 4"/>
          <p:cNvPicPr>
            <a:picLocks noChangeAspect="1"/>
          </p:cNvPicPr>
          <p:nvPr/>
        </p:nvPicPr>
        <p:blipFill>
          <a:blip r:embed="rId3"/>
          <a:stretch>
            <a:fillRect/>
          </a:stretch>
        </p:blipFill>
        <p:spPr>
          <a:xfrm>
            <a:off x="117689" y="49698"/>
            <a:ext cx="844336" cy="838782"/>
          </a:xfrm>
          <a:prstGeom prst="rect">
            <a:avLst/>
          </a:prstGeom>
        </p:spPr>
      </p:pic>
      <p:sp>
        <p:nvSpPr>
          <p:cNvPr id="6" name="投影片編號版面配置區 2"/>
          <p:cNvSpPr>
            <a:spLocks noGrp="1"/>
          </p:cNvSpPr>
          <p:nvPr>
            <p:ph type="sldNum" sz="quarter" idx="12"/>
          </p:nvPr>
        </p:nvSpPr>
        <p:spPr>
          <a:xfrm>
            <a:off x="7086600" y="6483937"/>
            <a:ext cx="2057400" cy="365125"/>
          </a:xfrm>
        </p:spPr>
        <p:txBody>
          <a:bodyPr/>
          <a:lstStyle/>
          <a:p>
            <a:r>
              <a:rPr lang="en-US" altLang="zh-TW" dirty="0" smtClean="0"/>
              <a:t>5</a:t>
            </a:r>
            <a:endParaRPr lang="zh-TW" altLang="en-US" dirty="0"/>
          </a:p>
        </p:txBody>
      </p:sp>
    </p:spTree>
    <p:extLst>
      <p:ext uri="{BB962C8B-B14F-4D97-AF65-F5344CB8AC3E}">
        <p14:creationId xmlns:p14="http://schemas.microsoft.com/office/powerpoint/2010/main" val="2090515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2117" y="111760"/>
            <a:ext cx="8266774" cy="798250"/>
          </a:xfrm>
        </p:spPr>
        <p:txBody>
          <a:bodyPr>
            <a:normAutofit/>
          </a:bodyPr>
          <a:lstStyle/>
          <a:p>
            <a:r>
              <a:rPr lang="zh-TW" altLang="en-US" dirty="0" smtClean="0"/>
              <a:t>方案的需求者</a:t>
            </a:r>
            <a:r>
              <a:rPr lang="en-US" altLang="zh-TW" dirty="0" smtClean="0"/>
              <a:t>/</a:t>
            </a:r>
            <a:r>
              <a:rPr lang="zh-TW" altLang="en-US" dirty="0" smtClean="0"/>
              <a:t>族群</a:t>
            </a:r>
            <a:endParaRPr lang="zh-TW" altLang="en-US" dirty="0"/>
          </a:p>
        </p:txBody>
      </p:sp>
      <p:sp>
        <p:nvSpPr>
          <p:cNvPr id="3" name="投影片編號版面配置區 2"/>
          <p:cNvSpPr>
            <a:spLocks noGrp="1"/>
          </p:cNvSpPr>
          <p:nvPr>
            <p:ph type="sldNum" sz="quarter" idx="12"/>
          </p:nvPr>
        </p:nvSpPr>
        <p:spPr>
          <a:xfrm>
            <a:off x="7086600" y="6483936"/>
            <a:ext cx="2057400" cy="365125"/>
          </a:xfrm>
        </p:spPr>
        <p:txBody>
          <a:bodyPr/>
          <a:lstStyle/>
          <a:p>
            <a:fld id="{D49F7C81-5AFA-4760-BB37-FBDF119EE876}" type="slidenum">
              <a:rPr lang="zh-TW" altLang="en-US" smtClean="0"/>
              <a:pPr/>
              <a:t>6</a:t>
            </a:fld>
            <a:endParaRPr lang="zh-TW" altLang="en-US" dirty="0"/>
          </a:p>
        </p:txBody>
      </p:sp>
      <p:sp>
        <p:nvSpPr>
          <p:cNvPr id="4" name="內容版面配置區 3"/>
          <p:cNvSpPr>
            <a:spLocks noGrp="1"/>
          </p:cNvSpPr>
          <p:nvPr>
            <p:ph idx="1"/>
          </p:nvPr>
        </p:nvSpPr>
        <p:spPr>
          <a:xfrm>
            <a:off x="200936" y="1129346"/>
            <a:ext cx="8685107" cy="3674276"/>
          </a:xfrm>
        </p:spPr>
        <p:txBody>
          <a:bodyPr>
            <a:normAutofit/>
          </a:bodyPr>
          <a:lstStyle/>
          <a:p>
            <a:r>
              <a:rPr lang="zh-TW" altLang="en-US" sz="2000" dirty="0" smtClean="0"/>
              <a:t>我國</a:t>
            </a:r>
            <a:r>
              <a:rPr lang="zh-TW" altLang="en-US" sz="2000" dirty="0"/>
              <a:t>身心障礙者人數約</a:t>
            </a:r>
            <a:r>
              <a:rPr lang="en-US" altLang="zh-TW" sz="2000" dirty="0"/>
              <a:t>117</a:t>
            </a:r>
            <a:r>
              <a:rPr lang="zh-TW" altLang="en-US" sz="2000" dirty="0"/>
              <a:t>萬人，其中又可細分是視覺、聽覺、語言、肢體、智能等不同失能族群或因患病而造成的身心</a:t>
            </a:r>
            <a:r>
              <a:rPr lang="zh-TW" altLang="en-US" sz="2000" dirty="0" smtClean="0"/>
              <a:t>障礙（衛福部，</a:t>
            </a:r>
            <a:r>
              <a:rPr lang="en-US" altLang="zh-TW" sz="2000" dirty="0" smtClean="0"/>
              <a:t>2019)</a:t>
            </a:r>
            <a:r>
              <a:rPr lang="zh-TW" altLang="en-US" sz="2000" dirty="0" smtClean="0"/>
              <a:t>。本</a:t>
            </a:r>
            <a:r>
              <a:rPr lang="zh-TW" altLang="en-US" sz="2000" dirty="0"/>
              <a:t>實驗</a:t>
            </a:r>
            <a:r>
              <a:rPr lang="zh-TW" altLang="en-US" sz="2000" dirty="0" smtClean="0"/>
              <a:t>專案目標在為身障人士研發系統整合的創新方案</a:t>
            </a:r>
            <a:r>
              <a:rPr lang="zh-TW" altLang="en-US" sz="2000" dirty="0"/>
              <a:t>，解決其獨自搭乘公車時、所遇到的可能痛點問題，滿足其友善搭</a:t>
            </a:r>
            <a:r>
              <a:rPr lang="zh-TW" altLang="en-US" sz="2000" dirty="0" smtClean="0"/>
              <a:t>公車需求。</a:t>
            </a:r>
            <a:endParaRPr lang="en-US" altLang="zh-TW" sz="2000" dirty="0" smtClean="0"/>
          </a:p>
          <a:p>
            <a:r>
              <a:rPr lang="zh-TW" altLang="en-US" sz="2000" dirty="0" smtClean="0"/>
              <a:t>身障人士失</a:t>
            </a:r>
            <a:r>
              <a:rPr lang="zh-TW" altLang="en-US" sz="2000" dirty="0"/>
              <a:t>能狀況不一、所</a:t>
            </a:r>
            <a:r>
              <a:rPr lang="zh-TW" altLang="en-US" sz="2000" dirty="0" smtClean="0"/>
              <a:t>需協助</a:t>
            </a:r>
            <a:r>
              <a:rPr lang="zh-TW" altLang="en-US" sz="2000" dirty="0"/>
              <a:t>搭公車的科技解決方案</a:t>
            </a:r>
            <a:r>
              <a:rPr lang="zh-TW" altLang="en-US" sz="2000" dirty="0" smtClean="0"/>
              <a:t>亦略有差異，其中尤以重度視障者</a:t>
            </a:r>
            <a:r>
              <a:rPr lang="en-US" altLang="zh-TW" sz="2000" dirty="0" smtClean="0"/>
              <a:t>*</a:t>
            </a:r>
            <a:r>
              <a:rPr lang="zh-TW" altLang="en-US" sz="2000" dirty="0" smtClean="0"/>
              <a:t>在獨自搭公車時，除有其不便利性外，更有高度迫切危險性。鑒此，專案除以身心障礙者獨自搭公車時的共通需求為解決目標外，亦應在解決方案中特別</a:t>
            </a:r>
            <a:r>
              <a:rPr lang="zh-TW" altLang="en-US" sz="2000" b="1" u="sng" dirty="0" smtClean="0"/>
              <a:t>將重度視障者之特殊需求納入考量</a:t>
            </a:r>
            <a:r>
              <a:rPr lang="zh-TW" altLang="en-US" sz="2000" dirty="0" smtClean="0"/>
              <a:t>。</a:t>
            </a:r>
            <a:endParaRPr lang="en-US" altLang="zh-TW" sz="2000" dirty="0" smtClean="0"/>
          </a:p>
          <a:p>
            <a:r>
              <a:rPr lang="zh-TW" altLang="en-US" sz="2000" dirty="0" smtClean="0"/>
              <a:t>期未來產出之科技整合</a:t>
            </a:r>
            <a:r>
              <a:rPr lang="zh-TW" altLang="en-US" sz="2000" b="1" dirty="0" smtClean="0"/>
              <a:t>解決方案的可適用性</a:t>
            </a:r>
            <a:r>
              <a:rPr lang="zh-TW" altLang="en-US" sz="2000" dirty="0" smtClean="0"/>
              <a:t>，不僅可嘉惠</a:t>
            </a:r>
            <a:r>
              <a:rPr lang="zh-TW" altLang="en-US" sz="2000" b="1" dirty="0" smtClean="0"/>
              <a:t>身心障礙者</a:t>
            </a:r>
            <a:r>
              <a:rPr lang="zh-TW" altLang="en-US" sz="2000" dirty="0" smtClean="0"/>
              <a:t>、特別是</a:t>
            </a:r>
            <a:r>
              <a:rPr lang="zh-TW" altLang="en-US" sz="2000" b="1" u="sng" dirty="0" smtClean="0"/>
              <a:t>視障者</a:t>
            </a:r>
            <a:r>
              <a:rPr lang="zh-TW" altLang="en-US" sz="2000" dirty="0" smtClean="0"/>
              <a:t>，更可廣泛協助到社會中的高齡者及所有</a:t>
            </a:r>
            <a:r>
              <a:rPr lang="zh-TW" altLang="en-US" sz="2000" b="1" dirty="0" smtClean="0"/>
              <a:t>因特殊狀況待協助者</a:t>
            </a:r>
            <a:r>
              <a:rPr lang="zh-TW" altLang="en-US" sz="2000" dirty="0" smtClean="0"/>
              <a:t>。 </a:t>
            </a:r>
            <a:endParaRPr lang="en-US" altLang="zh-TW" sz="2000" dirty="0"/>
          </a:p>
        </p:txBody>
      </p:sp>
      <p:pic>
        <p:nvPicPr>
          <p:cNvPr id="6" name="圖片 5"/>
          <p:cNvPicPr>
            <a:picLocks noChangeAspect="1"/>
          </p:cNvPicPr>
          <p:nvPr/>
        </p:nvPicPr>
        <p:blipFill>
          <a:blip r:embed="rId2"/>
          <a:stretch>
            <a:fillRect/>
          </a:stretch>
        </p:blipFill>
        <p:spPr>
          <a:xfrm>
            <a:off x="2113280" y="4534038"/>
            <a:ext cx="3912553" cy="2218864"/>
          </a:xfrm>
          <a:prstGeom prst="rect">
            <a:avLst/>
          </a:prstGeom>
        </p:spPr>
      </p:pic>
      <p:sp>
        <p:nvSpPr>
          <p:cNvPr id="7" name="文字方塊 6"/>
          <p:cNvSpPr txBox="1"/>
          <p:nvPr/>
        </p:nvSpPr>
        <p:spPr>
          <a:xfrm>
            <a:off x="6407956" y="5039598"/>
            <a:ext cx="2478087" cy="1477328"/>
          </a:xfrm>
          <a:prstGeom prst="rect">
            <a:avLst/>
          </a:prstGeom>
          <a:solidFill>
            <a:schemeClr val="accent1">
              <a:lumMod val="40000"/>
              <a:lumOff val="60000"/>
            </a:schemeClr>
          </a:solid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右一為本案提案人</a:t>
            </a:r>
            <a:r>
              <a:rPr lang="zh-TW" altLang="en-US" dirty="0">
                <a:latin typeface="微軟正黑體" panose="020B0604030504040204" pitchFamily="34" charset="-120"/>
                <a:ea typeface="微軟正黑體" panose="020B0604030504040204" pitchFamily="34" charset="-120"/>
              </a:rPr>
              <a:t>陳璽</a:t>
            </a:r>
            <a:r>
              <a:rPr lang="zh-TW" altLang="en-US" dirty="0" smtClean="0">
                <a:latin typeface="微軟正黑體" panose="020B0604030504040204" pitchFamily="34" charset="-120"/>
                <a:ea typeface="微軟正黑體" panose="020B0604030504040204" pitchFamily="34" charset="-120"/>
              </a:rPr>
              <a:t>帆，本身為重度視</a:t>
            </a:r>
            <a:r>
              <a:rPr lang="zh-TW" altLang="en-US" dirty="0">
                <a:latin typeface="微軟正黑體" panose="020B0604030504040204" pitchFamily="34" charset="-120"/>
                <a:ea typeface="微軟正黑體" panose="020B0604030504040204" pitchFamily="34" charset="-120"/>
              </a:rPr>
              <a:t>障</a:t>
            </a:r>
            <a:r>
              <a:rPr lang="zh-TW" altLang="en-US" dirty="0" smtClean="0">
                <a:latin typeface="微軟正黑體" panose="020B0604030504040204" pitchFamily="34" charset="-120"/>
                <a:ea typeface="微軟正黑體" panose="020B0604030504040204" pitchFamily="34" charset="-120"/>
              </a:rPr>
              <a:t>者，現任北市</a:t>
            </a:r>
            <a:r>
              <a:rPr lang="zh-TW" altLang="en-US" dirty="0">
                <a:latin typeface="微軟正黑體" panose="020B0604030504040204" pitchFamily="34" charset="-120"/>
                <a:ea typeface="微軟正黑體" panose="020B0604030504040204" pitchFamily="34" charset="-120"/>
              </a:rPr>
              <a:t>資訊局綜合企劃</a:t>
            </a:r>
            <a:r>
              <a:rPr lang="zh-TW" altLang="en-US" dirty="0" smtClean="0">
                <a:latin typeface="微軟正黑體" panose="020B0604030504040204" pitchFamily="34" charset="-120"/>
                <a:ea typeface="微軟正黑體" panose="020B0604030504040204" pitchFamily="34" charset="-120"/>
              </a:rPr>
              <a:t>組助理設計師。圖</a:t>
            </a:r>
            <a:r>
              <a:rPr lang="zh-TW" altLang="en-US" dirty="0">
                <a:latin typeface="微軟正黑體" panose="020B0604030504040204" pitchFamily="34" charset="-120"/>
                <a:ea typeface="微軟正黑體" panose="020B0604030504040204" pitchFamily="34" charset="-120"/>
              </a:rPr>
              <a:t>取</a:t>
            </a:r>
            <a:r>
              <a:rPr lang="zh-TW" altLang="en-US" dirty="0" smtClean="0">
                <a:latin typeface="微軟正黑體" panose="020B0604030504040204" pitchFamily="34" charset="-120"/>
                <a:ea typeface="微軟正黑體" panose="020B0604030504040204" pitchFamily="34" charset="-120"/>
              </a:rPr>
              <a:t>自台北廣播電台</a:t>
            </a:r>
            <a:endParaRPr lang="zh-TW" altLang="en-US" dirty="0">
              <a:latin typeface="微軟正黑體" panose="020B0604030504040204" pitchFamily="34" charset="-120"/>
              <a:ea typeface="微軟正黑體" panose="020B0604030504040204" pitchFamily="34" charset="-120"/>
            </a:endParaRPr>
          </a:p>
        </p:txBody>
      </p:sp>
      <p:sp>
        <p:nvSpPr>
          <p:cNvPr id="8" name="向左箭號 7"/>
          <p:cNvSpPr/>
          <p:nvPr/>
        </p:nvSpPr>
        <p:spPr>
          <a:xfrm>
            <a:off x="5951781" y="5552755"/>
            <a:ext cx="456175" cy="451014"/>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180915" y="48657"/>
            <a:ext cx="922667" cy="922667"/>
          </a:xfrm>
          <a:prstGeom prst="rect">
            <a:avLst/>
          </a:prstGeom>
        </p:spPr>
      </p:pic>
      <p:sp>
        <p:nvSpPr>
          <p:cNvPr id="10" name="文字方塊 9"/>
          <p:cNvSpPr txBox="1"/>
          <p:nvPr/>
        </p:nvSpPr>
        <p:spPr>
          <a:xfrm>
            <a:off x="1" y="6483936"/>
            <a:ext cx="1855322" cy="369332"/>
          </a:xfrm>
          <a:prstGeom prst="rect">
            <a:avLst/>
          </a:prstGeom>
          <a:noFill/>
        </p:spPr>
        <p:txBody>
          <a:bodyPr wrap="square" rtlCol="0">
            <a:spAutoFit/>
          </a:bodyPr>
          <a:lstStyle/>
          <a:p>
            <a:r>
              <a:rPr lang="en-US" altLang="zh-TW" dirty="0" smtClean="0"/>
              <a:t>*</a:t>
            </a:r>
            <a:r>
              <a:rPr lang="zh-TW" altLang="en-US" sz="1200" dirty="0" smtClean="0"/>
              <a:t>定義參見附件</a:t>
            </a:r>
            <a:endParaRPr lang="zh-TW" altLang="en-US" sz="1200" dirty="0"/>
          </a:p>
        </p:txBody>
      </p:sp>
    </p:spTree>
    <p:extLst>
      <p:ext uri="{BB962C8B-B14F-4D97-AF65-F5344CB8AC3E}">
        <p14:creationId xmlns:p14="http://schemas.microsoft.com/office/powerpoint/2010/main" val="1180821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5542"/>
            <a:ext cx="8266774" cy="798250"/>
          </a:xfrm>
        </p:spPr>
        <p:txBody>
          <a:bodyPr>
            <a:normAutofit fontScale="90000"/>
          </a:bodyPr>
          <a:lstStyle/>
          <a:p>
            <a:r>
              <a:rPr lang="zh-TW" altLang="en-US" sz="4000" u="sng" dirty="0" smtClean="0"/>
              <a:t>以視障者為例的使用者</a:t>
            </a:r>
            <a:r>
              <a:rPr lang="zh-TW" altLang="en-US" sz="4000" u="sng" dirty="0"/>
              <a:t>旅程</a:t>
            </a:r>
            <a:r>
              <a:rPr lang="zh-TW" altLang="en-US" sz="4000" u="sng" dirty="0" smtClean="0"/>
              <a:t>圖</a:t>
            </a:r>
            <a:r>
              <a:rPr lang="en-US" altLang="zh-TW" sz="4000" u="sng" dirty="0" smtClean="0"/>
              <a:t/>
            </a:r>
            <a:br>
              <a:rPr lang="en-US" altLang="zh-TW" sz="4000" u="sng" dirty="0" smtClean="0"/>
            </a:br>
            <a:r>
              <a:rPr lang="en-US" altLang="zh-TW" u="sng" dirty="0" smtClean="0"/>
              <a:t>(</a:t>
            </a:r>
            <a:r>
              <a:rPr lang="en-US" altLang="zh-TW" u="sng" dirty="0"/>
              <a:t>User Journey Map</a:t>
            </a:r>
            <a:r>
              <a:rPr lang="en-US" altLang="zh-TW" u="sng" dirty="0" smtClean="0"/>
              <a:t>)</a:t>
            </a:r>
            <a:endParaRPr lang="zh-TW" altLang="en-US" u="sng"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7</a:t>
            </a:fld>
            <a:endParaRPr lang="zh-TW" altLang="en-US" dirty="0"/>
          </a:p>
        </p:txBody>
      </p:sp>
      <p:sp>
        <p:nvSpPr>
          <p:cNvPr id="6" name="文字方塊 5"/>
          <p:cNvSpPr txBox="1"/>
          <p:nvPr/>
        </p:nvSpPr>
        <p:spPr>
          <a:xfrm>
            <a:off x="193040" y="2448560"/>
            <a:ext cx="548640" cy="646331"/>
          </a:xfrm>
          <a:prstGeom prst="rect">
            <a:avLst/>
          </a:prstGeom>
          <a:noFill/>
        </p:spPr>
        <p:txBody>
          <a:bodyPr wrap="square" rtlCol="0">
            <a:spAutoFit/>
          </a:bodyPr>
          <a:lstStyle/>
          <a:p>
            <a:r>
              <a:rPr lang="zh-TW" altLang="en-US" b="1" dirty="0" smtClean="0"/>
              <a:t>階段</a:t>
            </a:r>
            <a:endParaRPr lang="zh-TW" altLang="en-US" b="1" dirty="0"/>
          </a:p>
        </p:txBody>
      </p:sp>
      <p:sp>
        <p:nvSpPr>
          <p:cNvPr id="8" name="圓角矩形 7"/>
          <p:cNvSpPr/>
          <p:nvPr/>
        </p:nvSpPr>
        <p:spPr>
          <a:xfrm>
            <a:off x="741680" y="2448560"/>
            <a:ext cx="1696720" cy="6463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TW" altLang="en-US" dirty="0" smtClean="0"/>
              <a:t>出發前知道公車班次與地點</a:t>
            </a:r>
            <a:endParaRPr lang="zh-TW" altLang="en-US" dirty="0"/>
          </a:p>
        </p:txBody>
      </p:sp>
      <p:sp>
        <p:nvSpPr>
          <p:cNvPr id="9" name="圓角矩形 8"/>
          <p:cNvSpPr/>
          <p:nvPr/>
        </p:nvSpPr>
        <p:spPr>
          <a:xfrm>
            <a:off x="2787968" y="2448559"/>
            <a:ext cx="1696720" cy="64633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smtClean="0"/>
              <a:t>選</a:t>
            </a:r>
            <a:r>
              <a:rPr lang="zh-TW" altLang="en-US" dirty="0"/>
              <a:t>擇</a:t>
            </a:r>
            <a:r>
              <a:rPr lang="zh-TW" altLang="en-US" dirty="0" smtClean="0"/>
              <a:t>公車亭等候公車</a:t>
            </a:r>
            <a:endParaRPr lang="zh-TW" altLang="en-US" dirty="0"/>
          </a:p>
        </p:txBody>
      </p:sp>
      <p:sp>
        <p:nvSpPr>
          <p:cNvPr id="10" name="圓角矩形 9"/>
          <p:cNvSpPr/>
          <p:nvPr/>
        </p:nvSpPr>
        <p:spPr>
          <a:xfrm>
            <a:off x="6880544" y="2448558"/>
            <a:ext cx="1696720" cy="6463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dirty="0" smtClean="0"/>
              <a:t>確認是否為搭乘車輛</a:t>
            </a:r>
            <a:endParaRPr lang="zh-TW" altLang="en-US" dirty="0"/>
          </a:p>
        </p:txBody>
      </p:sp>
      <p:sp>
        <p:nvSpPr>
          <p:cNvPr id="11" name="圓角矩形 10"/>
          <p:cNvSpPr/>
          <p:nvPr/>
        </p:nvSpPr>
        <p:spPr>
          <a:xfrm>
            <a:off x="4834256" y="2448559"/>
            <a:ext cx="1696720"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告知公車司機搭乘需求</a:t>
            </a:r>
            <a:endParaRPr lang="zh-TW" altLang="en-US" dirty="0"/>
          </a:p>
        </p:txBody>
      </p:sp>
      <p:sp>
        <p:nvSpPr>
          <p:cNvPr id="12" name="矩形 11"/>
          <p:cNvSpPr/>
          <p:nvPr/>
        </p:nvSpPr>
        <p:spPr>
          <a:xfrm>
            <a:off x="303606" y="1141321"/>
            <a:ext cx="7147403" cy="12614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smtClean="0">
                <a:solidFill>
                  <a:schemeClr val="tx1"/>
                </a:solidFill>
              </a:rPr>
              <a:t>使用者背景：</a:t>
            </a:r>
            <a:endParaRPr lang="en-US" altLang="zh-TW" sz="1600" dirty="0" smtClean="0">
              <a:solidFill>
                <a:schemeClr val="tx1"/>
              </a:solidFill>
            </a:endParaRPr>
          </a:p>
          <a:p>
            <a:pPr marL="285750" indent="-285750" algn="just">
              <a:buFont typeface="Arial" panose="020B0604020202020204" pitchFamily="34" charset="0"/>
              <a:buChar char="•"/>
            </a:pPr>
            <a:r>
              <a:rPr lang="en-US" altLang="zh-TW" sz="1600" b="1" dirty="0">
                <a:solidFill>
                  <a:schemeClr val="tx1"/>
                </a:solidFill>
              </a:rPr>
              <a:t>A</a:t>
            </a:r>
            <a:r>
              <a:rPr lang="zh-TW" altLang="en-US" sz="1600" b="1" dirty="0" smtClean="0">
                <a:solidFill>
                  <a:schemeClr val="tx1"/>
                </a:solidFill>
              </a:rPr>
              <a:t>小姐</a:t>
            </a:r>
            <a:r>
              <a:rPr lang="zh-TW" altLang="en-US" sz="1600" dirty="0" smtClean="0">
                <a:solidFill>
                  <a:schemeClr val="tx1"/>
                </a:solidFill>
              </a:rPr>
              <a:t>，殘餘視力</a:t>
            </a:r>
            <a:r>
              <a:rPr lang="en-US" altLang="zh-TW" sz="1600" dirty="0" smtClean="0">
                <a:solidFill>
                  <a:schemeClr val="tx1"/>
                </a:solidFill>
              </a:rPr>
              <a:t>(</a:t>
            </a:r>
            <a:r>
              <a:rPr lang="zh-TW" altLang="en-US" sz="1600" dirty="0" smtClean="0">
                <a:solidFill>
                  <a:schemeClr val="tx1"/>
                </a:solidFill>
              </a:rPr>
              <a:t>矯正後</a:t>
            </a:r>
            <a:r>
              <a:rPr lang="en-US" altLang="zh-TW" sz="1600" dirty="0" smtClean="0">
                <a:solidFill>
                  <a:schemeClr val="tx1"/>
                </a:solidFill>
              </a:rPr>
              <a:t>0.1)</a:t>
            </a:r>
            <a:r>
              <a:rPr lang="zh-TW" altLang="en-US" sz="1600" dirty="0" smtClean="0">
                <a:solidFill>
                  <a:schemeClr val="tx1"/>
                </a:solidFill>
              </a:rPr>
              <a:t>，白天休閒、工作需求搭乘公車，經驗</a:t>
            </a:r>
            <a:r>
              <a:rPr lang="en-US" altLang="zh-TW" sz="1600" dirty="0" smtClean="0">
                <a:solidFill>
                  <a:schemeClr val="tx1"/>
                </a:solidFill>
              </a:rPr>
              <a:t>10</a:t>
            </a:r>
            <a:r>
              <a:rPr lang="zh-TW" altLang="en-US" sz="1600" dirty="0" smtClean="0">
                <a:solidFill>
                  <a:schemeClr val="tx1"/>
                </a:solidFill>
              </a:rPr>
              <a:t>年以上，往返大台北</a:t>
            </a:r>
            <a:endParaRPr lang="en-US" altLang="zh-TW" sz="1600" dirty="0" smtClean="0">
              <a:solidFill>
                <a:schemeClr val="tx1"/>
              </a:solidFill>
            </a:endParaRPr>
          </a:p>
          <a:p>
            <a:pPr marL="285750" indent="-285750" algn="just">
              <a:buFont typeface="Arial" panose="020B0604020202020204" pitchFamily="34" charset="0"/>
              <a:buChar char="•"/>
            </a:pPr>
            <a:r>
              <a:rPr lang="en-US" altLang="zh-TW" sz="1600" b="1" dirty="0" smtClean="0">
                <a:solidFill>
                  <a:schemeClr val="tx1"/>
                </a:solidFill>
              </a:rPr>
              <a:t>B</a:t>
            </a:r>
            <a:r>
              <a:rPr lang="zh-TW" altLang="en-US" sz="1600" b="1" dirty="0" smtClean="0">
                <a:solidFill>
                  <a:schemeClr val="tx1"/>
                </a:solidFill>
              </a:rPr>
              <a:t>先生</a:t>
            </a:r>
            <a:r>
              <a:rPr lang="zh-TW" altLang="en-US" sz="1600" dirty="0" smtClean="0">
                <a:solidFill>
                  <a:schemeClr val="tx1"/>
                </a:solidFill>
              </a:rPr>
              <a:t>，殘餘視力</a:t>
            </a:r>
            <a:r>
              <a:rPr lang="en-US" altLang="zh-TW" sz="1600" dirty="0" smtClean="0">
                <a:solidFill>
                  <a:schemeClr val="tx1"/>
                </a:solidFill>
              </a:rPr>
              <a:t>(</a:t>
            </a:r>
            <a:r>
              <a:rPr lang="zh-TW" altLang="en-US" sz="1600" dirty="0" smtClean="0">
                <a:solidFill>
                  <a:schemeClr val="tx1"/>
                </a:solidFill>
              </a:rPr>
              <a:t>矯正後低於</a:t>
            </a:r>
            <a:r>
              <a:rPr lang="en-US" altLang="zh-TW" sz="1600" dirty="0" smtClean="0">
                <a:solidFill>
                  <a:schemeClr val="tx1"/>
                </a:solidFill>
              </a:rPr>
              <a:t>0.1)</a:t>
            </a:r>
            <a:r>
              <a:rPr lang="zh-TW" altLang="en-US" sz="1600" dirty="0" smtClean="0">
                <a:solidFill>
                  <a:schemeClr val="tx1"/>
                </a:solidFill>
              </a:rPr>
              <a:t>，白天工作</a:t>
            </a:r>
            <a:r>
              <a:rPr lang="zh-TW" altLang="en-US" sz="1600" dirty="0">
                <a:solidFill>
                  <a:schemeClr val="tx1"/>
                </a:solidFill>
              </a:rPr>
              <a:t>需求</a:t>
            </a:r>
            <a:r>
              <a:rPr lang="zh-TW" altLang="en-US" sz="1600" dirty="0" smtClean="0">
                <a:solidFill>
                  <a:schemeClr val="tx1"/>
                </a:solidFill>
              </a:rPr>
              <a:t>搭乘公車，經驗</a:t>
            </a:r>
            <a:r>
              <a:rPr lang="en-US" altLang="zh-TW" sz="1600" dirty="0" smtClean="0">
                <a:solidFill>
                  <a:schemeClr val="tx1"/>
                </a:solidFill>
              </a:rPr>
              <a:t>5</a:t>
            </a:r>
            <a:r>
              <a:rPr lang="zh-TW" altLang="en-US" sz="1600" dirty="0" smtClean="0">
                <a:solidFill>
                  <a:schemeClr val="tx1"/>
                </a:solidFill>
              </a:rPr>
              <a:t>年，往返新北市─桃園市</a:t>
            </a:r>
            <a:endParaRPr lang="en-US" altLang="zh-TW" sz="1600" dirty="0" smtClean="0">
              <a:solidFill>
                <a:schemeClr val="tx1"/>
              </a:solidFill>
            </a:endParaRPr>
          </a:p>
        </p:txBody>
      </p:sp>
      <p:sp>
        <p:nvSpPr>
          <p:cNvPr id="14" name="文字方塊 13"/>
          <p:cNvSpPr txBox="1"/>
          <p:nvPr/>
        </p:nvSpPr>
        <p:spPr>
          <a:xfrm>
            <a:off x="741680" y="3116756"/>
            <a:ext cx="169672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solidFill>
                  <a:schemeClr val="accent2">
                    <a:lumMod val="75000"/>
                  </a:schemeClr>
                </a:solidFill>
              </a:rPr>
              <a:t>APP</a:t>
            </a:r>
            <a:r>
              <a:rPr lang="zh-TW" altLang="en-US" dirty="0" smtClean="0">
                <a:solidFill>
                  <a:schemeClr val="accent2">
                    <a:lumMod val="75000"/>
                  </a:schemeClr>
                </a:solidFill>
              </a:rPr>
              <a:t>查詢</a:t>
            </a:r>
            <a:endParaRPr lang="en-US" altLang="zh-TW" dirty="0" smtClean="0">
              <a:solidFill>
                <a:schemeClr val="accent2">
                  <a:lumMod val="75000"/>
                </a:schemeClr>
              </a:solidFill>
            </a:endParaRPr>
          </a:p>
          <a:p>
            <a:pPr marL="285750" indent="-285750">
              <a:buFont typeface="Arial" panose="020B0604020202020204" pitchFamily="34" charset="0"/>
              <a:buChar char="•"/>
            </a:pPr>
            <a:r>
              <a:rPr lang="zh-TW" altLang="en-US" dirty="0" smtClean="0">
                <a:solidFill>
                  <a:schemeClr val="accent2">
                    <a:lumMod val="75000"/>
                  </a:schemeClr>
                </a:solidFill>
              </a:rPr>
              <a:t>親朋好友或旁人</a:t>
            </a:r>
            <a:endParaRPr lang="zh-TW" altLang="en-US" dirty="0">
              <a:solidFill>
                <a:schemeClr val="accent2">
                  <a:lumMod val="75000"/>
                </a:schemeClr>
              </a:solidFill>
            </a:endParaRPr>
          </a:p>
        </p:txBody>
      </p:sp>
      <p:sp>
        <p:nvSpPr>
          <p:cNvPr id="15" name="文字方塊 14"/>
          <p:cNvSpPr txBox="1"/>
          <p:nvPr/>
        </p:nvSpPr>
        <p:spPr>
          <a:xfrm>
            <a:off x="2787968" y="3116756"/>
            <a:ext cx="1696720"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solidFill>
                  <a:schemeClr val="accent6">
                    <a:lumMod val="50000"/>
                  </a:schemeClr>
                </a:solidFill>
              </a:rPr>
              <a:t>評估合適的上車地點</a:t>
            </a:r>
            <a:endParaRPr lang="en-US" altLang="zh-TW" dirty="0" smtClean="0">
              <a:solidFill>
                <a:schemeClr val="accent6">
                  <a:lumMod val="50000"/>
                </a:schemeClr>
              </a:solidFill>
            </a:endParaRPr>
          </a:p>
        </p:txBody>
      </p:sp>
      <p:sp>
        <p:nvSpPr>
          <p:cNvPr id="16" name="文字方塊 15"/>
          <p:cNvSpPr txBox="1"/>
          <p:nvPr/>
        </p:nvSpPr>
        <p:spPr>
          <a:xfrm>
            <a:off x="4659472" y="3116756"/>
            <a:ext cx="2046288" cy="1477328"/>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solidFill>
                  <a:schemeClr val="accent5">
                    <a:lumMod val="50000"/>
                  </a:schemeClr>
                </a:solidFill>
              </a:rPr>
              <a:t>拿牌等待司機看到後，停車靠近</a:t>
            </a:r>
            <a:endParaRPr lang="en-US" altLang="zh-TW" dirty="0" smtClean="0">
              <a:solidFill>
                <a:schemeClr val="accent5">
                  <a:lumMod val="50000"/>
                </a:schemeClr>
              </a:solidFill>
            </a:endParaRPr>
          </a:p>
          <a:p>
            <a:pPr marL="285750" indent="-285750">
              <a:buFont typeface="Arial" panose="020B0604020202020204" pitchFamily="34" charset="0"/>
              <a:buChar char="•"/>
            </a:pPr>
            <a:r>
              <a:rPr lang="zh-TW" altLang="en-US" dirty="0" smtClean="0">
                <a:solidFill>
                  <a:schemeClr val="accent5">
                    <a:lumMod val="50000"/>
                  </a:schemeClr>
                </a:solidFill>
              </a:rPr>
              <a:t>尋</a:t>
            </a:r>
            <a:r>
              <a:rPr lang="zh-TW" altLang="en-US" dirty="0">
                <a:solidFill>
                  <a:schemeClr val="accent5">
                    <a:lumMod val="50000"/>
                  </a:schemeClr>
                </a:solidFill>
              </a:rPr>
              <a:t>求</a:t>
            </a:r>
            <a:r>
              <a:rPr lang="zh-TW" altLang="en-US" dirty="0" smtClean="0">
                <a:solidFill>
                  <a:schemeClr val="accent5">
                    <a:lumMod val="50000"/>
                  </a:schemeClr>
                </a:solidFill>
              </a:rPr>
              <a:t>他人協助，招手告知司機</a:t>
            </a:r>
            <a:endParaRPr lang="zh-TW" altLang="en-US" dirty="0">
              <a:solidFill>
                <a:schemeClr val="accent5">
                  <a:lumMod val="50000"/>
                </a:schemeClr>
              </a:solidFill>
            </a:endParaRPr>
          </a:p>
        </p:txBody>
      </p:sp>
      <p:sp>
        <p:nvSpPr>
          <p:cNvPr id="17" name="文字方塊 16"/>
          <p:cNvSpPr txBox="1"/>
          <p:nvPr/>
        </p:nvSpPr>
        <p:spPr>
          <a:xfrm>
            <a:off x="6880544" y="3116755"/>
            <a:ext cx="1696720"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smtClean="0">
                <a:solidFill>
                  <a:schemeClr val="tx1">
                    <a:lumMod val="50000"/>
                    <a:lumOff val="50000"/>
                  </a:schemeClr>
                </a:solidFill>
              </a:rPr>
              <a:t>開口詢問司機或旁人</a:t>
            </a:r>
            <a:endParaRPr lang="en-US" altLang="zh-TW" dirty="0" smtClean="0">
              <a:solidFill>
                <a:schemeClr val="tx1">
                  <a:lumMod val="50000"/>
                  <a:lumOff val="50000"/>
                </a:schemeClr>
              </a:solidFill>
            </a:endParaRPr>
          </a:p>
          <a:p>
            <a:pPr marL="285750" indent="-285750">
              <a:buFont typeface="Arial" panose="020B0604020202020204" pitchFamily="34" charset="0"/>
              <a:buChar char="•"/>
            </a:pPr>
            <a:r>
              <a:rPr lang="zh-TW" altLang="en-US" dirty="0" smtClean="0">
                <a:solidFill>
                  <a:schemeClr val="tx1">
                    <a:lumMod val="50000"/>
                    <a:lumOff val="50000"/>
                  </a:schemeClr>
                </a:solidFill>
              </a:rPr>
              <a:t>聽音辨位</a:t>
            </a:r>
            <a:r>
              <a:rPr lang="en-US" altLang="zh-TW" dirty="0" smtClean="0">
                <a:solidFill>
                  <a:schemeClr val="tx1">
                    <a:lumMod val="50000"/>
                    <a:lumOff val="50000"/>
                  </a:schemeClr>
                </a:solidFill>
              </a:rPr>
              <a:t>(</a:t>
            </a:r>
            <a:r>
              <a:rPr lang="zh-TW" altLang="en-US" dirty="0" smtClean="0">
                <a:solidFill>
                  <a:schemeClr val="tx1">
                    <a:lumMod val="50000"/>
                    <a:lumOff val="50000"/>
                  </a:schemeClr>
                </a:solidFill>
              </a:rPr>
              <a:t>行車路徑</a:t>
            </a:r>
            <a:r>
              <a:rPr lang="en-US" altLang="zh-TW" dirty="0" smtClean="0">
                <a:solidFill>
                  <a:schemeClr val="tx1">
                    <a:lumMod val="50000"/>
                    <a:lumOff val="50000"/>
                  </a:schemeClr>
                </a:solidFill>
              </a:rPr>
              <a:t>)</a:t>
            </a:r>
          </a:p>
        </p:txBody>
      </p:sp>
      <p:sp>
        <p:nvSpPr>
          <p:cNvPr id="18" name="文字方塊 17"/>
          <p:cNvSpPr txBox="1"/>
          <p:nvPr/>
        </p:nvSpPr>
        <p:spPr>
          <a:xfrm>
            <a:off x="193040" y="3173851"/>
            <a:ext cx="548640" cy="646331"/>
          </a:xfrm>
          <a:prstGeom prst="rect">
            <a:avLst/>
          </a:prstGeom>
          <a:noFill/>
        </p:spPr>
        <p:txBody>
          <a:bodyPr wrap="square" rtlCol="0">
            <a:spAutoFit/>
          </a:bodyPr>
          <a:lstStyle/>
          <a:p>
            <a:r>
              <a:rPr lang="zh-TW" altLang="en-US" b="1" dirty="0" smtClean="0"/>
              <a:t>行動</a:t>
            </a:r>
            <a:endParaRPr lang="zh-TW" altLang="en-US" b="1" dirty="0"/>
          </a:p>
        </p:txBody>
      </p:sp>
      <p:sp>
        <p:nvSpPr>
          <p:cNvPr id="19" name="文字方塊 18"/>
          <p:cNvSpPr txBox="1"/>
          <p:nvPr/>
        </p:nvSpPr>
        <p:spPr>
          <a:xfrm>
            <a:off x="193040" y="5012811"/>
            <a:ext cx="548640" cy="646331"/>
          </a:xfrm>
          <a:prstGeom prst="rect">
            <a:avLst/>
          </a:prstGeom>
          <a:noFill/>
        </p:spPr>
        <p:txBody>
          <a:bodyPr wrap="square" rtlCol="0">
            <a:spAutoFit/>
          </a:bodyPr>
          <a:lstStyle/>
          <a:p>
            <a:r>
              <a:rPr lang="zh-TW" altLang="en-US" b="1" dirty="0" smtClean="0"/>
              <a:t>感</a:t>
            </a:r>
            <a:r>
              <a:rPr lang="zh-TW" altLang="en-US" b="1" dirty="0"/>
              <a:t>受</a:t>
            </a:r>
          </a:p>
        </p:txBody>
      </p:sp>
      <p:sp>
        <p:nvSpPr>
          <p:cNvPr id="20" name="文字方塊 19"/>
          <p:cNvSpPr txBox="1"/>
          <p:nvPr/>
        </p:nvSpPr>
        <p:spPr>
          <a:xfrm>
            <a:off x="741680" y="4906364"/>
            <a:ext cx="1696720" cy="1754326"/>
          </a:xfrm>
          <a:prstGeom prst="rect">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smtClean="0"/>
              <a:t>只會搭乘固定路線</a:t>
            </a:r>
            <a:endParaRPr lang="en-US" altLang="zh-TW" dirty="0" smtClean="0"/>
          </a:p>
          <a:p>
            <a:pPr marL="285750" indent="-285750">
              <a:buFont typeface="Arial" panose="020B0604020202020204" pitchFamily="34" charset="0"/>
              <a:buChar char="•"/>
            </a:pPr>
            <a:r>
              <a:rPr lang="zh-TW" altLang="en-US" dirty="0" smtClean="0"/>
              <a:t>手機</a:t>
            </a:r>
            <a:r>
              <a:rPr lang="en-US" altLang="zh-TW" dirty="0" smtClean="0"/>
              <a:t>APP</a:t>
            </a:r>
            <a:r>
              <a:rPr lang="zh-TW" altLang="en-US" dirty="0" smtClean="0"/>
              <a:t>查詢很方便</a:t>
            </a:r>
            <a:endParaRPr lang="en-US" altLang="zh-TW" dirty="0" smtClean="0"/>
          </a:p>
          <a:p>
            <a:pPr marL="285750" indent="-285750">
              <a:buFont typeface="Arial" panose="020B0604020202020204" pitchFamily="34" charset="0"/>
              <a:buChar char="•"/>
            </a:pPr>
            <a:r>
              <a:rPr lang="zh-TW" altLang="en-US" dirty="0" smtClean="0"/>
              <a:t>不確定路線會問人</a:t>
            </a:r>
            <a:endParaRPr lang="zh-TW" altLang="en-US" dirty="0"/>
          </a:p>
        </p:txBody>
      </p:sp>
      <p:sp>
        <p:nvSpPr>
          <p:cNvPr id="21" name="文字方塊 20"/>
          <p:cNvSpPr txBox="1"/>
          <p:nvPr/>
        </p:nvSpPr>
        <p:spPr>
          <a:xfrm>
            <a:off x="2787968" y="4905448"/>
            <a:ext cx="1696720" cy="923330"/>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smtClean="0"/>
              <a:t>最近的公車亭不一定是最安全的</a:t>
            </a:r>
            <a:endParaRPr lang="zh-TW" altLang="en-US" dirty="0"/>
          </a:p>
        </p:txBody>
      </p:sp>
      <p:sp>
        <p:nvSpPr>
          <p:cNvPr id="22" name="文字方塊 21"/>
          <p:cNvSpPr txBox="1"/>
          <p:nvPr/>
        </p:nvSpPr>
        <p:spPr>
          <a:xfrm>
            <a:off x="4654231" y="4905448"/>
            <a:ext cx="1876745" cy="1754326"/>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smtClean="0"/>
              <a:t>時而被忽視，過站不停</a:t>
            </a:r>
            <a:endParaRPr lang="en-US" altLang="zh-TW" dirty="0" smtClean="0"/>
          </a:p>
          <a:p>
            <a:pPr marL="285750" indent="-285750">
              <a:buFont typeface="Arial" panose="020B0604020202020204" pitchFamily="34" charset="0"/>
              <a:buChar char="•"/>
            </a:pPr>
            <a:r>
              <a:rPr lang="zh-TW" altLang="en-US" dirty="0" smtClean="0"/>
              <a:t>若有車並排，要站到馬路上</a:t>
            </a:r>
            <a:endParaRPr lang="en-US" altLang="zh-TW" dirty="0" smtClean="0"/>
          </a:p>
          <a:p>
            <a:pPr marL="285750" indent="-285750">
              <a:buFont typeface="Arial" panose="020B0604020202020204" pitchFamily="34" charset="0"/>
              <a:buChar char="•"/>
            </a:pPr>
            <a:r>
              <a:rPr lang="zh-TW" altLang="en-US" dirty="0" smtClean="0"/>
              <a:t>旁人協助效果有</a:t>
            </a:r>
            <a:r>
              <a:rPr lang="zh-TW" altLang="en-US" dirty="0"/>
              <a:t>限</a:t>
            </a:r>
            <a:endParaRPr lang="en-US" altLang="zh-TW" dirty="0" smtClean="0"/>
          </a:p>
        </p:txBody>
      </p:sp>
      <p:sp>
        <p:nvSpPr>
          <p:cNvPr id="23" name="文字方塊 22"/>
          <p:cNvSpPr txBox="1"/>
          <p:nvPr/>
        </p:nvSpPr>
        <p:spPr>
          <a:xfrm>
            <a:off x="6872608" y="4905448"/>
            <a:ext cx="1696720" cy="1200329"/>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zh-TW" altLang="en-US" dirty="0" smtClean="0"/>
              <a:t>時而誤判而錯過車次</a:t>
            </a:r>
            <a:endParaRPr lang="en-US" altLang="zh-TW" dirty="0" smtClean="0"/>
          </a:p>
          <a:p>
            <a:pPr marL="285750" indent="-285750">
              <a:buFont typeface="Arial" panose="020B0604020202020204" pitchFamily="34" charset="0"/>
              <a:buChar char="•"/>
            </a:pPr>
            <a:r>
              <a:rPr lang="zh-TW" altLang="en-US" dirty="0" smtClean="0"/>
              <a:t>部分司機態度不佳</a:t>
            </a:r>
            <a:endParaRPr lang="en-US" altLang="zh-TW" dirty="0" smtClean="0"/>
          </a:p>
        </p:txBody>
      </p:sp>
      <p:sp>
        <p:nvSpPr>
          <p:cNvPr id="4" name="向右箭號 3"/>
          <p:cNvSpPr/>
          <p:nvPr/>
        </p:nvSpPr>
        <p:spPr>
          <a:xfrm>
            <a:off x="2483168" y="2650442"/>
            <a:ext cx="304800" cy="2425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向右箭號 23"/>
          <p:cNvSpPr/>
          <p:nvPr/>
        </p:nvSpPr>
        <p:spPr>
          <a:xfrm>
            <a:off x="4484688" y="2638325"/>
            <a:ext cx="304800" cy="2425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向右箭號 24"/>
          <p:cNvSpPr/>
          <p:nvPr/>
        </p:nvSpPr>
        <p:spPr>
          <a:xfrm>
            <a:off x="6547328" y="2638325"/>
            <a:ext cx="304800" cy="2425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 name="矩形 4"/>
          <p:cNvSpPr/>
          <p:nvPr/>
        </p:nvSpPr>
        <p:spPr>
          <a:xfrm>
            <a:off x="5436394" y="4551146"/>
            <a:ext cx="492443" cy="461665"/>
          </a:xfrm>
          <a:prstGeom prst="rect">
            <a:avLst/>
          </a:prstGeom>
        </p:spPr>
        <p:txBody>
          <a:bodyPr wrap="none">
            <a:spAutoFit/>
          </a:bodyPr>
          <a:lstStyle/>
          <a:p>
            <a:r>
              <a:rPr lang="zh-TW" altLang="en-US" sz="2400" dirty="0">
                <a:solidFill>
                  <a:srgbClr val="FF0000"/>
                </a:solidFill>
              </a:rPr>
              <a:t>☹</a:t>
            </a:r>
          </a:p>
        </p:txBody>
      </p:sp>
      <p:sp>
        <p:nvSpPr>
          <p:cNvPr id="26" name="矩形 25"/>
          <p:cNvSpPr/>
          <p:nvPr/>
        </p:nvSpPr>
        <p:spPr>
          <a:xfrm>
            <a:off x="7482682" y="4518400"/>
            <a:ext cx="492443" cy="461665"/>
          </a:xfrm>
          <a:prstGeom prst="rect">
            <a:avLst/>
          </a:prstGeom>
        </p:spPr>
        <p:txBody>
          <a:bodyPr wrap="none">
            <a:spAutoFit/>
          </a:bodyPr>
          <a:lstStyle/>
          <a:p>
            <a:r>
              <a:rPr lang="zh-TW" altLang="en-US" sz="2400" dirty="0">
                <a:solidFill>
                  <a:srgbClr val="FF0000"/>
                </a:solidFill>
              </a:rPr>
              <a:t>☹</a:t>
            </a:r>
          </a:p>
        </p:txBody>
      </p:sp>
      <p:sp>
        <p:nvSpPr>
          <p:cNvPr id="7" name="矩形 6"/>
          <p:cNvSpPr/>
          <p:nvPr/>
        </p:nvSpPr>
        <p:spPr>
          <a:xfrm>
            <a:off x="1382291" y="4524492"/>
            <a:ext cx="492443" cy="461665"/>
          </a:xfrm>
          <a:prstGeom prst="rect">
            <a:avLst/>
          </a:prstGeom>
        </p:spPr>
        <p:txBody>
          <a:bodyPr wrap="none">
            <a:spAutoFit/>
          </a:bodyPr>
          <a:lstStyle/>
          <a:p>
            <a:r>
              <a:rPr lang="zh-TW" altLang="en-US" sz="2400" dirty="0">
                <a:solidFill>
                  <a:srgbClr val="FF0000"/>
                </a:solidFill>
              </a:rPr>
              <a:t>㋡</a:t>
            </a:r>
          </a:p>
        </p:txBody>
      </p:sp>
      <p:sp>
        <p:nvSpPr>
          <p:cNvPr id="27" name="矩形 26"/>
          <p:cNvSpPr/>
          <p:nvPr/>
        </p:nvSpPr>
        <p:spPr>
          <a:xfrm>
            <a:off x="3384866" y="4471463"/>
            <a:ext cx="492443" cy="461665"/>
          </a:xfrm>
          <a:prstGeom prst="rect">
            <a:avLst/>
          </a:prstGeom>
        </p:spPr>
        <p:txBody>
          <a:bodyPr wrap="none">
            <a:spAutoFit/>
          </a:bodyPr>
          <a:lstStyle/>
          <a:p>
            <a:r>
              <a:rPr lang="zh-TW" altLang="en-US" sz="2400" dirty="0">
                <a:solidFill>
                  <a:srgbClr val="FF0000"/>
                </a:solidFill>
              </a:rPr>
              <a:t>㋡</a:t>
            </a:r>
          </a:p>
        </p:txBody>
      </p:sp>
      <p:pic>
        <p:nvPicPr>
          <p:cNvPr id="13" name="圖片 12"/>
          <p:cNvPicPr>
            <a:picLocks noChangeAspect="1"/>
          </p:cNvPicPr>
          <p:nvPr/>
        </p:nvPicPr>
        <p:blipFill rotWithShape="1">
          <a:blip r:embed="rId2" cstate="print">
            <a:extLst>
              <a:ext uri="{28A0092B-C50C-407E-A947-70E740481C1C}">
                <a14:useLocalDpi xmlns:a14="http://schemas.microsoft.com/office/drawing/2010/main" val="0"/>
              </a:ext>
            </a:extLst>
          </a:blip>
          <a:srcRect l="39698" t="22054"/>
          <a:stretch/>
        </p:blipFill>
        <p:spPr>
          <a:xfrm rot="5400000">
            <a:off x="7426480" y="842768"/>
            <a:ext cx="1605449" cy="1556391"/>
          </a:xfrm>
          <a:prstGeom prst="rect">
            <a:avLst/>
          </a:prstGeom>
          <a:ln>
            <a:noFill/>
          </a:ln>
          <a:effectLst>
            <a:softEdge rad="112500"/>
          </a:effectLst>
        </p:spPr>
      </p:pic>
      <p:pic>
        <p:nvPicPr>
          <p:cNvPr id="28" name="圖片 27"/>
          <p:cNvPicPr>
            <a:picLocks noChangeAspect="1"/>
          </p:cNvPicPr>
          <p:nvPr/>
        </p:nvPicPr>
        <p:blipFill>
          <a:blip r:embed="rId3"/>
          <a:stretch>
            <a:fillRect/>
          </a:stretch>
        </p:blipFill>
        <p:spPr>
          <a:xfrm>
            <a:off x="0" y="55139"/>
            <a:ext cx="920576" cy="920576"/>
          </a:xfrm>
          <a:prstGeom prst="rect">
            <a:avLst/>
          </a:prstGeom>
        </p:spPr>
      </p:pic>
    </p:spTree>
    <p:extLst>
      <p:ext uri="{BB962C8B-B14F-4D97-AF65-F5344CB8AC3E}">
        <p14:creationId xmlns:p14="http://schemas.microsoft.com/office/powerpoint/2010/main" val="602630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5918" y="23264"/>
            <a:ext cx="8266774" cy="798250"/>
          </a:xfrm>
        </p:spPr>
        <p:txBody>
          <a:bodyPr/>
          <a:lstStyle/>
          <a:p>
            <a:r>
              <a:rPr lang="zh-TW" altLang="en-US" dirty="0" smtClean="0"/>
              <a:t>確認需求者的痛點</a:t>
            </a:r>
            <a:endParaRPr lang="zh-TW" altLang="en-US" dirty="0"/>
          </a:p>
        </p:txBody>
      </p:sp>
      <p:sp>
        <p:nvSpPr>
          <p:cNvPr id="3" name="投影片編號版面配置區 2"/>
          <p:cNvSpPr>
            <a:spLocks noGrp="1"/>
          </p:cNvSpPr>
          <p:nvPr>
            <p:ph type="sldNum" sz="quarter" idx="12"/>
          </p:nvPr>
        </p:nvSpPr>
        <p:spPr/>
        <p:txBody>
          <a:bodyPr/>
          <a:lstStyle/>
          <a:p>
            <a:fld id="{D49F7C81-5AFA-4760-BB37-FBDF119EE876}" type="slidenum">
              <a:rPr lang="zh-TW" altLang="en-US" smtClean="0"/>
              <a:pPr/>
              <a:t>8</a:t>
            </a:fld>
            <a:endParaRPr lang="zh-TW" altLang="en-US" dirty="0"/>
          </a:p>
        </p:txBody>
      </p:sp>
      <p:sp>
        <p:nvSpPr>
          <p:cNvPr id="7" name="矩形 6"/>
          <p:cNvSpPr/>
          <p:nvPr/>
        </p:nvSpPr>
        <p:spPr>
          <a:xfrm>
            <a:off x="333599" y="3098800"/>
            <a:ext cx="1139480" cy="301153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smtClean="0">
                <a:solidFill>
                  <a:prstClr val="black"/>
                </a:solidFill>
                <a:latin typeface="微軟正黑體" panose="020B0604030504040204" pitchFamily="34" charset="-120"/>
                <a:ea typeface="微軟正黑體" panose="020B0604030504040204" pitchFamily="34" charset="-120"/>
              </a:rPr>
              <a:t>痛點</a:t>
            </a:r>
            <a:endParaRPr lang="zh-TW" altLang="en-US" sz="2000" b="1" dirty="0">
              <a:solidFill>
                <a:prstClr val="black"/>
              </a:solidFill>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5571000" y="3013989"/>
            <a:ext cx="3435306" cy="1391008"/>
            <a:chOff x="5607094" y="2969438"/>
            <a:chExt cx="3060370" cy="1606261"/>
          </a:xfrm>
        </p:grpSpPr>
        <p:sp>
          <p:nvSpPr>
            <p:cNvPr id="14" name="AutoShape 10"/>
            <p:cNvSpPr>
              <a:spLocks noChangeArrowheads="1"/>
            </p:cNvSpPr>
            <p:nvPr/>
          </p:nvSpPr>
          <p:spPr bwMode="auto">
            <a:xfrm>
              <a:off x="5607094" y="3086188"/>
              <a:ext cx="3060370" cy="1489511"/>
            </a:xfrm>
            <a:prstGeom prst="roundRect">
              <a:avLst>
                <a:gd name="adj" fmla="val 36912"/>
              </a:avLst>
            </a:prstGeom>
            <a:solidFill>
              <a:schemeClr val="bg1"/>
            </a:solidFill>
            <a:ln w="76200">
              <a:solidFill>
                <a:srgbClr val="B1A35D"/>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solidFill>
                  <a:prstClr val="black"/>
                </a:solidFill>
                <a:latin typeface="微軟正黑體" panose="020B0604030504040204" pitchFamily="34" charset="-120"/>
                <a:ea typeface="微軟正黑體" panose="020B0604030504040204" pitchFamily="34" charset="-120"/>
              </a:endParaRPr>
            </a:p>
          </p:txBody>
        </p:sp>
        <p:sp>
          <p:nvSpPr>
            <p:cNvPr id="15" name="Freeform 11"/>
            <p:cNvSpPr>
              <a:spLocks/>
            </p:cNvSpPr>
            <p:nvPr/>
          </p:nvSpPr>
          <p:spPr bwMode="gray">
            <a:xfrm>
              <a:off x="5617985" y="2969438"/>
              <a:ext cx="3038588" cy="402030"/>
            </a:xfrm>
            <a:custGeom>
              <a:avLst/>
              <a:gdLst>
                <a:gd name="T0" fmla="*/ 0 w 2497"/>
                <a:gd name="T1" fmla="*/ 216 h 345"/>
                <a:gd name="T2" fmla="*/ 1573 w 2497"/>
                <a:gd name="T3" fmla="*/ 216 h 345"/>
                <a:gd name="T4" fmla="*/ 1565 w 2497"/>
                <a:gd name="T5" fmla="*/ 145 h 345"/>
                <a:gd name="T6" fmla="*/ 1541 w 2497"/>
                <a:gd name="T7" fmla="*/ 100 h 345"/>
                <a:gd name="T8" fmla="*/ 1486 w 2497"/>
                <a:gd name="T9" fmla="*/ 41 h 345"/>
                <a:gd name="T10" fmla="*/ 1398 w 2497"/>
                <a:gd name="T11" fmla="*/ 0 h 345"/>
                <a:gd name="T12" fmla="*/ 183 w 2497"/>
                <a:gd name="T13" fmla="*/ 0 h 345"/>
                <a:gd name="T14" fmla="*/ 114 w 2497"/>
                <a:gd name="T15" fmla="*/ 25 h 345"/>
                <a:gd name="T16" fmla="*/ 62 w 2497"/>
                <a:gd name="T17" fmla="*/ 74 h 345"/>
                <a:gd name="T18" fmla="*/ 12 w 2497"/>
                <a:gd name="T19" fmla="*/ 140 h 345"/>
                <a:gd name="T20" fmla="*/ 0 w 2497"/>
                <a:gd name="T21" fmla="*/ 216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7"/>
                <a:gd name="T34" fmla="*/ 0 h 345"/>
                <a:gd name="T35" fmla="*/ 2497 w 2497"/>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7" h="345">
                  <a:moveTo>
                    <a:pt x="0" y="345"/>
                  </a:moveTo>
                  <a:lnTo>
                    <a:pt x="2497" y="345"/>
                  </a:lnTo>
                  <a:lnTo>
                    <a:pt x="2485" y="231"/>
                  </a:lnTo>
                  <a:lnTo>
                    <a:pt x="2447" y="161"/>
                  </a:lnTo>
                  <a:lnTo>
                    <a:pt x="2358" y="66"/>
                  </a:lnTo>
                  <a:lnTo>
                    <a:pt x="2219" y="0"/>
                  </a:lnTo>
                  <a:lnTo>
                    <a:pt x="291" y="0"/>
                  </a:lnTo>
                  <a:lnTo>
                    <a:pt x="181" y="41"/>
                  </a:lnTo>
                  <a:lnTo>
                    <a:pt x="98" y="117"/>
                  </a:lnTo>
                  <a:lnTo>
                    <a:pt x="19" y="224"/>
                  </a:lnTo>
                  <a:lnTo>
                    <a:pt x="0" y="345"/>
                  </a:lnTo>
                  <a:close/>
                </a:path>
              </a:pathLst>
            </a:custGeom>
            <a:solidFill>
              <a:srgbClr val="B1A35D"/>
            </a:solidFill>
            <a:ln>
              <a:noFill/>
            </a:ln>
            <a:extLst>
              <a:ext uri="{91240B29-F687-4F45-9708-019B960494DF}">
                <a14:hiddenLine xmlns:a14="http://schemas.microsoft.com/office/drawing/2010/main" w="25400" cap="flat" cmpd="sng">
                  <a:solidFill>
                    <a:srgbClr val="000000"/>
                  </a:solidFill>
                  <a:prstDash val="solid"/>
                  <a:round/>
                  <a:headEnd/>
                  <a:tailEnd/>
                </a14:hiddenLine>
              </a:ext>
            </a:extLst>
          </p:spPr>
          <p:txBody>
            <a:bodyPr lIns="45720" tIns="44450" rIns="45720" bIns="44450" anchor="ctr" anchorCtr="1"/>
            <a:lstStyle/>
            <a:p>
              <a:r>
                <a:rPr lang="zh-TW" altLang="en-US" b="1" dirty="0" smtClean="0">
                  <a:solidFill>
                    <a:prstClr val="white"/>
                  </a:solidFill>
                  <a:latin typeface="微軟正黑體" panose="020B0604030504040204" pitchFamily="34" charset="-120"/>
                  <a:ea typeface="微軟正黑體" panose="020B0604030504040204" pitchFamily="34" charset="-120"/>
                </a:rPr>
                <a:t>環境辨識協助的需求</a:t>
              </a:r>
              <a:endParaRPr lang="zh-TW" altLang="en-US" b="1" dirty="0">
                <a:solidFill>
                  <a:prstClr val="white"/>
                </a:solidFill>
                <a:latin typeface="微軟正黑體" panose="020B0604030504040204" pitchFamily="34" charset="-120"/>
                <a:ea typeface="微軟正黑體" panose="020B0604030504040204" pitchFamily="34" charset="-120"/>
              </a:endParaRPr>
            </a:p>
          </p:txBody>
        </p:sp>
      </p:grpSp>
      <p:grpSp>
        <p:nvGrpSpPr>
          <p:cNvPr id="26" name="群組 25"/>
          <p:cNvGrpSpPr/>
          <p:nvPr/>
        </p:nvGrpSpPr>
        <p:grpSpPr>
          <a:xfrm>
            <a:off x="1710080" y="2969438"/>
            <a:ext cx="3623919" cy="1490802"/>
            <a:chOff x="1710081" y="2937293"/>
            <a:chExt cx="3118936" cy="1803947"/>
          </a:xfrm>
        </p:grpSpPr>
        <p:sp>
          <p:nvSpPr>
            <p:cNvPr id="10" name="AutoShape 4"/>
            <p:cNvSpPr>
              <a:spLocks noChangeArrowheads="1"/>
            </p:cNvSpPr>
            <p:nvPr/>
          </p:nvSpPr>
          <p:spPr bwMode="auto">
            <a:xfrm>
              <a:off x="1710081" y="3089115"/>
              <a:ext cx="3118936" cy="1652125"/>
            </a:xfrm>
            <a:prstGeom prst="roundRect">
              <a:avLst>
                <a:gd name="adj" fmla="val 36912"/>
              </a:avLst>
            </a:prstGeom>
            <a:solidFill>
              <a:schemeClr val="bg1"/>
            </a:solidFill>
            <a:ln w="76200">
              <a:solidFill>
                <a:srgbClr val="6399AB"/>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solidFill>
                  <a:prstClr val="black"/>
                </a:solidFill>
                <a:latin typeface="微軟正黑體" panose="020B0604030504040204" pitchFamily="34" charset="-120"/>
                <a:ea typeface="微軟正黑體" panose="020B0604030504040204" pitchFamily="34" charset="-120"/>
              </a:endParaRPr>
            </a:p>
          </p:txBody>
        </p:sp>
        <p:sp>
          <p:nvSpPr>
            <p:cNvPr id="11" name="Freeform 5"/>
            <p:cNvSpPr>
              <a:spLocks/>
            </p:cNvSpPr>
            <p:nvPr/>
          </p:nvSpPr>
          <p:spPr bwMode="auto">
            <a:xfrm>
              <a:off x="1710081" y="2937293"/>
              <a:ext cx="3054179" cy="434175"/>
            </a:xfrm>
            <a:custGeom>
              <a:avLst/>
              <a:gdLst>
                <a:gd name="T0" fmla="*/ 0 w 2497"/>
                <a:gd name="T1" fmla="*/ 345 h 345"/>
                <a:gd name="T2" fmla="*/ 2497 w 2497"/>
                <a:gd name="T3" fmla="*/ 345 h 345"/>
                <a:gd name="T4" fmla="*/ 2485 w 2497"/>
                <a:gd name="T5" fmla="*/ 231 h 345"/>
                <a:gd name="T6" fmla="*/ 2447 w 2497"/>
                <a:gd name="T7" fmla="*/ 161 h 345"/>
                <a:gd name="T8" fmla="*/ 2358 w 2497"/>
                <a:gd name="T9" fmla="*/ 66 h 345"/>
                <a:gd name="T10" fmla="*/ 2219 w 2497"/>
                <a:gd name="T11" fmla="*/ 0 h 345"/>
                <a:gd name="T12" fmla="*/ 291 w 2497"/>
                <a:gd name="T13" fmla="*/ 0 h 345"/>
                <a:gd name="T14" fmla="*/ 181 w 2497"/>
                <a:gd name="T15" fmla="*/ 41 h 345"/>
                <a:gd name="T16" fmla="*/ 98 w 2497"/>
                <a:gd name="T17" fmla="*/ 117 h 345"/>
                <a:gd name="T18" fmla="*/ 19 w 2497"/>
                <a:gd name="T19" fmla="*/ 224 h 345"/>
                <a:gd name="T20" fmla="*/ 0 w 2497"/>
                <a:gd name="T21" fmla="*/ 345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7"/>
                <a:gd name="T34" fmla="*/ 0 h 345"/>
                <a:gd name="T35" fmla="*/ 2497 w 2497"/>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7" h="345">
                  <a:moveTo>
                    <a:pt x="0" y="345"/>
                  </a:moveTo>
                  <a:lnTo>
                    <a:pt x="2497" y="345"/>
                  </a:lnTo>
                  <a:lnTo>
                    <a:pt x="2485" y="231"/>
                  </a:lnTo>
                  <a:lnTo>
                    <a:pt x="2447" y="161"/>
                  </a:lnTo>
                  <a:lnTo>
                    <a:pt x="2358" y="66"/>
                  </a:lnTo>
                  <a:lnTo>
                    <a:pt x="2219" y="0"/>
                  </a:lnTo>
                  <a:lnTo>
                    <a:pt x="291" y="0"/>
                  </a:lnTo>
                  <a:lnTo>
                    <a:pt x="181" y="41"/>
                  </a:lnTo>
                  <a:lnTo>
                    <a:pt x="98" y="117"/>
                  </a:lnTo>
                  <a:lnTo>
                    <a:pt x="19" y="224"/>
                  </a:lnTo>
                  <a:lnTo>
                    <a:pt x="0" y="345"/>
                  </a:lnTo>
                  <a:close/>
                </a:path>
              </a:pathLst>
            </a:custGeom>
            <a:solidFill>
              <a:srgbClr val="6399AB"/>
            </a:solidFill>
            <a:ln>
              <a:noFill/>
            </a:ln>
          </p:spPr>
          <p:txBody>
            <a:bodyPr lIns="45720" tIns="44450" rIns="45720" bIns="44450" anchor="ctr" anchorCtr="1"/>
            <a:lstStyle/>
            <a:p>
              <a:r>
                <a:rPr lang="zh-TW" altLang="en-US" b="1" dirty="0" smtClean="0">
                  <a:solidFill>
                    <a:prstClr val="white"/>
                  </a:solidFill>
                  <a:latin typeface="微軟正黑體" panose="020B0604030504040204" pitchFamily="34" charset="-120"/>
                  <a:ea typeface="微軟正黑體" panose="020B0604030504040204" pitchFamily="34" charset="-120"/>
                </a:rPr>
                <a:t>搭乘過程的不便</a:t>
              </a:r>
              <a:endParaRPr lang="zh-TW" altLang="en-US" b="1" dirty="0">
                <a:solidFill>
                  <a:prstClr val="white"/>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1874020" y="3406148"/>
              <a:ext cx="2838244" cy="1169551"/>
            </a:xfrm>
            <a:prstGeom prst="rect">
              <a:avLst/>
            </a:prstGeom>
          </p:spPr>
          <p:txBody>
            <a:bodyPr wrap="square">
              <a:spAutoFit/>
            </a:bodyPr>
            <a:lstStyle/>
            <a:p>
              <a:r>
                <a:rPr lang="zh-TW" altLang="en-US" sz="1400" b="1" dirty="0" smtClean="0">
                  <a:solidFill>
                    <a:prstClr val="black"/>
                  </a:solidFill>
                  <a:latin typeface="微軟正黑體" panose="020B0604030504040204" pitchFamily="34" charset="-120"/>
                  <a:ea typeface="微軟正黑體" panose="020B0604030504040204" pitchFamily="34" charset="-120"/>
                </a:rPr>
                <a:t>視</a:t>
              </a:r>
              <a:r>
                <a:rPr lang="zh-TW" altLang="en-US" sz="1400" b="1" dirty="0">
                  <a:solidFill>
                    <a:prstClr val="black"/>
                  </a:solidFill>
                  <a:latin typeface="微軟正黑體" panose="020B0604030504040204" pitchFamily="34" charset="-120"/>
                  <a:ea typeface="微軟正黑體" panose="020B0604030504040204" pitchFamily="34" charset="-120"/>
                </a:rPr>
                <a:t>障者使用公車查詢</a:t>
              </a:r>
              <a:r>
                <a:rPr lang="en-US" altLang="zh-TW" sz="1400" b="1" dirty="0">
                  <a:solidFill>
                    <a:prstClr val="black"/>
                  </a:solidFill>
                  <a:latin typeface="微軟正黑體" panose="020B0604030504040204" pitchFamily="34" charset="-120"/>
                  <a:ea typeface="微軟正黑體" panose="020B0604030504040204" pitchFamily="34" charset="-120"/>
                </a:rPr>
                <a:t>APP</a:t>
              </a:r>
              <a:r>
                <a:rPr lang="zh-TW" altLang="en-US" sz="1400" b="1" dirty="0">
                  <a:solidFill>
                    <a:prstClr val="black"/>
                  </a:solidFill>
                  <a:latin typeface="微軟正黑體" panose="020B0604030504040204" pitchFamily="34" charset="-120"/>
                  <a:ea typeface="微軟正黑體" panose="020B0604030504040204" pitchFamily="34" charset="-120"/>
                </a:rPr>
                <a:t>，到站時舉</a:t>
              </a:r>
              <a:r>
                <a:rPr lang="zh-TW" altLang="en-US" sz="1400" b="1" dirty="0" smtClean="0">
                  <a:solidFill>
                    <a:prstClr val="black"/>
                  </a:solidFill>
                  <a:latin typeface="微軟正黑體" panose="020B0604030504040204" pitchFamily="34" charset="-120"/>
                  <a:ea typeface="微軟正黑體" panose="020B0604030504040204" pitchFamily="34" charset="-120"/>
                </a:rPr>
                <a:t>牌，請</a:t>
              </a:r>
              <a:r>
                <a:rPr lang="zh-TW" altLang="en-US" sz="1400" b="1" dirty="0">
                  <a:solidFill>
                    <a:prstClr val="black"/>
                  </a:solidFill>
                  <a:latin typeface="微軟正黑體" panose="020B0604030504040204" pitchFamily="34" charset="-120"/>
                  <a:ea typeface="微軟正黑體" panose="020B0604030504040204" pitchFamily="34" charset="-120"/>
                </a:rPr>
                <a:t>公車停車後</a:t>
              </a:r>
              <a:r>
                <a:rPr lang="zh-TW" altLang="en-US" sz="1400" b="1" dirty="0" smtClean="0">
                  <a:solidFill>
                    <a:prstClr val="black"/>
                  </a:solidFill>
                  <a:latin typeface="微軟正黑體" panose="020B0604030504040204" pitchFamily="34" charset="-120"/>
                  <a:ea typeface="微軟正黑體" panose="020B0604030504040204" pitchFamily="34" charset="-120"/>
                </a:rPr>
                <a:t>上車</a:t>
              </a:r>
              <a:r>
                <a:rPr lang="zh-TW" altLang="en-US" sz="1400" b="1" dirty="0">
                  <a:solidFill>
                    <a:prstClr val="black"/>
                  </a:solidFill>
                  <a:latin typeface="微軟正黑體" panose="020B0604030504040204" pitchFamily="34" charset="-120"/>
                  <a:ea typeface="微軟正黑體" panose="020B0604030504040204" pitchFamily="34" charset="-120"/>
                </a:rPr>
                <a:t>，</a:t>
              </a:r>
              <a:r>
                <a:rPr lang="zh-TW" altLang="en-US" sz="1400" b="1" dirty="0" smtClean="0">
                  <a:solidFill>
                    <a:prstClr val="black"/>
                  </a:solidFill>
                  <a:latin typeface="微軟正黑體" panose="020B0604030504040204" pitchFamily="34" charset="-120"/>
                  <a:ea typeface="微軟正黑體" panose="020B0604030504040204" pitchFamily="34" charset="-120"/>
                </a:rPr>
                <a:t>缺點是只能預先決定好路線；</a:t>
              </a:r>
              <a:r>
                <a:rPr lang="zh-TW" altLang="en-US" sz="1400" b="1" dirty="0" smtClean="0">
                  <a:solidFill>
                    <a:srgbClr val="FF0000"/>
                  </a:solidFill>
                  <a:latin typeface="微軟正黑體" panose="020B0604030504040204" pitchFamily="34" charset="-120"/>
                  <a:ea typeface="微軟正黑體" panose="020B0604030504040204" pitchFamily="34" charset="-120"/>
                </a:rPr>
                <a:t>靠近路邊舉牌有危險</a:t>
              </a:r>
              <a:r>
                <a:rPr lang="en-US" altLang="zh-TW" sz="1400" b="1" dirty="0" smtClean="0">
                  <a:solidFill>
                    <a:prstClr val="black"/>
                  </a:solidFill>
                  <a:latin typeface="微軟正黑體" panose="020B0604030504040204" pitchFamily="34" charset="-120"/>
                  <a:ea typeface="微軟正黑體" panose="020B0604030504040204" pitchFamily="34" charset="-120"/>
                </a:rPr>
                <a:t>(</a:t>
              </a:r>
              <a:r>
                <a:rPr lang="zh-TW" altLang="en-US" sz="1400" b="1" dirty="0" smtClean="0">
                  <a:solidFill>
                    <a:prstClr val="black"/>
                  </a:solidFill>
                  <a:latin typeface="微軟正黑體" panose="020B0604030504040204" pitchFamily="34" charset="-120"/>
                  <a:ea typeface="微軟正黑體" panose="020B0604030504040204" pitchFamily="34" charset="-120"/>
                </a:rPr>
                <a:t>特別</a:t>
              </a:r>
              <a:r>
                <a:rPr lang="zh-TW" altLang="en-US" sz="1400" b="1" dirty="0">
                  <a:solidFill>
                    <a:prstClr val="black"/>
                  </a:solidFill>
                  <a:latin typeface="微軟正黑體" panose="020B0604030504040204" pitchFamily="34" charset="-120"/>
                  <a:ea typeface="微軟正黑體" panose="020B0604030504040204" pitchFamily="34" charset="-120"/>
                </a:rPr>
                <a:t>是</a:t>
              </a:r>
              <a:r>
                <a:rPr lang="zh-TW" altLang="en-US" sz="1400" b="1" dirty="0" smtClean="0">
                  <a:solidFill>
                    <a:prstClr val="black"/>
                  </a:solidFill>
                  <a:latin typeface="微軟正黑體" panose="020B0604030504040204" pitchFamily="34" charset="-120"/>
                  <a:ea typeface="微軟正黑體" panose="020B0604030504040204" pitchFamily="34" charset="-120"/>
                </a:rPr>
                <a:t>公車</a:t>
              </a:r>
              <a:r>
                <a:rPr lang="zh-TW" altLang="en-US" sz="1400" b="1" dirty="0">
                  <a:solidFill>
                    <a:prstClr val="black"/>
                  </a:solidFill>
                  <a:latin typeface="微軟正黑體" panose="020B0604030504040204" pitchFamily="34" charset="-120"/>
                  <a:ea typeface="微軟正黑體" panose="020B0604030504040204" pitchFamily="34" charset="-120"/>
                </a:rPr>
                <a:t>專用</a:t>
              </a:r>
              <a:r>
                <a:rPr lang="zh-TW" altLang="en-US" sz="1400" b="1" dirty="0" smtClean="0">
                  <a:solidFill>
                    <a:prstClr val="black"/>
                  </a:solidFill>
                  <a:latin typeface="微軟正黑體" panose="020B0604030504040204" pitchFamily="34" charset="-120"/>
                  <a:ea typeface="微軟正黑體" panose="020B0604030504040204" pitchFamily="34" charset="-120"/>
                </a:rPr>
                <a:t>道</a:t>
              </a:r>
              <a:r>
                <a:rPr lang="en-US" altLang="zh-TW" sz="1400" b="1" dirty="0" smtClean="0">
                  <a:solidFill>
                    <a:prstClr val="black"/>
                  </a:solidFill>
                  <a:latin typeface="微軟正黑體" panose="020B0604030504040204" pitchFamily="34" charset="-120"/>
                  <a:ea typeface="微軟正黑體" panose="020B0604030504040204" pitchFamily="34" charset="-120"/>
                </a:rPr>
                <a:t>)</a:t>
              </a:r>
              <a:r>
                <a:rPr lang="zh-TW" altLang="en-US" sz="1400" b="1" dirty="0" smtClean="0">
                  <a:solidFill>
                    <a:prstClr val="black"/>
                  </a:solidFill>
                  <a:latin typeface="微軟正黑體" panose="020B0604030504040204" pitchFamily="34" charset="-120"/>
                  <a:ea typeface="微軟正黑體" panose="020B0604030504040204" pitchFamily="34" charset="-120"/>
                </a:rPr>
                <a:t>，</a:t>
              </a:r>
              <a:r>
                <a:rPr lang="zh-TW" altLang="en-US" sz="1400" b="1" dirty="0" smtClean="0">
                  <a:solidFill>
                    <a:srgbClr val="FF0000"/>
                  </a:solidFill>
                  <a:latin typeface="微軟正黑體" panose="020B0604030504040204" pitchFamily="34" charset="-120"/>
                  <a:ea typeface="微軟正黑體" panose="020B0604030504040204" pitchFamily="34" charset="-120"/>
                </a:rPr>
                <a:t>公車司機較難察覺其存在</a:t>
              </a:r>
              <a:endParaRPr lang="zh-TW" altLang="en-US" sz="1400" b="1" dirty="0">
                <a:solidFill>
                  <a:srgbClr val="FF0000"/>
                </a:solidFill>
                <a:latin typeface="微軟正黑體" panose="020B0604030504040204" pitchFamily="34" charset="-120"/>
                <a:ea typeface="微軟正黑體" panose="020B0604030504040204" pitchFamily="34" charset="-120"/>
              </a:endParaRPr>
            </a:p>
          </p:txBody>
        </p:sp>
      </p:grpSp>
      <p:sp>
        <p:nvSpPr>
          <p:cNvPr id="19" name="矩形 18"/>
          <p:cNvSpPr/>
          <p:nvPr/>
        </p:nvSpPr>
        <p:spPr>
          <a:xfrm>
            <a:off x="5583226" y="3406148"/>
            <a:ext cx="3410854" cy="1169551"/>
          </a:xfrm>
          <a:prstGeom prst="rect">
            <a:avLst/>
          </a:prstGeom>
        </p:spPr>
        <p:txBody>
          <a:bodyPr wrap="square">
            <a:spAutoFit/>
          </a:bodyPr>
          <a:lstStyle/>
          <a:p>
            <a:r>
              <a:rPr lang="zh-TW" altLang="en-US" sz="1400" b="1" dirty="0">
                <a:solidFill>
                  <a:prstClr val="black"/>
                </a:solidFill>
                <a:latin typeface="微軟正黑體" panose="020B0604030504040204" pitchFamily="34" charset="-120"/>
                <a:ea typeface="微軟正黑體" panose="020B0604030504040204" pitchFamily="34" charset="-120"/>
              </a:rPr>
              <a:t>視障者</a:t>
            </a:r>
            <a:r>
              <a:rPr lang="zh-TW" altLang="en-US" sz="1400" b="1" dirty="0" smtClean="0">
                <a:solidFill>
                  <a:prstClr val="black"/>
                </a:solidFill>
                <a:latin typeface="微軟正黑體" panose="020B0604030504040204" pitchFamily="34" charset="-120"/>
                <a:ea typeface="微軟正黑體" panose="020B0604030504040204" pitchFamily="34" charset="-120"/>
              </a:rPr>
              <a:t>搭公車</a:t>
            </a:r>
            <a:r>
              <a:rPr lang="zh-TW" altLang="en-US" sz="1400" b="1" dirty="0">
                <a:solidFill>
                  <a:prstClr val="black"/>
                </a:solidFill>
                <a:latin typeface="微軟正黑體" panose="020B0604030504040204" pitchFamily="34" charset="-120"/>
                <a:ea typeface="微軟正黑體" panose="020B0604030504040204" pitchFamily="34" charset="-120"/>
              </a:rPr>
              <a:t>時在陌生或複雜環境中， 找不到</a:t>
            </a:r>
            <a:r>
              <a:rPr lang="zh-TW" altLang="en-US" sz="1400" b="1" dirty="0">
                <a:solidFill>
                  <a:srgbClr val="FF0000"/>
                </a:solidFill>
                <a:latin typeface="微軟正黑體" panose="020B0604030504040204" pitchFamily="34" charset="-120"/>
                <a:ea typeface="微軟正黑體" panose="020B0604030504040204" pitchFamily="34" charset="-120"/>
              </a:rPr>
              <a:t>與目標物相對的</a:t>
            </a:r>
            <a:r>
              <a:rPr lang="zh-TW" altLang="en-US" sz="1400" b="1" dirty="0" smtClean="0">
                <a:solidFill>
                  <a:srgbClr val="FF0000"/>
                </a:solidFill>
                <a:latin typeface="微軟正黑體" panose="020B0604030504040204" pitchFamily="34" charset="-120"/>
                <a:ea typeface="微軟正黑體" panose="020B0604030504040204" pitchFamily="34" charset="-120"/>
              </a:rPr>
              <a:t>方向感</a:t>
            </a:r>
            <a:r>
              <a:rPr lang="zh-TW" altLang="en-US" sz="1400" b="1" dirty="0" smtClean="0">
                <a:solidFill>
                  <a:prstClr val="black"/>
                </a:solidFill>
                <a:latin typeface="微軟正黑體" panose="020B0604030504040204" pitchFamily="34" charset="-120"/>
                <a:ea typeface="微軟正黑體" panose="020B0604030504040204" pitchFamily="34" charset="-120"/>
              </a:rPr>
              <a:t>。此外，視</a:t>
            </a:r>
            <a:r>
              <a:rPr lang="zh-TW" altLang="en-US" sz="1400" b="1" dirty="0">
                <a:solidFill>
                  <a:prstClr val="black"/>
                </a:solidFill>
                <a:latin typeface="微軟正黑體" panose="020B0604030504040204" pitchFamily="34" charset="-120"/>
                <a:ea typeface="微軟正黑體" panose="020B0604030504040204" pitchFamily="34" charset="-120"/>
              </a:rPr>
              <a:t>障</a:t>
            </a:r>
            <a:r>
              <a:rPr lang="zh-TW" altLang="en-US" sz="1400" b="1" dirty="0" smtClean="0">
                <a:solidFill>
                  <a:prstClr val="black"/>
                </a:solidFill>
                <a:latin typeface="微軟正黑體" panose="020B0604030504040204" pitchFamily="34" charset="-120"/>
                <a:ea typeface="微軟正黑體" panose="020B0604030504040204" pitchFamily="34" charset="-120"/>
              </a:rPr>
              <a:t>者會</a:t>
            </a:r>
            <a:r>
              <a:rPr lang="zh-TW" altLang="en-US" sz="1400" b="1" dirty="0">
                <a:solidFill>
                  <a:prstClr val="black"/>
                </a:solidFill>
                <a:latin typeface="微軟正黑體" panose="020B0604030504040204" pitchFamily="34" charset="-120"/>
                <a:ea typeface="微軟正黑體" panose="020B0604030504040204" pitchFamily="34" charset="-120"/>
              </a:rPr>
              <a:t>因為</a:t>
            </a:r>
            <a:r>
              <a:rPr lang="zh-TW" altLang="en-US" sz="1400" b="1" dirty="0">
                <a:solidFill>
                  <a:srgbClr val="FF0000"/>
                </a:solidFill>
                <a:latin typeface="微軟正黑體" panose="020B0604030504040204" pitchFamily="34" charset="-120"/>
                <a:ea typeface="微軟正黑體" panose="020B0604030504040204" pitchFamily="34" charset="-120"/>
              </a:rPr>
              <a:t>無法辨識公車，特別是多班次公車進站時，</a:t>
            </a:r>
            <a:r>
              <a:rPr lang="zh-TW" altLang="en-US" sz="1400" dirty="0" smtClean="0">
                <a:latin typeface="微軟正黑體" panose="020B0604030504040204" pitchFamily="34" charset="-120"/>
                <a:ea typeface="微軟正黑體" panose="020B0604030504040204" pitchFamily="34" charset="-120"/>
              </a:rPr>
              <a:t>錯失</a:t>
            </a:r>
            <a:r>
              <a:rPr lang="zh-TW" altLang="en-US" sz="1400" dirty="0">
                <a:latin typeface="微軟正黑體" panose="020B0604030504040204" pitchFamily="34" charset="-120"/>
                <a:ea typeface="微軟正黑體" panose="020B0604030504040204" pitchFamily="34" charset="-120"/>
              </a:rPr>
              <a:t>公車的</a:t>
            </a:r>
            <a:r>
              <a:rPr lang="zh-TW" altLang="en-US" sz="1400" dirty="0" smtClean="0">
                <a:latin typeface="微軟正黑體" panose="020B0604030504040204" pitchFamily="34" charset="-120"/>
                <a:ea typeface="微軟正黑體" panose="020B0604030504040204" pitchFamily="34" charset="-120"/>
              </a:rPr>
              <a:t>搭乘時機</a:t>
            </a:r>
            <a:endParaRPr lang="zh-TW" altLang="en-US" sz="1400" dirty="0">
              <a:latin typeface="微軟正黑體" panose="020B0604030504040204" pitchFamily="34" charset="-120"/>
              <a:ea typeface="微軟正黑體" panose="020B0604030504040204" pitchFamily="34" charset="-120"/>
            </a:endParaRPr>
          </a:p>
          <a:p>
            <a:endParaRPr lang="zh-TW" altLang="en-US" sz="1400" b="1" dirty="0">
              <a:solidFill>
                <a:prstClr val="black"/>
              </a:solidFill>
              <a:latin typeface="微軟正黑體" panose="020B0604030504040204" pitchFamily="34" charset="-120"/>
              <a:ea typeface="微軟正黑體" panose="020B0604030504040204" pitchFamily="34" charset="-120"/>
            </a:endParaRPr>
          </a:p>
        </p:txBody>
      </p:sp>
      <p:grpSp>
        <p:nvGrpSpPr>
          <p:cNvPr id="29" name="群組 28"/>
          <p:cNvGrpSpPr/>
          <p:nvPr/>
        </p:nvGrpSpPr>
        <p:grpSpPr>
          <a:xfrm>
            <a:off x="5570998" y="4685537"/>
            <a:ext cx="3464272" cy="1424793"/>
            <a:chOff x="5513070" y="4919566"/>
            <a:chExt cx="3185462" cy="1562375"/>
          </a:xfrm>
        </p:grpSpPr>
        <p:sp>
          <p:nvSpPr>
            <p:cNvPr id="16" name="AutoShape 7"/>
            <p:cNvSpPr>
              <a:spLocks noChangeArrowheads="1"/>
            </p:cNvSpPr>
            <p:nvPr/>
          </p:nvSpPr>
          <p:spPr bwMode="auto">
            <a:xfrm>
              <a:off x="5513070" y="5067867"/>
              <a:ext cx="3185462" cy="1414074"/>
            </a:xfrm>
            <a:prstGeom prst="roundRect">
              <a:avLst>
                <a:gd name="adj" fmla="val 36912"/>
              </a:avLst>
            </a:prstGeom>
            <a:solidFill>
              <a:schemeClr val="bg1"/>
            </a:solidFill>
            <a:ln w="76200">
              <a:solidFill>
                <a:srgbClr val="E0AD12"/>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solidFill>
                  <a:prstClr val="black"/>
                </a:solidFill>
                <a:latin typeface="微軟正黑體" panose="020B0604030504040204" pitchFamily="34" charset="-120"/>
                <a:ea typeface="微軟正黑體" panose="020B0604030504040204" pitchFamily="34" charset="-120"/>
              </a:endParaRPr>
            </a:p>
          </p:txBody>
        </p:sp>
        <p:sp>
          <p:nvSpPr>
            <p:cNvPr id="17" name="Freeform 8"/>
            <p:cNvSpPr>
              <a:spLocks/>
            </p:cNvSpPr>
            <p:nvPr/>
          </p:nvSpPr>
          <p:spPr bwMode="gray">
            <a:xfrm>
              <a:off x="5607094" y="4919566"/>
              <a:ext cx="3091438" cy="402030"/>
            </a:xfrm>
            <a:custGeom>
              <a:avLst/>
              <a:gdLst>
                <a:gd name="T0" fmla="*/ 0 w 2497"/>
                <a:gd name="T1" fmla="*/ 216 h 345"/>
                <a:gd name="T2" fmla="*/ 1573 w 2497"/>
                <a:gd name="T3" fmla="*/ 216 h 345"/>
                <a:gd name="T4" fmla="*/ 1565 w 2497"/>
                <a:gd name="T5" fmla="*/ 145 h 345"/>
                <a:gd name="T6" fmla="*/ 1541 w 2497"/>
                <a:gd name="T7" fmla="*/ 100 h 345"/>
                <a:gd name="T8" fmla="*/ 1486 w 2497"/>
                <a:gd name="T9" fmla="*/ 41 h 345"/>
                <a:gd name="T10" fmla="*/ 1398 w 2497"/>
                <a:gd name="T11" fmla="*/ 0 h 345"/>
                <a:gd name="T12" fmla="*/ 183 w 2497"/>
                <a:gd name="T13" fmla="*/ 0 h 345"/>
                <a:gd name="T14" fmla="*/ 114 w 2497"/>
                <a:gd name="T15" fmla="*/ 25 h 345"/>
                <a:gd name="T16" fmla="*/ 62 w 2497"/>
                <a:gd name="T17" fmla="*/ 74 h 345"/>
                <a:gd name="T18" fmla="*/ 12 w 2497"/>
                <a:gd name="T19" fmla="*/ 140 h 345"/>
                <a:gd name="T20" fmla="*/ 0 w 2497"/>
                <a:gd name="T21" fmla="*/ 216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7"/>
                <a:gd name="T34" fmla="*/ 0 h 345"/>
                <a:gd name="T35" fmla="*/ 2497 w 2497"/>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7" h="345">
                  <a:moveTo>
                    <a:pt x="0" y="345"/>
                  </a:moveTo>
                  <a:lnTo>
                    <a:pt x="2497" y="345"/>
                  </a:lnTo>
                  <a:lnTo>
                    <a:pt x="2485" y="231"/>
                  </a:lnTo>
                  <a:lnTo>
                    <a:pt x="2447" y="161"/>
                  </a:lnTo>
                  <a:lnTo>
                    <a:pt x="2358" y="66"/>
                  </a:lnTo>
                  <a:lnTo>
                    <a:pt x="2219" y="0"/>
                  </a:lnTo>
                  <a:lnTo>
                    <a:pt x="291" y="0"/>
                  </a:lnTo>
                  <a:lnTo>
                    <a:pt x="181" y="41"/>
                  </a:lnTo>
                  <a:lnTo>
                    <a:pt x="98" y="117"/>
                  </a:lnTo>
                  <a:lnTo>
                    <a:pt x="19" y="224"/>
                  </a:lnTo>
                  <a:lnTo>
                    <a:pt x="0" y="345"/>
                  </a:lnTo>
                  <a:close/>
                </a:path>
              </a:pathLst>
            </a:custGeom>
            <a:solidFill>
              <a:srgbClr val="E0AD12"/>
            </a:solidFill>
            <a:ln>
              <a:noFill/>
            </a:ln>
            <a:extLst>
              <a:ext uri="{91240B29-F687-4F45-9708-019B960494DF}">
                <a14:hiddenLine xmlns:a14="http://schemas.microsoft.com/office/drawing/2010/main" w="25400" cap="flat" cmpd="sng">
                  <a:solidFill>
                    <a:srgbClr val="000000"/>
                  </a:solidFill>
                  <a:prstDash val="solid"/>
                  <a:round/>
                  <a:headEnd/>
                  <a:tailEnd/>
                </a14:hiddenLine>
              </a:ext>
            </a:extLst>
          </p:spPr>
          <p:txBody>
            <a:bodyPr lIns="45720" tIns="44450" rIns="45720" bIns="44450" anchor="ctr" anchorCtr="1"/>
            <a:lstStyle/>
            <a:p>
              <a:r>
                <a:rPr lang="zh-TW" altLang="en-US" b="1" dirty="0" smtClean="0">
                  <a:solidFill>
                    <a:prstClr val="white"/>
                  </a:solidFill>
                  <a:latin typeface="微軟正黑體" panose="020B0604030504040204" pitchFamily="34" charset="-120"/>
                  <a:ea typeface="微軟正黑體" panose="020B0604030504040204" pitchFamily="34" charset="-120"/>
                </a:rPr>
                <a:t>服務程序的未落實</a:t>
              </a:r>
              <a:r>
                <a:rPr lang="en-US" altLang="zh-TW" b="1" dirty="0" smtClean="0">
                  <a:solidFill>
                    <a:prstClr val="white"/>
                  </a:solidFill>
                  <a:latin typeface="微軟正黑體" panose="020B0604030504040204" pitchFamily="34" charset="-120"/>
                  <a:ea typeface="微軟正黑體" panose="020B0604030504040204" pitchFamily="34" charset="-120"/>
                </a:rPr>
                <a:t>*</a:t>
              </a:r>
              <a:endParaRPr lang="zh-TW" altLang="en-US" b="1" dirty="0">
                <a:solidFill>
                  <a:prstClr val="white"/>
                </a:solidFill>
                <a:latin typeface="微軟正黑體" panose="020B0604030504040204" pitchFamily="34" charset="-120"/>
                <a:ea typeface="微軟正黑體" panose="020B0604030504040204" pitchFamily="34" charset="-120"/>
              </a:endParaRPr>
            </a:p>
          </p:txBody>
        </p:sp>
        <p:sp>
          <p:nvSpPr>
            <p:cNvPr id="20" name="矩形 19"/>
            <p:cNvSpPr/>
            <p:nvPr/>
          </p:nvSpPr>
          <p:spPr>
            <a:xfrm>
              <a:off x="5513071" y="5312390"/>
              <a:ext cx="3122153" cy="1046238"/>
            </a:xfrm>
            <a:prstGeom prst="rect">
              <a:avLst/>
            </a:prstGeom>
          </p:spPr>
          <p:txBody>
            <a:bodyPr wrap="square">
              <a:spAutoFit/>
            </a:bodyPr>
            <a:lstStyle/>
            <a:p>
              <a:r>
                <a:rPr lang="zh-TW" altLang="en-US" sz="1400" b="1" dirty="0" smtClean="0">
                  <a:solidFill>
                    <a:prstClr val="black"/>
                  </a:solidFill>
                  <a:latin typeface="微軟正黑體" panose="020B0604030504040204" pitchFamily="34" charset="-120"/>
                  <a:ea typeface="微軟正黑體" panose="020B0604030504040204" pitchFamily="34" charset="-120"/>
                </a:rPr>
                <a:t>各縣市「</a:t>
              </a:r>
              <a:r>
                <a:rPr lang="zh-TW" altLang="en-US" sz="1400" b="1" dirty="0" smtClean="0">
                  <a:solidFill>
                    <a:srgbClr val="FF0000"/>
                  </a:solidFill>
                  <a:latin typeface="微軟正黑體" panose="020B0604030504040204" pitchFamily="34" charset="-120"/>
                  <a:ea typeface="微軟正黑體" panose="020B0604030504040204" pitchFamily="34" charset="-120"/>
                </a:rPr>
                <a:t>大客車</a:t>
              </a:r>
              <a:r>
                <a:rPr lang="zh-TW" altLang="en-US" sz="1400" b="1" dirty="0">
                  <a:solidFill>
                    <a:srgbClr val="FF0000"/>
                  </a:solidFill>
                  <a:latin typeface="微軟正黑體" panose="020B0604030504040204" pitchFamily="34" charset="-120"/>
                  <a:ea typeface="微軟正黑體" panose="020B0604030504040204" pitchFamily="34" charset="-120"/>
                </a:rPr>
                <a:t>無障礙設備操作及服務視障者上下車標準作業</a:t>
              </a:r>
              <a:r>
                <a:rPr lang="zh-TW" altLang="en-US" sz="1400" b="1" dirty="0" smtClean="0">
                  <a:solidFill>
                    <a:srgbClr val="FF0000"/>
                  </a:solidFill>
                  <a:latin typeface="微軟正黑體" panose="020B0604030504040204" pitchFamily="34" charset="-120"/>
                  <a:ea typeface="微軟正黑體" panose="020B0604030504040204" pitchFamily="34" charset="-120"/>
                </a:rPr>
                <a:t>程序</a:t>
              </a:r>
              <a:r>
                <a:rPr lang="zh-TW" altLang="en-US" sz="1400" b="1" dirty="0" smtClean="0">
                  <a:solidFill>
                    <a:prstClr val="black"/>
                  </a:solidFill>
                  <a:latin typeface="微軟正黑體" panose="020B0604030504040204" pitchFamily="34" charset="-120"/>
                  <a:ea typeface="微軟正黑體" panose="020B0604030504040204" pitchFamily="34" charset="-120"/>
                </a:rPr>
                <a:t>」明定公車要有語音報站系統，但部分司機或乘客因民眾抱怨噪音干擾等，會把</a:t>
              </a:r>
              <a:r>
                <a:rPr lang="zh-TW" altLang="en-US" sz="1400" b="1" dirty="0" smtClean="0">
                  <a:solidFill>
                    <a:srgbClr val="FF0000"/>
                  </a:solidFill>
                  <a:latin typeface="微軟正黑體" panose="020B0604030504040204" pitchFamily="34" charset="-120"/>
                  <a:ea typeface="微軟正黑體" panose="020B0604030504040204" pitchFamily="34" charset="-120"/>
                </a:rPr>
                <a:t>音量關掉或做調整</a:t>
              </a:r>
            </a:p>
          </p:txBody>
        </p:sp>
      </p:grpSp>
      <p:grpSp>
        <p:nvGrpSpPr>
          <p:cNvPr id="28" name="群組 27"/>
          <p:cNvGrpSpPr/>
          <p:nvPr/>
        </p:nvGrpSpPr>
        <p:grpSpPr>
          <a:xfrm>
            <a:off x="1699707" y="4720385"/>
            <a:ext cx="3644663" cy="1343045"/>
            <a:chOff x="1689336" y="4921961"/>
            <a:chExt cx="3139681" cy="1559980"/>
          </a:xfrm>
        </p:grpSpPr>
        <p:sp>
          <p:nvSpPr>
            <p:cNvPr id="12" name="AutoShape 16"/>
            <p:cNvSpPr>
              <a:spLocks noChangeArrowheads="1"/>
            </p:cNvSpPr>
            <p:nvPr/>
          </p:nvSpPr>
          <p:spPr bwMode="auto">
            <a:xfrm>
              <a:off x="1689336" y="5076415"/>
              <a:ext cx="3139681" cy="1405526"/>
            </a:xfrm>
            <a:prstGeom prst="roundRect">
              <a:avLst>
                <a:gd name="adj" fmla="val 36912"/>
              </a:avLst>
            </a:prstGeom>
            <a:solidFill>
              <a:schemeClr val="bg1"/>
            </a:solidFill>
            <a:ln w="76200">
              <a:solidFill>
                <a:srgbClr val="A1A646"/>
              </a:solidFill>
              <a:round/>
              <a:headEnd/>
              <a:tailEnd/>
            </a:ln>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endParaRPr lang="zh-TW" altLang="en-US">
                <a:solidFill>
                  <a:srgbClr val="002060"/>
                </a:solidFill>
                <a:latin typeface="微軟正黑體" panose="020B0604030504040204" pitchFamily="34" charset="-120"/>
                <a:ea typeface="微軟正黑體" panose="020B0604030504040204" pitchFamily="34" charset="-120"/>
              </a:endParaRPr>
            </a:p>
          </p:txBody>
        </p:sp>
        <p:sp>
          <p:nvSpPr>
            <p:cNvPr id="13" name="Freeform 17"/>
            <p:cNvSpPr>
              <a:spLocks/>
            </p:cNvSpPr>
            <p:nvPr/>
          </p:nvSpPr>
          <p:spPr bwMode="gray">
            <a:xfrm>
              <a:off x="1689336" y="4921961"/>
              <a:ext cx="3139681" cy="432732"/>
            </a:xfrm>
            <a:custGeom>
              <a:avLst/>
              <a:gdLst>
                <a:gd name="T0" fmla="*/ 0 w 2497"/>
                <a:gd name="T1" fmla="*/ 216 h 345"/>
                <a:gd name="T2" fmla="*/ 1573 w 2497"/>
                <a:gd name="T3" fmla="*/ 216 h 345"/>
                <a:gd name="T4" fmla="*/ 1565 w 2497"/>
                <a:gd name="T5" fmla="*/ 145 h 345"/>
                <a:gd name="T6" fmla="*/ 1541 w 2497"/>
                <a:gd name="T7" fmla="*/ 100 h 345"/>
                <a:gd name="T8" fmla="*/ 1486 w 2497"/>
                <a:gd name="T9" fmla="*/ 41 h 345"/>
                <a:gd name="T10" fmla="*/ 1398 w 2497"/>
                <a:gd name="T11" fmla="*/ 0 h 345"/>
                <a:gd name="T12" fmla="*/ 183 w 2497"/>
                <a:gd name="T13" fmla="*/ 0 h 345"/>
                <a:gd name="T14" fmla="*/ 114 w 2497"/>
                <a:gd name="T15" fmla="*/ 25 h 345"/>
                <a:gd name="T16" fmla="*/ 62 w 2497"/>
                <a:gd name="T17" fmla="*/ 74 h 345"/>
                <a:gd name="T18" fmla="*/ 12 w 2497"/>
                <a:gd name="T19" fmla="*/ 140 h 345"/>
                <a:gd name="T20" fmla="*/ 0 w 2497"/>
                <a:gd name="T21" fmla="*/ 216 h 3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7"/>
                <a:gd name="T34" fmla="*/ 0 h 345"/>
                <a:gd name="T35" fmla="*/ 2497 w 2497"/>
                <a:gd name="T36" fmla="*/ 345 h 3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7" h="345">
                  <a:moveTo>
                    <a:pt x="0" y="345"/>
                  </a:moveTo>
                  <a:lnTo>
                    <a:pt x="2497" y="345"/>
                  </a:lnTo>
                  <a:lnTo>
                    <a:pt x="2485" y="231"/>
                  </a:lnTo>
                  <a:lnTo>
                    <a:pt x="2447" y="161"/>
                  </a:lnTo>
                  <a:lnTo>
                    <a:pt x="2358" y="66"/>
                  </a:lnTo>
                  <a:lnTo>
                    <a:pt x="2219" y="0"/>
                  </a:lnTo>
                  <a:lnTo>
                    <a:pt x="291" y="0"/>
                  </a:lnTo>
                  <a:lnTo>
                    <a:pt x="181" y="41"/>
                  </a:lnTo>
                  <a:lnTo>
                    <a:pt x="98" y="117"/>
                  </a:lnTo>
                  <a:lnTo>
                    <a:pt x="19" y="224"/>
                  </a:lnTo>
                  <a:lnTo>
                    <a:pt x="0" y="345"/>
                  </a:lnTo>
                  <a:close/>
                </a:path>
              </a:pathLst>
            </a:custGeom>
            <a:solidFill>
              <a:srgbClr val="A1A646"/>
            </a:solidFill>
            <a:ln>
              <a:noFill/>
            </a:ln>
            <a:extLst>
              <a:ext uri="{91240B29-F687-4F45-9708-019B960494DF}">
                <a14:hiddenLine xmlns:a14="http://schemas.microsoft.com/office/drawing/2010/main" w="25400" cap="flat" cmpd="sng">
                  <a:solidFill>
                    <a:srgbClr val="000000"/>
                  </a:solidFill>
                  <a:prstDash val="solid"/>
                  <a:round/>
                  <a:headEnd/>
                  <a:tailEnd/>
                </a14:hiddenLine>
              </a:ext>
            </a:extLst>
          </p:spPr>
          <p:txBody>
            <a:bodyPr lIns="45720" tIns="44450" rIns="45720" bIns="44450" anchor="ctr" anchorCtr="1"/>
            <a:lstStyle/>
            <a:p>
              <a:r>
                <a:rPr lang="zh-TW" altLang="en-US" b="1" dirty="0" smtClean="0">
                  <a:solidFill>
                    <a:prstClr val="white"/>
                  </a:solidFill>
                  <a:latin typeface="微軟正黑體" panose="020B0604030504040204" pitchFamily="34" charset="-120"/>
                  <a:ea typeface="微軟正黑體" panose="020B0604030504040204" pitchFamily="34" charset="-120"/>
                </a:rPr>
                <a:t>候車輔助設備的不足</a:t>
              </a:r>
              <a:endParaRPr lang="zh-TW" altLang="en-US" b="1" dirty="0">
                <a:solidFill>
                  <a:prstClr val="white"/>
                </a:solidFill>
                <a:latin typeface="微軟正黑體" panose="020B0604030504040204" pitchFamily="34" charset="-120"/>
                <a:ea typeface="微軟正黑體" panose="020B0604030504040204" pitchFamily="34" charset="-120"/>
              </a:endParaRPr>
            </a:p>
          </p:txBody>
        </p:sp>
        <p:sp>
          <p:nvSpPr>
            <p:cNvPr id="21" name="矩形 20"/>
            <p:cNvSpPr/>
            <p:nvPr/>
          </p:nvSpPr>
          <p:spPr>
            <a:xfrm>
              <a:off x="1823169" y="5327229"/>
              <a:ext cx="2939946" cy="1108219"/>
            </a:xfrm>
            <a:prstGeom prst="rect">
              <a:avLst/>
            </a:prstGeom>
          </p:spPr>
          <p:txBody>
            <a:bodyPr wrap="square">
              <a:spAutoFit/>
            </a:bodyPr>
            <a:lstStyle/>
            <a:p>
              <a:r>
                <a:rPr lang="zh-TW" altLang="en-US" sz="1400" b="1" dirty="0" smtClean="0">
                  <a:latin typeface="微軟正黑體" panose="020B0604030504040204" pitchFamily="34" charset="-120"/>
                  <a:ea typeface="微軟正黑體" panose="020B0604030504040204" pitchFamily="34" charset="-120"/>
                </a:rPr>
                <a:t>目前部份縣市的部分</a:t>
              </a:r>
              <a:r>
                <a:rPr lang="zh-TW" altLang="en-US" sz="1400" b="1" dirty="0">
                  <a:latin typeface="微軟正黑體" panose="020B0604030504040204" pitchFamily="34" charset="-120"/>
                  <a:ea typeface="微軟正黑體" panose="020B0604030504040204" pitchFamily="34" charset="-120"/>
                </a:rPr>
                <a:t>公</a:t>
              </a:r>
              <a:r>
                <a:rPr lang="zh-TW" altLang="en-US" sz="1400" b="1" dirty="0" smtClean="0">
                  <a:latin typeface="微軟正黑體" panose="020B0604030504040204" pitchFamily="34" charset="-120"/>
                  <a:ea typeface="微軟正黑體" panose="020B0604030504040204" pitchFamily="34" charset="-120"/>
                </a:rPr>
                <a:t>車站雖有設愛心</a:t>
              </a:r>
              <a:r>
                <a:rPr lang="zh-TW" altLang="en-US" sz="1400" b="1" dirty="0" smtClean="0">
                  <a:solidFill>
                    <a:srgbClr val="FF0000"/>
                  </a:solidFill>
                  <a:latin typeface="微軟正黑體" panose="020B0604030504040204" pitchFamily="34" charset="-120"/>
                  <a:ea typeface="微軟正黑體" panose="020B0604030504040204" pitchFamily="34" charset="-120"/>
                </a:rPr>
                <a:t>燈號標誌</a:t>
              </a:r>
              <a:r>
                <a:rPr lang="zh-TW" altLang="en-US" sz="1400" b="1" dirty="0" smtClean="0">
                  <a:latin typeface="微軟正黑體" panose="020B0604030504040204" pitchFamily="34" charset="-120"/>
                  <a:ea typeface="微軟正黑體" panose="020B0604030504040204" pitchFamily="34" charset="-120"/>
                </a:rPr>
                <a:t>提醒司機到站停靠，</a:t>
              </a:r>
              <a:r>
                <a:rPr lang="zh-TW" altLang="en-US" sz="1400" b="1" dirty="0">
                  <a:latin typeface="微軟正黑體" panose="020B0604030504040204" pitchFamily="34" charset="-120"/>
                  <a:ea typeface="微軟正黑體" panose="020B0604030504040204" pitchFamily="34" charset="-120"/>
                </a:rPr>
                <a:t>其</a:t>
              </a:r>
              <a:r>
                <a:rPr lang="zh-TW" altLang="en-US" sz="1400" b="1" dirty="0">
                  <a:solidFill>
                    <a:srgbClr val="FF0000"/>
                  </a:solidFill>
                  <a:latin typeface="微軟正黑體" panose="020B0604030504040204" pitchFamily="34" charset="-120"/>
                  <a:ea typeface="微軟正黑體" panose="020B0604030504040204" pitchFamily="34" charset="-120"/>
                </a:rPr>
                <a:t>設計無法讓視障</a:t>
              </a:r>
              <a:r>
                <a:rPr lang="zh-TW" altLang="en-US" sz="1400" b="1" dirty="0" smtClean="0">
                  <a:solidFill>
                    <a:srgbClr val="FF0000"/>
                  </a:solidFill>
                  <a:latin typeface="微軟正黑體" panose="020B0604030504040204" pitchFamily="34" charset="-120"/>
                  <a:ea typeface="微軟正黑體" panose="020B0604030504040204" pitchFamily="34" charset="-120"/>
                </a:rPr>
                <a:t>者簡易操作</a:t>
              </a:r>
              <a:r>
                <a:rPr lang="zh-TW" altLang="en-US" sz="1400" b="1" dirty="0" smtClean="0">
                  <a:latin typeface="微軟正黑體" panose="020B0604030504040204" pitchFamily="34" charset="-120"/>
                  <a:ea typeface="微軟正黑體" panose="020B0604030504040204" pitchFamily="34" charset="-120"/>
                </a:rPr>
                <a:t>、燈號未必在明顯處，且對多</a:t>
              </a:r>
              <a:r>
                <a:rPr lang="zh-TW" altLang="en-US" sz="1400" b="1" dirty="0">
                  <a:latin typeface="微軟正黑體" panose="020B0604030504040204" pitchFamily="34" charset="-120"/>
                  <a:ea typeface="微軟正黑體" panose="020B0604030504040204" pitchFamily="34" charset="-120"/>
                </a:rPr>
                <a:t>路線經過的</a:t>
              </a:r>
              <a:r>
                <a:rPr lang="zh-TW" altLang="en-US" sz="1400" b="1" dirty="0" smtClean="0">
                  <a:latin typeface="微軟正黑體" panose="020B0604030504040204" pitchFamily="34" charset="-120"/>
                  <a:ea typeface="微軟正黑體" panose="020B0604030504040204" pitchFamily="34" charset="-120"/>
                </a:rPr>
                <a:t>大型公車站</a:t>
              </a:r>
              <a:r>
                <a:rPr lang="zh-TW" altLang="en-US" sz="1400" b="1" dirty="0">
                  <a:latin typeface="微軟正黑體" panose="020B0604030504040204" pitchFamily="34" charset="-120"/>
                  <a:ea typeface="微軟正黑體" panose="020B0604030504040204" pitchFamily="34" charset="-120"/>
                </a:rPr>
                <a:t>也不</a:t>
              </a:r>
              <a:r>
                <a:rPr lang="zh-TW" altLang="en-US" sz="1400" b="1" dirty="0" smtClean="0">
                  <a:latin typeface="微軟正黑體" panose="020B0604030504040204" pitchFamily="34" charset="-120"/>
                  <a:ea typeface="微軟正黑體" panose="020B0604030504040204" pitchFamily="34" charset="-120"/>
                </a:rPr>
                <a:t>實用</a:t>
              </a:r>
              <a:endParaRPr lang="en-US" altLang="zh-TW" sz="1400" b="1" dirty="0">
                <a:solidFill>
                  <a:srgbClr val="FF0000"/>
                </a:solidFill>
                <a:latin typeface="微軟正黑體" panose="020B0604030504040204" pitchFamily="34" charset="-120"/>
                <a:ea typeface="微軟正黑體" panose="020B0604030504040204" pitchFamily="34" charset="-120"/>
              </a:endParaRPr>
            </a:p>
          </p:txBody>
        </p:sp>
      </p:grpSp>
      <p:pic>
        <p:nvPicPr>
          <p:cNvPr id="22" name="圖片 21"/>
          <p:cNvPicPr>
            <a:picLocks noChangeAspect="1"/>
          </p:cNvPicPr>
          <p:nvPr/>
        </p:nvPicPr>
        <p:blipFill>
          <a:blip r:embed="rId2"/>
          <a:stretch>
            <a:fillRect/>
          </a:stretch>
        </p:blipFill>
        <p:spPr>
          <a:xfrm>
            <a:off x="200112" y="52032"/>
            <a:ext cx="920576" cy="920576"/>
          </a:xfrm>
          <a:prstGeom prst="rect">
            <a:avLst/>
          </a:prstGeom>
        </p:spPr>
      </p:pic>
      <p:pic>
        <p:nvPicPr>
          <p:cNvPr id="24" name="圖片 23"/>
          <p:cNvPicPr>
            <a:picLocks noChangeAspect="1"/>
          </p:cNvPicPr>
          <p:nvPr/>
        </p:nvPicPr>
        <p:blipFill>
          <a:blip r:embed="rId3"/>
          <a:stretch>
            <a:fillRect/>
          </a:stretch>
        </p:blipFill>
        <p:spPr>
          <a:xfrm>
            <a:off x="3082290" y="1176335"/>
            <a:ext cx="3034030" cy="1699057"/>
          </a:xfrm>
          <a:prstGeom prst="rect">
            <a:avLst/>
          </a:prstGeom>
        </p:spPr>
      </p:pic>
      <p:sp>
        <p:nvSpPr>
          <p:cNvPr id="25" name="矩形 24"/>
          <p:cNvSpPr/>
          <p:nvPr/>
        </p:nvSpPr>
        <p:spPr>
          <a:xfrm>
            <a:off x="200112" y="6202731"/>
            <a:ext cx="8138160" cy="646331"/>
          </a:xfrm>
          <a:prstGeom prst="rect">
            <a:avLst/>
          </a:prstGeom>
        </p:spPr>
        <p:txBody>
          <a:bodyPr wrap="square">
            <a:spAutoFit/>
          </a:bodyPr>
          <a:lstStyle/>
          <a:p>
            <a:r>
              <a:rPr lang="en-US" altLang="zh-TW" sz="1200" dirty="0" smtClean="0"/>
              <a:t>*</a:t>
            </a:r>
            <a:r>
              <a:rPr lang="zh-TW" altLang="en-US" sz="1200" dirty="0" smtClean="0"/>
              <a:t>以北市為例，摘自中時新聞：簡</a:t>
            </a:r>
            <a:r>
              <a:rPr lang="zh-TW" altLang="en-US" sz="1200" dirty="0"/>
              <a:t>舒培今天於交通部門質詢指出，有視障者向她反映，公車進站沒有廣播，無法得知進站公車路線，須等車輛停妥口頭詢問駕駛，甚至有駕駛視而不見未停靠，現場實測發現，</a:t>
            </a:r>
            <a:r>
              <a:rPr lang="zh-TW" altLang="en-US" sz="1200" b="1" dirty="0"/>
              <a:t>約</a:t>
            </a:r>
            <a:r>
              <a:rPr lang="en-US" altLang="zh-TW" sz="1200" b="1" dirty="0"/>
              <a:t>20</a:t>
            </a:r>
            <a:r>
              <a:rPr lang="zh-TW" altLang="en-US" sz="1200" b="1" dirty="0"/>
              <a:t>分鐘有</a:t>
            </a:r>
            <a:r>
              <a:rPr lang="en-US" altLang="zh-TW" sz="1200" b="1" dirty="0"/>
              <a:t>14</a:t>
            </a:r>
            <a:r>
              <a:rPr lang="zh-TW" altLang="en-US" sz="1200" b="1" dirty="0"/>
              <a:t>輛公車經過，其中</a:t>
            </a:r>
            <a:r>
              <a:rPr lang="en-US" altLang="zh-TW" sz="1200" b="1" dirty="0"/>
              <a:t>10</a:t>
            </a:r>
            <a:r>
              <a:rPr lang="zh-TW" altLang="en-US" sz="1200" b="1" dirty="0"/>
              <a:t>台未廣播、</a:t>
            </a:r>
            <a:r>
              <a:rPr lang="en-US" altLang="zh-TW" sz="1200" b="1" dirty="0"/>
              <a:t>2</a:t>
            </a:r>
            <a:r>
              <a:rPr lang="zh-TW" altLang="en-US" sz="1200" b="1" dirty="0"/>
              <a:t>台有廣播、</a:t>
            </a:r>
            <a:r>
              <a:rPr lang="en-US" altLang="zh-TW" sz="1200" b="1" dirty="0"/>
              <a:t>2</a:t>
            </a:r>
            <a:r>
              <a:rPr lang="zh-TW" altLang="en-US" sz="1200" b="1" dirty="0"/>
              <a:t>台有詢問視障者欲搭乘路線，總計按照</a:t>
            </a:r>
            <a:r>
              <a:rPr lang="en-US" altLang="zh-TW" sz="1200" b="1" dirty="0"/>
              <a:t>SOP</a:t>
            </a:r>
            <a:r>
              <a:rPr lang="zh-TW" altLang="en-US" sz="1200" b="1" dirty="0"/>
              <a:t>的駕駛僅</a:t>
            </a:r>
            <a:r>
              <a:rPr lang="en-US" altLang="zh-TW" sz="1200" b="1" dirty="0"/>
              <a:t>4</a:t>
            </a:r>
            <a:r>
              <a:rPr lang="zh-TW" altLang="en-US" sz="1200" b="1" dirty="0" smtClean="0"/>
              <a:t>人</a:t>
            </a:r>
            <a:r>
              <a:rPr lang="zh-TW" altLang="en-US" sz="1200" dirty="0" smtClean="0"/>
              <a:t>（</a:t>
            </a:r>
            <a:r>
              <a:rPr lang="en-US" altLang="zh-TW" sz="1200" dirty="0"/>
              <a:t>2018/08/07 </a:t>
            </a:r>
            <a:r>
              <a:rPr lang="zh-TW" altLang="en-US" sz="1200" dirty="0"/>
              <a:t>中時  林縉</a:t>
            </a:r>
            <a:r>
              <a:rPr lang="zh-TW" altLang="en-US" sz="1200" dirty="0" smtClean="0"/>
              <a:t>明）。</a:t>
            </a:r>
            <a:endParaRPr lang="zh-TW" altLang="en-US" sz="1200" dirty="0"/>
          </a:p>
        </p:txBody>
      </p:sp>
    </p:spTree>
    <p:extLst>
      <p:ext uri="{BB962C8B-B14F-4D97-AF65-F5344CB8AC3E}">
        <p14:creationId xmlns:p14="http://schemas.microsoft.com/office/powerpoint/2010/main" val="3780719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接點 2"/>
          <p:cNvCxnSpPr>
            <a:stCxn id="78" idx="0"/>
            <a:endCxn id="12" idx="4"/>
          </p:cNvCxnSpPr>
          <p:nvPr/>
        </p:nvCxnSpPr>
        <p:spPr>
          <a:xfrm flipV="1">
            <a:off x="4741304" y="1353052"/>
            <a:ext cx="10215" cy="3918384"/>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手繪多邊形 8"/>
          <p:cNvSpPr>
            <a:spLocks/>
          </p:cNvSpPr>
          <p:nvPr/>
        </p:nvSpPr>
        <p:spPr bwMode="auto">
          <a:xfrm rot="10800000" flipV="1">
            <a:off x="6460787" y="968831"/>
            <a:ext cx="359516" cy="664014"/>
          </a:xfrm>
          <a:custGeom>
            <a:avLst/>
            <a:gdLst>
              <a:gd name="connsiteX0" fmla="*/ 1041502 w 2397801"/>
              <a:gd name="connsiteY0" fmla="*/ 588163 h 4428623"/>
              <a:gd name="connsiteX1" fmla="*/ 299462 w 2397801"/>
              <a:gd name="connsiteY1" fmla="*/ 593899 h 4428623"/>
              <a:gd name="connsiteX2" fmla="*/ 283250 w 2397801"/>
              <a:gd name="connsiteY2" fmla="*/ 2218109 h 4428623"/>
              <a:gd name="connsiteX3" fmla="*/ 290095 w 2397801"/>
              <a:gd name="connsiteY3" fmla="*/ 3843037 h 4428623"/>
              <a:gd name="connsiteX4" fmla="*/ 1207710 w 2397801"/>
              <a:gd name="connsiteY4" fmla="*/ 3847357 h 4428623"/>
              <a:gd name="connsiteX5" fmla="*/ 2118479 w 2397801"/>
              <a:gd name="connsiteY5" fmla="*/ 3844837 h 4428623"/>
              <a:gd name="connsiteX6" fmla="*/ 2121001 w 2397801"/>
              <a:gd name="connsiteY6" fmla="*/ 2224589 h 4428623"/>
              <a:gd name="connsiteX7" fmla="*/ 2110914 w 2397801"/>
              <a:gd name="connsiteY7" fmla="*/ 596419 h 4428623"/>
              <a:gd name="connsiteX8" fmla="*/ 1041502 w 2397801"/>
              <a:gd name="connsiteY8" fmla="*/ 588163 h 4428623"/>
              <a:gd name="connsiteX9" fmla="*/ 1205249 w 2397801"/>
              <a:gd name="connsiteY9" fmla="*/ 186437 h 4428623"/>
              <a:gd name="connsiteX10" fmla="*/ 930070 w 2397801"/>
              <a:gd name="connsiteY10" fmla="*/ 210597 h 4428623"/>
              <a:gd name="connsiteX11" fmla="*/ 899455 w 2397801"/>
              <a:gd name="connsiteY11" fmla="*/ 338957 h 4428623"/>
              <a:gd name="connsiteX12" fmla="*/ 1201647 w 2397801"/>
              <a:gd name="connsiteY12" fmla="*/ 414677 h 4428623"/>
              <a:gd name="connsiteX13" fmla="*/ 1445490 w 2397801"/>
              <a:gd name="connsiteY13" fmla="*/ 398813 h 4428623"/>
              <a:gd name="connsiteX14" fmla="*/ 1513204 w 2397801"/>
              <a:gd name="connsiteY14" fmla="*/ 295689 h 4428623"/>
              <a:gd name="connsiteX15" fmla="*/ 1484029 w 2397801"/>
              <a:gd name="connsiteY15" fmla="*/ 219609 h 4428623"/>
              <a:gd name="connsiteX16" fmla="*/ 1454134 w 2397801"/>
              <a:gd name="connsiteY16" fmla="*/ 186437 h 4428623"/>
              <a:gd name="connsiteX17" fmla="*/ 813103 w 2397801"/>
              <a:gd name="connsiteY17" fmla="*/ 1 h 4428623"/>
              <a:gd name="connsiteX18" fmla="*/ 1241394 w 2397801"/>
              <a:gd name="connsiteY18" fmla="*/ 553 h 4428623"/>
              <a:gd name="connsiteX19" fmla="*/ 2335516 w 2397801"/>
              <a:gd name="connsiteY19" fmla="*/ 3793 h 4428623"/>
              <a:gd name="connsiteX20" fmla="*/ 2364318 w 2397801"/>
              <a:gd name="connsiteY20" fmla="*/ 25037 h 4428623"/>
              <a:gd name="connsiteX21" fmla="*/ 2392760 w 2397801"/>
              <a:gd name="connsiteY21" fmla="*/ 46641 h 4428623"/>
              <a:gd name="connsiteX22" fmla="*/ 2395281 w 2397801"/>
              <a:gd name="connsiteY22" fmla="*/ 2216709 h 4428623"/>
              <a:gd name="connsiteX23" fmla="*/ 2397801 w 2397801"/>
              <a:gd name="connsiteY23" fmla="*/ 4386781 h 4428623"/>
              <a:gd name="connsiteX24" fmla="*/ 2371159 w 2397801"/>
              <a:gd name="connsiteY24" fmla="*/ 4408025 h 4428623"/>
              <a:gd name="connsiteX25" fmla="*/ 1205032 w 2397801"/>
              <a:gd name="connsiteY25" fmla="*/ 4428545 h 4428623"/>
              <a:gd name="connsiteX26" fmla="*/ 48265 w 2397801"/>
              <a:gd name="connsiteY26" fmla="*/ 4418105 h 4428623"/>
              <a:gd name="connsiteX27" fmla="*/ 21 w 2397801"/>
              <a:gd name="connsiteY27" fmla="*/ 2208429 h 4428623"/>
              <a:gd name="connsiteX28" fmla="*/ 21 w 2397801"/>
              <a:gd name="connsiteY28" fmla="*/ 68245 h 4428623"/>
              <a:gd name="connsiteX29" fmla="*/ 28823 w 2397801"/>
              <a:gd name="connsiteY29" fmla="*/ 39437 h 4428623"/>
              <a:gd name="connsiteX30" fmla="*/ 102629 w 2397801"/>
              <a:gd name="connsiteY30" fmla="*/ 4153 h 4428623"/>
              <a:gd name="connsiteX31" fmla="*/ 813103 w 2397801"/>
              <a:gd name="connsiteY31" fmla="*/ 1 h 442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801" h="4428623">
                <a:moveTo>
                  <a:pt x="1041502" y="588163"/>
                </a:moveTo>
                <a:cubicBezTo>
                  <a:pt x="655239" y="588159"/>
                  <a:pt x="310023" y="589961"/>
                  <a:pt x="299462" y="593899"/>
                </a:cubicBezTo>
                <a:cubicBezTo>
                  <a:pt x="284691" y="599661"/>
                  <a:pt x="283250" y="752323"/>
                  <a:pt x="283250" y="2218109"/>
                </a:cubicBezTo>
                <a:cubicBezTo>
                  <a:pt x="283250" y="3108165"/>
                  <a:pt x="286492" y="3839437"/>
                  <a:pt x="290095" y="3843037"/>
                </a:cubicBezTo>
                <a:cubicBezTo>
                  <a:pt x="294058" y="3846637"/>
                  <a:pt x="706931" y="3848797"/>
                  <a:pt x="1207710" y="3847357"/>
                </a:cubicBezTo>
                <a:lnTo>
                  <a:pt x="2118479" y="3844837"/>
                </a:lnTo>
                <a:lnTo>
                  <a:pt x="2121001" y="2224589"/>
                </a:lnTo>
                <a:cubicBezTo>
                  <a:pt x="2123163" y="935231"/>
                  <a:pt x="2121001" y="602901"/>
                  <a:pt x="2110914" y="596419"/>
                </a:cubicBezTo>
                <a:cubicBezTo>
                  <a:pt x="2102605" y="591155"/>
                  <a:pt x="1538127" y="588167"/>
                  <a:pt x="1041502" y="588163"/>
                </a:cubicBezTo>
                <a:close/>
                <a:moveTo>
                  <a:pt x="1205249" y="186437"/>
                </a:moveTo>
                <a:cubicBezTo>
                  <a:pt x="956363" y="186437"/>
                  <a:pt x="956003" y="186437"/>
                  <a:pt x="930070" y="210597"/>
                </a:cubicBezTo>
                <a:cubicBezTo>
                  <a:pt x="889369" y="248817"/>
                  <a:pt x="878564" y="294969"/>
                  <a:pt x="899455" y="338957"/>
                </a:cubicBezTo>
                <a:cubicBezTo>
                  <a:pt x="931511" y="406745"/>
                  <a:pt x="960685" y="414317"/>
                  <a:pt x="1201647" y="414677"/>
                </a:cubicBezTo>
                <a:cubicBezTo>
                  <a:pt x="1375975" y="415037"/>
                  <a:pt x="1418476" y="412513"/>
                  <a:pt x="1445490" y="398813"/>
                </a:cubicBezTo>
                <a:cubicBezTo>
                  <a:pt x="1493394" y="374653"/>
                  <a:pt x="1513204" y="345085"/>
                  <a:pt x="1513204" y="295689"/>
                </a:cubicBezTo>
                <a:cubicBezTo>
                  <a:pt x="1513564" y="262517"/>
                  <a:pt x="1507081" y="245209"/>
                  <a:pt x="1484029" y="219609"/>
                </a:cubicBezTo>
                <a:lnTo>
                  <a:pt x="1454134" y="186437"/>
                </a:lnTo>
                <a:close/>
                <a:moveTo>
                  <a:pt x="813103" y="1"/>
                </a:moveTo>
                <a:cubicBezTo>
                  <a:pt x="946149" y="13"/>
                  <a:pt x="1090993" y="193"/>
                  <a:pt x="1241394" y="553"/>
                </a:cubicBezTo>
                <a:lnTo>
                  <a:pt x="2335516" y="3793"/>
                </a:lnTo>
                <a:lnTo>
                  <a:pt x="2364318" y="25037"/>
                </a:lnTo>
                <a:lnTo>
                  <a:pt x="2392760" y="46641"/>
                </a:lnTo>
                <a:lnTo>
                  <a:pt x="2395281" y="2216709"/>
                </a:lnTo>
                <a:lnTo>
                  <a:pt x="2397801" y="4386781"/>
                </a:lnTo>
                <a:lnTo>
                  <a:pt x="2371159" y="4408025"/>
                </a:lnTo>
                <a:cubicBezTo>
                  <a:pt x="2344517" y="4428905"/>
                  <a:pt x="2342717" y="4428905"/>
                  <a:pt x="1205032" y="4428545"/>
                </a:cubicBezTo>
                <a:cubicBezTo>
                  <a:pt x="450415" y="4428545"/>
                  <a:pt x="60146" y="4424945"/>
                  <a:pt x="48265" y="4418105"/>
                </a:cubicBezTo>
                <a:cubicBezTo>
                  <a:pt x="-2499" y="4388581"/>
                  <a:pt x="21" y="4509201"/>
                  <a:pt x="21" y="2208429"/>
                </a:cubicBezTo>
                <a:lnTo>
                  <a:pt x="21" y="68245"/>
                </a:lnTo>
                <a:lnTo>
                  <a:pt x="28823" y="39437"/>
                </a:lnTo>
                <a:cubicBezTo>
                  <a:pt x="47905" y="19997"/>
                  <a:pt x="72747" y="8473"/>
                  <a:pt x="102629" y="4153"/>
                </a:cubicBezTo>
                <a:cubicBezTo>
                  <a:pt x="120991" y="1453"/>
                  <a:pt x="413962" y="-31"/>
                  <a:pt x="813103" y="1"/>
                </a:cubicBezTo>
                <a:close/>
              </a:path>
            </a:pathLst>
          </a:custGeom>
          <a:solidFill>
            <a:schemeClr val="accent1"/>
          </a:solid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 name="群組 1"/>
          <p:cNvGrpSpPr/>
          <p:nvPr/>
        </p:nvGrpSpPr>
        <p:grpSpPr>
          <a:xfrm>
            <a:off x="4580069" y="1010152"/>
            <a:ext cx="342900" cy="342900"/>
            <a:chOff x="4400550" y="2317168"/>
            <a:chExt cx="342900" cy="342900"/>
          </a:xfrm>
        </p:grpSpPr>
        <p:sp>
          <p:nvSpPr>
            <p:cNvPr id="12" name="橢圓 11"/>
            <p:cNvSpPr/>
            <p:nvPr/>
          </p:nvSpPr>
          <p:spPr>
            <a:xfrm>
              <a:off x="4400550" y="2317168"/>
              <a:ext cx="342900" cy="34290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3" name="橢圓 12"/>
            <p:cNvSpPr/>
            <p:nvPr/>
          </p:nvSpPr>
          <p:spPr>
            <a:xfrm>
              <a:off x="4451350" y="2367968"/>
              <a:ext cx="241300" cy="241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15" name="橢圓 14"/>
          <p:cNvSpPr/>
          <p:nvPr/>
        </p:nvSpPr>
        <p:spPr>
          <a:xfrm>
            <a:off x="4615536" y="2061182"/>
            <a:ext cx="342900" cy="34290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 name="橢圓 15"/>
          <p:cNvSpPr/>
          <p:nvPr/>
        </p:nvSpPr>
        <p:spPr>
          <a:xfrm>
            <a:off x="4666336" y="2111982"/>
            <a:ext cx="241300" cy="241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5" name="直線接點 4"/>
          <p:cNvCxnSpPr>
            <a:stCxn id="12" idx="6"/>
          </p:cNvCxnSpPr>
          <p:nvPr/>
        </p:nvCxnSpPr>
        <p:spPr>
          <a:xfrm>
            <a:off x="4922969" y="1181602"/>
            <a:ext cx="11772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弧形 7"/>
          <p:cNvSpPr/>
          <p:nvPr/>
        </p:nvSpPr>
        <p:spPr>
          <a:xfrm>
            <a:off x="2484582" y="1815199"/>
            <a:ext cx="943504" cy="943504"/>
          </a:xfrm>
          <a:prstGeom prst="arc">
            <a:avLst>
              <a:gd name="adj1" fmla="val 16200000"/>
              <a:gd name="adj2" fmla="val 5400074"/>
            </a:avLst>
          </a:prstGeom>
          <a:ln w="254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20" name="直線接點 19"/>
          <p:cNvCxnSpPr/>
          <p:nvPr/>
        </p:nvCxnSpPr>
        <p:spPr>
          <a:xfrm>
            <a:off x="3447136" y="2266631"/>
            <a:ext cx="11772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弧形 21"/>
          <p:cNvSpPr/>
          <p:nvPr/>
        </p:nvSpPr>
        <p:spPr>
          <a:xfrm rot="10800000">
            <a:off x="6168793" y="829086"/>
            <a:ext cx="943504" cy="943504"/>
          </a:xfrm>
          <a:prstGeom prst="arc">
            <a:avLst>
              <a:gd name="adj1" fmla="val 16200000"/>
              <a:gd name="adj2" fmla="val 5400074"/>
            </a:avLst>
          </a:prstGeom>
          <a:ln w="254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4" name="矩形 23"/>
          <p:cNvSpPr/>
          <p:nvPr/>
        </p:nvSpPr>
        <p:spPr>
          <a:xfrm>
            <a:off x="6899660" y="951286"/>
            <a:ext cx="2161729" cy="830997"/>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需求者在家事先</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利用</a:t>
            </a: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APP</a:t>
            </a: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查詢搭</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乘</a:t>
            </a: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路線及</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上車地點</a:t>
            </a:r>
          </a:p>
        </p:txBody>
      </p:sp>
      <p:pic>
        <p:nvPicPr>
          <p:cNvPr id="18" name="圖片 17"/>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27168" r="26943"/>
          <a:stretch/>
        </p:blipFill>
        <p:spPr>
          <a:xfrm>
            <a:off x="2800357" y="1907996"/>
            <a:ext cx="467995" cy="806700"/>
          </a:xfrm>
          <a:prstGeom prst="rect">
            <a:avLst/>
          </a:prstGeom>
        </p:spPr>
      </p:pic>
      <p:sp>
        <p:nvSpPr>
          <p:cNvPr id="32" name="橢圓 31"/>
          <p:cNvSpPr/>
          <p:nvPr/>
        </p:nvSpPr>
        <p:spPr>
          <a:xfrm>
            <a:off x="4590284" y="3509507"/>
            <a:ext cx="342900" cy="342900"/>
          </a:xfrm>
          <a:prstGeom prst="ellipse">
            <a:avLst/>
          </a:prstGeom>
          <a:solidFill>
            <a:sysClr val="window" lastClr="FFFFFF"/>
          </a:solidFill>
          <a:ln w="19050" cap="flat" cmpd="sng" algn="ctr">
            <a:solidFill>
              <a:srgbClr val="9ACA9F"/>
            </a:solidFill>
            <a:prstDash val="solid"/>
          </a:ln>
          <a:effectLst/>
        </p:spPr>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3" name="橢圓 32"/>
          <p:cNvSpPr/>
          <p:nvPr/>
        </p:nvSpPr>
        <p:spPr>
          <a:xfrm>
            <a:off x="4641084" y="3555045"/>
            <a:ext cx="241300" cy="241300"/>
          </a:xfrm>
          <a:prstGeom prst="ellipse">
            <a:avLst/>
          </a:prstGeom>
          <a:solidFill>
            <a:srgbClr val="9ACA9F"/>
          </a:solidFill>
          <a:ln w="25400" cap="flat" cmpd="sng" algn="ctr">
            <a:noFill/>
            <a:prstDash val="solid"/>
          </a:ln>
          <a:effectLst/>
        </p:spPr>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4" name="弧形 33"/>
          <p:cNvSpPr/>
          <p:nvPr/>
        </p:nvSpPr>
        <p:spPr>
          <a:xfrm>
            <a:off x="2522819" y="3320206"/>
            <a:ext cx="943504" cy="943504"/>
          </a:xfrm>
          <a:prstGeom prst="arc">
            <a:avLst>
              <a:gd name="adj1" fmla="val 16200000"/>
              <a:gd name="adj2" fmla="val 5400074"/>
            </a:avLst>
          </a:prstGeom>
          <a:noFill/>
          <a:ln w="25400" cap="flat" cmpd="sng" algn="ctr">
            <a:solidFill>
              <a:srgbClr val="9ACA9F"/>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35" name="直線接點 34"/>
          <p:cNvCxnSpPr/>
          <p:nvPr/>
        </p:nvCxnSpPr>
        <p:spPr>
          <a:xfrm>
            <a:off x="3428086" y="3675695"/>
            <a:ext cx="1177290" cy="0"/>
          </a:xfrm>
          <a:prstGeom prst="line">
            <a:avLst/>
          </a:prstGeom>
          <a:noFill/>
          <a:ln w="25400" cap="flat" cmpd="sng" algn="ctr">
            <a:solidFill>
              <a:srgbClr val="9ACA9F"/>
            </a:solidFill>
            <a:prstDash val="solid"/>
          </a:ln>
          <a:effectLst/>
        </p:spPr>
      </p:cxnSp>
      <p:pic>
        <p:nvPicPr>
          <p:cNvPr id="37" name="圖片 36"/>
          <p:cNvPicPr>
            <a:picLocks noChangeAspect="1"/>
          </p:cNvPicPr>
          <p:nvPr/>
        </p:nvPicPr>
        <p:blipFill rotWithShape="1">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l="27168" r="26943"/>
          <a:stretch/>
        </p:blipFill>
        <p:spPr>
          <a:xfrm>
            <a:off x="2860072" y="3468283"/>
            <a:ext cx="467995" cy="647349"/>
          </a:xfrm>
          <a:prstGeom prst="rect">
            <a:avLst/>
          </a:prstGeom>
        </p:spPr>
      </p:pic>
      <p:sp>
        <p:nvSpPr>
          <p:cNvPr id="38" name="矩形 37"/>
          <p:cNvSpPr/>
          <p:nvPr/>
        </p:nvSpPr>
        <p:spPr>
          <a:xfrm>
            <a:off x="2153700" y="4904443"/>
            <a:ext cx="2237233" cy="1569660"/>
          </a:xfrm>
          <a:prstGeom prst="rect">
            <a:avLst/>
          </a:prstGeom>
        </p:spPr>
        <p:txBody>
          <a:bodyPr wrap="square">
            <a:spAutoFit/>
          </a:bodyPr>
          <a:lstStyle/>
          <a:p>
            <a:pPr marL="285750" indent="-285750">
              <a:buFont typeface="Wingdings" panose="05000000000000000000" pitchFamily="2" charset="2"/>
              <a:buChar char="Ø"/>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愛心顯示裝置♥</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顯示候車需求</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使用者乘車班次</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Wingdings" panose="05000000000000000000" pitchFamily="2" charset="2"/>
              <a:buChar char="Ø"/>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愛心搭車專區設計：</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身障者友善環境</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最低妨礙</a:t>
            </a:r>
            <a:endParaRPr lang="en-US" altLang="zh-TW" sz="1600" dirty="0" smtClean="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9" name="手繪多邊形 38"/>
          <p:cNvSpPr>
            <a:spLocks/>
          </p:cNvSpPr>
          <p:nvPr/>
        </p:nvSpPr>
        <p:spPr bwMode="auto">
          <a:xfrm rot="10800000" flipV="1">
            <a:off x="3006143" y="2163196"/>
            <a:ext cx="276886" cy="452364"/>
          </a:xfrm>
          <a:custGeom>
            <a:avLst/>
            <a:gdLst>
              <a:gd name="connsiteX0" fmla="*/ 1041502 w 2397801"/>
              <a:gd name="connsiteY0" fmla="*/ 588163 h 4428623"/>
              <a:gd name="connsiteX1" fmla="*/ 299462 w 2397801"/>
              <a:gd name="connsiteY1" fmla="*/ 593899 h 4428623"/>
              <a:gd name="connsiteX2" fmla="*/ 283250 w 2397801"/>
              <a:gd name="connsiteY2" fmla="*/ 2218109 h 4428623"/>
              <a:gd name="connsiteX3" fmla="*/ 290095 w 2397801"/>
              <a:gd name="connsiteY3" fmla="*/ 3843037 h 4428623"/>
              <a:gd name="connsiteX4" fmla="*/ 1207710 w 2397801"/>
              <a:gd name="connsiteY4" fmla="*/ 3847357 h 4428623"/>
              <a:gd name="connsiteX5" fmla="*/ 2118479 w 2397801"/>
              <a:gd name="connsiteY5" fmla="*/ 3844837 h 4428623"/>
              <a:gd name="connsiteX6" fmla="*/ 2121001 w 2397801"/>
              <a:gd name="connsiteY6" fmla="*/ 2224589 h 4428623"/>
              <a:gd name="connsiteX7" fmla="*/ 2110914 w 2397801"/>
              <a:gd name="connsiteY7" fmla="*/ 596419 h 4428623"/>
              <a:gd name="connsiteX8" fmla="*/ 1041502 w 2397801"/>
              <a:gd name="connsiteY8" fmla="*/ 588163 h 4428623"/>
              <a:gd name="connsiteX9" fmla="*/ 1205249 w 2397801"/>
              <a:gd name="connsiteY9" fmla="*/ 186437 h 4428623"/>
              <a:gd name="connsiteX10" fmla="*/ 930070 w 2397801"/>
              <a:gd name="connsiteY10" fmla="*/ 210597 h 4428623"/>
              <a:gd name="connsiteX11" fmla="*/ 899455 w 2397801"/>
              <a:gd name="connsiteY11" fmla="*/ 338957 h 4428623"/>
              <a:gd name="connsiteX12" fmla="*/ 1201647 w 2397801"/>
              <a:gd name="connsiteY12" fmla="*/ 414677 h 4428623"/>
              <a:gd name="connsiteX13" fmla="*/ 1445490 w 2397801"/>
              <a:gd name="connsiteY13" fmla="*/ 398813 h 4428623"/>
              <a:gd name="connsiteX14" fmla="*/ 1513204 w 2397801"/>
              <a:gd name="connsiteY14" fmla="*/ 295689 h 4428623"/>
              <a:gd name="connsiteX15" fmla="*/ 1484029 w 2397801"/>
              <a:gd name="connsiteY15" fmla="*/ 219609 h 4428623"/>
              <a:gd name="connsiteX16" fmla="*/ 1454134 w 2397801"/>
              <a:gd name="connsiteY16" fmla="*/ 186437 h 4428623"/>
              <a:gd name="connsiteX17" fmla="*/ 813103 w 2397801"/>
              <a:gd name="connsiteY17" fmla="*/ 1 h 4428623"/>
              <a:gd name="connsiteX18" fmla="*/ 1241394 w 2397801"/>
              <a:gd name="connsiteY18" fmla="*/ 553 h 4428623"/>
              <a:gd name="connsiteX19" fmla="*/ 2335516 w 2397801"/>
              <a:gd name="connsiteY19" fmla="*/ 3793 h 4428623"/>
              <a:gd name="connsiteX20" fmla="*/ 2364318 w 2397801"/>
              <a:gd name="connsiteY20" fmla="*/ 25037 h 4428623"/>
              <a:gd name="connsiteX21" fmla="*/ 2392760 w 2397801"/>
              <a:gd name="connsiteY21" fmla="*/ 46641 h 4428623"/>
              <a:gd name="connsiteX22" fmla="*/ 2395281 w 2397801"/>
              <a:gd name="connsiteY22" fmla="*/ 2216709 h 4428623"/>
              <a:gd name="connsiteX23" fmla="*/ 2397801 w 2397801"/>
              <a:gd name="connsiteY23" fmla="*/ 4386781 h 4428623"/>
              <a:gd name="connsiteX24" fmla="*/ 2371159 w 2397801"/>
              <a:gd name="connsiteY24" fmla="*/ 4408025 h 4428623"/>
              <a:gd name="connsiteX25" fmla="*/ 1205032 w 2397801"/>
              <a:gd name="connsiteY25" fmla="*/ 4428545 h 4428623"/>
              <a:gd name="connsiteX26" fmla="*/ 48265 w 2397801"/>
              <a:gd name="connsiteY26" fmla="*/ 4418105 h 4428623"/>
              <a:gd name="connsiteX27" fmla="*/ 21 w 2397801"/>
              <a:gd name="connsiteY27" fmla="*/ 2208429 h 4428623"/>
              <a:gd name="connsiteX28" fmla="*/ 21 w 2397801"/>
              <a:gd name="connsiteY28" fmla="*/ 68245 h 4428623"/>
              <a:gd name="connsiteX29" fmla="*/ 28823 w 2397801"/>
              <a:gd name="connsiteY29" fmla="*/ 39437 h 4428623"/>
              <a:gd name="connsiteX30" fmla="*/ 102629 w 2397801"/>
              <a:gd name="connsiteY30" fmla="*/ 4153 h 4428623"/>
              <a:gd name="connsiteX31" fmla="*/ 813103 w 2397801"/>
              <a:gd name="connsiteY31" fmla="*/ 1 h 442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7801" h="4428623">
                <a:moveTo>
                  <a:pt x="1041502" y="588163"/>
                </a:moveTo>
                <a:cubicBezTo>
                  <a:pt x="655239" y="588159"/>
                  <a:pt x="310023" y="589961"/>
                  <a:pt x="299462" y="593899"/>
                </a:cubicBezTo>
                <a:cubicBezTo>
                  <a:pt x="284691" y="599661"/>
                  <a:pt x="283250" y="752323"/>
                  <a:pt x="283250" y="2218109"/>
                </a:cubicBezTo>
                <a:cubicBezTo>
                  <a:pt x="283250" y="3108165"/>
                  <a:pt x="286492" y="3839437"/>
                  <a:pt x="290095" y="3843037"/>
                </a:cubicBezTo>
                <a:cubicBezTo>
                  <a:pt x="294058" y="3846637"/>
                  <a:pt x="706931" y="3848797"/>
                  <a:pt x="1207710" y="3847357"/>
                </a:cubicBezTo>
                <a:lnTo>
                  <a:pt x="2118479" y="3844837"/>
                </a:lnTo>
                <a:lnTo>
                  <a:pt x="2121001" y="2224589"/>
                </a:lnTo>
                <a:cubicBezTo>
                  <a:pt x="2123163" y="935231"/>
                  <a:pt x="2121001" y="602901"/>
                  <a:pt x="2110914" y="596419"/>
                </a:cubicBezTo>
                <a:cubicBezTo>
                  <a:pt x="2102605" y="591155"/>
                  <a:pt x="1538127" y="588167"/>
                  <a:pt x="1041502" y="588163"/>
                </a:cubicBezTo>
                <a:close/>
                <a:moveTo>
                  <a:pt x="1205249" y="186437"/>
                </a:moveTo>
                <a:cubicBezTo>
                  <a:pt x="956363" y="186437"/>
                  <a:pt x="956003" y="186437"/>
                  <a:pt x="930070" y="210597"/>
                </a:cubicBezTo>
                <a:cubicBezTo>
                  <a:pt x="889369" y="248817"/>
                  <a:pt x="878564" y="294969"/>
                  <a:pt x="899455" y="338957"/>
                </a:cubicBezTo>
                <a:cubicBezTo>
                  <a:pt x="931511" y="406745"/>
                  <a:pt x="960685" y="414317"/>
                  <a:pt x="1201647" y="414677"/>
                </a:cubicBezTo>
                <a:cubicBezTo>
                  <a:pt x="1375975" y="415037"/>
                  <a:pt x="1418476" y="412513"/>
                  <a:pt x="1445490" y="398813"/>
                </a:cubicBezTo>
                <a:cubicBezTo>
                  <a:pt x="1493394" y="374653"/>
                  <a:pt x="1513204" y="345085"/>
                  <a:pt x="1513204" y="295689"/>
                </a:cubicBezTo>
                <a:cubicBezTo>
                  <a:pt x="1513564" y="262517"/>
                  <a:pt x="1507081" y="245209"/>
                  <a:pt x="1484029" y="219609"/>
                </a:cubicBezTo>
                <a:lnTo>
                  <a:pt x="1454134" y="186437"/>
                </a:lnTo>
                <a:close/>
                <a:moveTo>
                  <a:pt x="813103" y="1"/>
                </a:moveTo>
                <a:cubicBezTo>
                  <a:pt x="946149" y="13"/>
                  <a:pt x="1090993" y="193"/>
                  <a:pt x="1241394" y="553"/>
                </a:cubicBezTo>
                <a:lnTo>
                  <a:pt x="2335516" y="3793"/>
                </a:lnTo>
                <a:lnTo>
                  <a:pt x="2364318" y="25037"/>
                </a:lnTo>
                <a:lnTo>
                  <a:pt x="2392760" y="46641"/>
                </a:lnTo>
                <a:lnTo>
                  <a:pt x="2395281" y="2216709"/>
                </a:lnTo>
                <a:lnTo>
                  <a:pt x="2397801" y="4386781"/>
                </a:lnTo>
                <a:lnTo>
                  <a:pt x="2371159" y="4408025"/>
                </a:lnTo>
                <a:cubicBezTo>
                  <a:pt x="2344517" y="4428905"/>
                  <a:pt x="2342717" y="4428905"/>
                  <a:pt x="1205032" y="4428545"/>
                </a:cubicBezTo>
                <a:cubicBezTo>
                  <a:pt x="450415" y="4428545"/>
                  <a:pt x="60146" y="4424945"/>
                  <a:pt x="48265" y="4418105"/>
                </a:cubicBezTo>
                <a:cubicBezTo>
                  <a:pt x="-2499" y="4388581"/>
                  <a:pt x="21" y="4509201"/>
                  <a:pt x="21" y="2208429"/>
                </a:cubicBezTo>
                <a:lnTo>
                  <a:pt x="21" y="68245"/>
                </a:lnTo>
                <a:lnTo>
                  <a:pt x="28823" y="39437"/>
                </a:lnTo>
                <a:cubicBezTo>
                  <a:pt x="47905" y="19997"/>
                  <a:pt x="72747" y="8473"/>
                  <a:pt x="102629" y="4153"/>
                </a:cubicBezTo>
                <a:cubicBezTo>
                  <a:pt x="120991" y="1453"/>
                  <a:pt x="413962" y="-31"/>
                  <a:pt x="813103" y="1"/>
                </a:cubicBezTo>
                <a:close/>
              </a:path>
            </a:pathLst>
          </a:custGeom>
          <a:solidFill>
            <a:schemeClr val="accent1"/>
          </a:solidFill>
          <a:ln w="0">
            <a:noFill/>
            <a:prstDash val="solid"/>
            <a:round/>
            <a:headEnd/>
            <a:tailEnd/>
          </a:ln>
        </p:spPr>
        <p:txBody>
          <a:bodyPr vert="horz" wrap="square" lIns="91440" tIns="45721" rIns="91440" bIns="45721"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 name="圖片 6"/>
          <p:cNvPicPr>
            <a:picLocks noChangeAspect="1"/>
          </p:cNvPicPr>
          <p:nvPr/>
        </p:nvPicPr>
        <p:blipFill>
          <a:blip r:embed="rId5"/>
          <a:stretch>
            <a:fillRect/>
          </a:stretch>
        </p:blipFill>
        <p:spPr>
          <a:xfrm>
            <a:off x="2962631" y="3649685"/>
            <a:ext cx="468352" cy="490903"/>
          </a:xfrm>
          <a:prstGeom prst="rect">
            <a:avLst/>
          </a:prstGeom>
        </p:spPr>
      </p:pic>
      <p:sp>
        <p:nvSpPr>
          <p:cNvPr id="10" name="AutoShape 4" descr="Bildergebnis fÃ¼r æé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14" name="圖片 13"/>
          <p:cNvPicPr>
            <a:picLocks noChangeAspect="1"/>
          </p:cNvPicPr>
          <p:nvPr/>
        </p:nvPicPr>
        <p:blipFill rotWithShape="1">
          <a:blip r:embed="rId6"/>
          <a:srcRect l="2587" t="15948" r="2587" b="19397"/>
          <a:stretch/>
        </p:blipFill>
        <p:spPr>
          <a:xfrm rot="5400000">
            <a:off x="5227267" y="1959996"/>
            <a:ext cx="596053" cy="406400"/>
          </a:xfrm>
          <a:prstGeom prst="rect">
            <a:avLst/>
          </a:prstGeom>
        </p:spPr>
      </p:pic>
      <p:sp>
        <p:nvSpPr>
          <p:cNvPr id="41" name="矩形 40"/>
          <p:cNvSpPr/>
          <p:nvPr/>
        </p:nvSpPr>
        <p:spPr>
          <a:xfrm>
            <a:off x="6968194" y="2763813"/>
            <a:ext cx="2024660" cy="1569660"/>
          </a:xfrm>
          <a:prstGeom prst="rect">
            <a:avLst/>
          </a:prstGeom>
        </p:spPr>
        <p:txBody>
          <a:bodyPr wrap="square">
            <a:spAutoFit/>
          </a:bodyPr>
          <a:lstStyle/>
          <a:p>
            <a:pPr marL="285750" indent="-285750">
              <a:buFont typeface="Wingdings" panose="05000000000000000000" pitchFamily="2" charset="2"/>
              <a:buChar char="l"/>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乘車需求訊息</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傳</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至「被選中</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」公車</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班次的車載</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系統</a:t>
            </a: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告知司機（語音播報</a:t>
            </a:r>
            <a:r>
              <a:rPr lang="en-US" altLang="zh-TW"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確認需求回傳）</a:t>
            </a:r>
            <a:endParaRPr lang="en-US" altLang="zh-TW"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3" name="圖片 4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75641" y="1468752"/>
            <a:ext cx="558799" cy="525042"/>
          </a:xfrm>
          <a:prstGeom prst="rect">
            <a:avLst/>
          </a:prstGeom>
        </p:spPr>
      </p:pic>
      <p:pic>
        <p:nvPicPr>
          <p:cNvPr id="44" name="圖片 4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53650" y="2610600"/>
            <a:ext cx="558799" cy="525042"/>
          </a:xfrm>
          <a:prstGeom prst="rect">
            <a:avLst/>
          </a:prstGeom>
        </p:spPr>
      </p:pic>
      <p:cxnSp>
        <p:nvCxnSpPr>
          <p:cNvPr id="54" name="直線接點 53"/>
          <p:cNvCxnSpPr/>
          <p:nvPr/>
        </p:nvCxnSpPr>
        <p:spPr>
          <a:xfrm>
            <a:off x="4940703" y="3668836"/>
            <a:ext cx="1277463" cy="68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弧形 54"/>
          <p:cNvSpPr/>
          <p:nvPr/>
        </p:nvSpPr>
        <p:spPr>
          <a:xfrm rot="10800000">
            <a:off x="6218167" y="3197084"/>
            <a:ext cx="943504" cy="943504"/>
          </a:xfrm>
          <a:prstGeom prst="arc">
            <a:avLst>
              <a:gd name="adj1" fmla="val 16200000"/>
              <a:gd name="adj2" fmla="val 5400074"/>
            </a:avLst>
          </a:prstGeom>
          <a:ln w="254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7" name="圖片 46"/>
          <p:cNvPicPr>
            <a:picLocks noChangeAspect="1"/>
          </p:cNvPicPr>
          <p:nvPr/>
        </p:nvPicPr>
        <p:blipFill>
          <a:blip r:embed="rId8"/>
          <a:stretch>
            <a:fillRect/>
          </a:stretch>
        </p:blipFill>
        <p:spPr>
          <a:xfrm>
            <a:off x="6395318" y="3363922"/>
            <a:ext cx="630731" cy="630731"/>
          </a:xfrm>
          <a:prstGeom prst="rect">
            <a:avLst/>
          </a:prstGeom>
        </p:spPr>
      </p:pic>
      <p:sp>
        <p:nvSpPr>
          <p:cNvPr id="70" name="矩形 69"/>
          <p:cNvSpPr/>
          <p:nvPr/>
        </p:nvSpPr>
        <p:spPr>
          <a:xfrm>
            <a:off x="2080531" y="4307388"/>
            <a:ext cx="1879613" cy="646331"/>
          </a:xfrm>
          <a:prstGeom prst="rect">
            <a:avLst/>
          </a:prstGeom>
        </p:spPr>
        <p:txBody>
          <a:bodyPr wrap="square">
            <a:spAutoFit/>
          </a:bodyPr>
          <a:lstStyle/>
          <a:p>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專屬候車區</a:t>
            </a:r>
            <a:r>
              <a:rPr lang="en-US" altLang="zh-TW"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定位點設計</a:t>
            </a:r>
            <a:r>
              <a:rPr lang="en-US" altLang="zh-TW"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施的需求</a:t>
            </a:r>
            <a:endParaRPr lang="en-US" altLang="zh-TW"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71" name="圖片 7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61254" y="4180167"/>
            <a:ext cx="558799" cy="525042"/>
          </a:xfrm>
          <a:prstGeom prst="rect">
            <a:avLst/>
          </a:prstGeom>
        </p:spPr>
      </p:pic>
      <p:pic>
        <p:nvPicPr>
          <p:cNvPr id="76" name="圖片 75"/>
          <p:cNvPicPr>
            <a:picLocks noChangeAspect="1"/>
          </p:cNvPicPr>
          <p:nvPr/>
        </p:nvPicPr>
        <p:blipFill>
          <a:blip r:embed="rId8"/>
          <a:stretch>
            <a:fillRect/>
          </a:stretch>
        </p:blipFill>
        <p:spPr>
          <a:xfrm>
            <a:off x="6438629" y="5076721"/>
            <a:ext cx="630731" cy="630731"/>
          </a:xfrm>
          <a:prstGeom prst="rect">
            <a:avLst/>
          </a:prstGeom>
        </p:spPr>
      </p:pic>
      <p:sp>
        <p:nvSpPr>
          <p:cNvPr id="77" name="橢圓 76"/>
          <p:cNvSpPr/>
          <p:nvPr/>
        </p:nvSpPr>
        <p:spPr>
          <a:xfrm>
            <a:off x="4572599" y="5237276"/>
            <a:ext cx="342900" cy="342900"/>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8" name="橢圓 77"/>
          <p:cNvSpPr/>
          <p:nvPr/>
        </p:nvSpPr>
        <p:spPr>
          <a:xfrm>
            <a:off x="4620654" y="5271436"/>
            <a:ext cx="241300" cy="2413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0" name="矩形 79"/>
          <p:cNvSpPr/>
          <p:nvPr/>
        </p:nvSpPr>
        <p:spPr>
          <a:xfrm>
            <a:off x="4813400" y="2406939"/>
            <a:ext cx="1854946" cy="120032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smtClean="0">
                <a:latin typeface="Times New Roman" panose="02020603050405020304" pitchFamily="18" charset="0"/>
                <a:ea typeface="微軟正黑體" panose="020B0604030504040204" pitchFamily="34" charset="-120"/>
                <a:cs typeface="Times New Roman" panose="02020603050405020304" pitchFamily="18" charset="0"/>
              </a:rPr>
              <a:t>（為視障者）引導</a:t>
            </a:r>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找到</a:t>
            </a: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愛心</a:t>
            </a:r>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裝置或專屬候車區</a:t>
            </a:r>
            <a:r>
              <a:rPr lang="en-US" altLang="zh-TW"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定位點的需求</a:t>
            </a:r>
            <a:endPar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1" name="標題 1"/>
          <p:cNvSpPr>
            <a:spLocks noGrp="1"/>
          </p:cNvSpPr>
          <p:nvPr>
            <p:ph type="title"/>
          </p:nvPr>
        </p:nvSpPr>
        <p:spPr>
          <a:xfrm>
            <a:off x="679062" y="65112"/>
            <a:ext cx="8266774" cy="798250"/>
          </a:xfrm>
        </p:spPr>
        <p:txBody>
          <a:bodyPr/>
          <a:lstStyle/>
          <a:p>
            <a:r>
              <a:rPr lang="zh-TW" altLang="en-US" dirty="0" smtClean="0">
                <a:latin typeface="Times New Roman" panose="02020603050405020304" pitchFamily="18" charset="0"/>
                <a:cs typeface="Times New Roman" panose="02020603050405020304" pitchFamily="18" charset="0"/>
              </a:rPr>
              <a:t>科技解決方案可解的需求</a:t>
            </a:r>
            <a:endParaRPr lang="zh-TW" altLang="en-US" dirty="0">
              <a:latin typeface="Times New Roman" panose="02020603050405020304" pitchFamily="18" charset="0"/>
              <a:cs typeface="Times New Roman" panose="02020603050405020304" pitchFamily="18" charset="0"/>
            </a:endParaRPr>
          </a:p>
        </p:txBody>
      </p:sp>
      <p:sp>
        <p:nvSpPr>
          <p:cNvPr id="6" name="矩形 5"/>
          <p:cNvSpPr/>
          <p:nvPr/>
        </p:nvSpPr>
        <p:spPr>
          <a:xfrm>
            <a:off x="792517" y="2223567"/>
            <a:ext cx="1630184" cy="1323439"/>
          </a:xfrm>
          <a:prstGeom prst="rect">
            <a:avLst/>
          </a:prstGeom>
        </p:spPr>
        <p:txBody>
          <a:bodyPr wrap="square">
            <a:spAutoFit/>
          </a:bodyPr>
          <a:lstStyle/>
          <a:p>
            <a:pPr marL="285750" indent="-285750">
              <a:buFont typeface="Wingdings" panose="05000000000000000000" pitchFamily="2" charset="2"/>
              <a:buChar char="Ø"/>
            </a:pP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透過手機</a:t>
            </a:r>
            <a:r>
              <a:rPr lang="en-US" altLang="zh-TW"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APP</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：經後台系統</a:t>
            </a:r>
            <a:r>
              <a:rPr lang="en-US" altLang="zh-TW"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動態資訊系統</a:t>
            </a:r>
            <a:r>
              <a:rPr lang="en-US" altLang="zh-TW"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直接通知公車</a:t>
            </a:r>
            <a:endParaRPr lang="en-US" altLang="zh-TW"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矩形 10"/>
          <p:cNvSpPr/>
          <p:nvPr/>
        </p:nvSpPr>
        <p:spPr>
          <a:xfrm>
            <a:off x="651043" y="1229917"/>
            <a:ext cx="2173434" cy="923330"/>
          </a:xfrm>
          <a:prstGeom prst="rect">
            <a:avLst/>
          </a:prstGeom>
        </p:spPr>
        <p:txBody>
          <a:bodyPr wrap="square">
            <a:spAutoFit/>
          </a:bodyPr>
          <a:lstStyle/>
          <a:p>
            <a:r>
              <a:rPr lang="zh-TW" altLang="en-US" u="sng" dirty="0" smtClean="0">
                <a:latin typeface="Times New Roman" panose="02020603050405020304" pitchFamily="18" charset="0"/>
                <a:ea typeface="微軟正黑體" panose="020B0604030504040204" pitchFamily="34" charset="-120"/>
                <a:cs typeface="Times New Roman" panose="02020603050405020304" pitchFamily="18" charset="0"/>
              </a:rPr>
              <a:t>需求者到站</a:t>
            </a:r>
            <a:r>
              <a:rPr lang="en-US" altLang="zh-TW" u="sng"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u="sng" dirty="0" smtClean="0">
                <a:latin typeface="Times New Roman" panose="02020603050405020304" pitchFamily="18" charset="0"/>
                <a:ea typeface="微軟正黑體" panose="020B0604030504040204" pitchFamily="34" charset="-120"/>
                <a:cs typeface="Times New Roman" panose="02020603050405020304" pitchFamily="18" charset="0"/>
              </a:rPr>
              <a:t>亭後，</a:t>
            </a:r>
            <a:endParaRPr lang="en-US" altLang="zh-TW" u="sng" dirty="0" smtClean="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u="sng" dirty="0" smtClean="0">
                <a:latin typeface="Times New Roman" panose="02020603050405020304" pitchFamily="18" charset="0"/>
                <a:ea typeface="微軟正黑體" panose="020B0604030504040204" pitchFamily="34" charset="-120"/>
                <a:cs typeface="Times New Roman" panose="02020603050405020304" pitchFamily="18" charset="0"/>
              </a:rPr>
              <a:t>確認</a:t>
            </a:r>
            <a:r>
              <a:rPr lang="zh-TW" altLang="en-US" u="sng" dirty="0">
                <a:latin typeface="Times New Roman" panose="02020603050405020304" pitchFamily="18" charset="0"/>
                <a:ea typeface="微軟正黑體" panose="020B0604030504040204" pitchFamily="34" charset="-120"/>
                <a:cs typeface="Times New Roman" panose="02020603050405020304" pitchFamily="18" charset="0"/>
              </a:rPr>
              <a:t>欲搭班次</a:t>
            </a:r>
            <a:r>
              <a:rPr lang="zh-TW" altLang="en-US" u="sng" dirty="0" smtClean="0">
                <a:latin typeface="Times New Roman" panose="02020603050405020304" pitchFamily="18" charset="0"/>
                <a:ea typeface="微軟正黑體" panose="020B0604030504040204" pitchFamily="34" charset="-120"/>
                <a:cs typeface="Times New Roman" panose="02020603050405020304" pitchFamily="18" charset="0"/>
              </a:rPr>
              <a:t>時間，提出</a:t>
            </a:r>
            <a:r>
              <a:rPr lang="zh-TW" altLang="en-US" b="1" u="sng"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「訂車</a:t>
            </a:r>
            <a:r>
              <a:rPr lang="zh-TW" altLang="en-US" b="1" u="sng" dirty="0" smtClean="0">
                <a:solidFill>
                  <a:srgbClr val="C00000"/>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b="1" u="sng"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需求</a:t>
            </a:r>
            <a:r>
              <a:rPr lang="zh-TW" altLang="en-US" b="1" u="sng"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b="1" u="sng" dirty="0">
              <a:solidFill>
                <a:srgbClr val="C00000"/>
              </a:solidFill>
            </a:endParaRPr>
          </a:p>
        </p:txBody>
      </p:sp>
      <p:cxnSp>
        <p:nvCxnSpPr>
          <p:cNvPr id="59" name="直線接點 58"/>
          <p:cNvCxnSpPr>
            <a:stCxn id="77" idx="6"/>
          </p:cNvCxnSpPr>
          <p:nvPr/>
        </p:nvCxnSpPr>
        <p:spPr>
          <a:xfrm>
            <a:off x="4915499" y="5408726"/>
            <a:ext cx="117988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rot="10800000">
            <a:off x="6190974" y="4918788"/>
            <a:ext cx="943504" cy="943504"/>
          </a:xfrm>
          <a:prstGeom prst="arc">
            <a:avLst>
              <a:gd name="adj1" fmla="val 16200000"/>
              <a:gd name="adj2" fmla="val 5400074"/>
            </a:avLst>
          </a:prstGeom>
          <a:ln w="254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4" name="矩形 63"/>
          <p:cNvSpPr/>
          <p:nvPr/>
        </p:nvSpPr>
        <p:spPr>
          <a:xfrm>
            <a:off x="7069360" y="4480694"/>
            <a:ext cx="2024660" cy="2554545"/>
          </a:xfrm>
          <a:prstGeom prst="rect">
            <a:avLst/>
          </a:prstGeom>
        </p:spPr>
        <p:txBody>
          <a:bodyPr wrap="square">
            <a:spAutoFit/>
          </a:bodyPr>
          <a:lstStyle/>
          <a:p>
            <a:pPr marL="285750" indent="-285750">
              <a:buFont typeface="Wingdings" panose="05000000000000000000" pitchFamily="2" charset="2"/>
              <a:buChar char="l"/>
            </a:pP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被選中</a:t>
            </a:r>
            <a:r>
              <a:rPr lang="zh-TW" altLang="en-US" sz="1600" dirty="0" smtClean="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公車停在專屬候車區</a:t>
            </a:r>
            <a:endParaRPr lang="en-US" altLang="zh-TW" sz="1600" dirty="0" smtClean="0">
              <a:solidFill>
                <a:schemeClr val="accent2">
                  <a:lumMod val="40000"/>
                  <a:lumOff val="60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Wingdings" panose="05000000000000000000" pitchFamily="2" charset="2"/>
              <a:buChar char="l"/>
            </a:pP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「被選中」班次</a:t>
            </a:r>
            <a:r>
              <a:rPr lang="zh-TW" altLang="en-US" sz="16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訊息應可存取</a:t>
            </a:r>
            <a:r>
              <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rPr>
              <a:t>，作為若班次因協助使用者乘車而誤時、及查証司機是否收到訊息之証明</a:t>
            </a:r>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3" name="矩形 72"/>
          <p:cNvSpPr/>
          <p:nvPr/>
        </p:nvSpPr>
        <p:spPr>
          <a:xfrm>
            <a:off x="4465589" y="5233247"/>
            <a:ext cx="1604189" cy="307777"/>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上車</a:t>
            </a:r>
            <a:endPar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49" name="圖片 48"/>
          <p:cNvPicPr>
            <a:picLocks noChangeAspect="1"/>
          </p:cNvPicPr>
          <p:nvPr/>
        </p:nvPicPr>
        <p:blipFill>
          <a:blip r:embed="rId9"/>
          <a:stretch>
            <a:fillRect/>
          </a:stretch>
        </p:blipFill>
        <p:spPr>
          <a:xfrm>
            <a:off x="200112" y="52032"/>
            <a:ext cx="920576" cy="920576"/>
          </a:xfrm>
          <a:prstGeom prst="rect">
            <a:avLst/>
          </a:prstGeom>
        </p:spPr>
      </p:pic>
      <p:sp>
        <p:nvSpPr>
          <p:cNvPr id="53" name="投影片編號版面配置區 2"/>
          <p:cNvSpPr>
            <a:spLocks noGrp="1"/>
          </p:cNvSpPr>
          <p:nvPr>
            <p:ph type="sldNum" sz="quarter" idx="12"/>
          </p:nvPr>
        </p:nvSpPr>
        <p:spPr>
          <a:xfrm>
            <a:off x="7086600" y="6483937"/>
            <a:ext cx="2057400" cy="365125"/>
          </a:xfrm>
        </p:spPr>
        <p:txBody>
          <a:bodyPr/>
          <a:lstStyle/>
          <a:p>
            <a:r>
              <a:rPr lang="en-US" altLang="zh-TW" dirty="0" smtClean="0"/>
              <a:t>9</a:t>
            </a:r>
            <a:endParaRPr lang="zh-TW" altLang="en-US" dirty="0"/>
          </a:p>
        </p:txBody>
      </p:sp>
      <p:sp>
        <p:nvSpPr>
          <p:cNvPr id="56" name="矩形 55"/>
          <p:cNvSpPr/>
          <p:nvPr/>
        </p:nvSpPr>
        <p:spPr>
          <a:xfrm>
            <a:off x="4462756" y="3540824"/>
            <a:ext cx="1604189" cy="307777"/>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候車</a:t>
            </a:r>
            <a:endPar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7" name="矩形 56"/>
          <p:cNvSpPr/>
          <p:nvPr/>
        </p:nvSpPr>
        <p:spPr>
          <a:xfrm>
            <a:off x="4540653" y="2081601"/>
            <a:ext cx="1604189" cy="307777"/>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400" dirty="0" smtClean="0">
                <a:latin typeface="Times New Roman" panose="02020603050405020304" pitchFamily="18" charset="0"/>
                <a:ea typeface="微軟正黑體" panose="020B0604030504040204" pitchFamily="34" charset="-120"/>
                <a:cs typeface="Times New Roman" panose="02020603050405020304" pitchFamily="18" charset="0"/>
              </a:rPr>
              <a:t>訂車</a:t>
            </a:r>
            <a:endParaRPr lang="zh-TW" altLang="en-US" sz="1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0" name="矩形 59"/>
          <p:cNvSpPr/>
          <p:nvPr/>
        </p:nvSpPr>
        <p:spPr>
          <a:xfrm>
            <a:off x="4902539" y="3937258"/>
            <a:ext cx="1444656" cy="1200329"/>
          </a:xfrm>
          <a:prstGeom prst="rect">
            <a:avLst/>
          </a:prstGeom>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b="1" dirty="0" smtClean="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預訂公車到站時，如何告知（視障）需求者</a:t>
            </a:r>
            <a:endPar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473519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IEK對外簡報範本1_2017">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most2017">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對外簡報範本1_2019">
  <a:themeElements>
    <a:clrScheme name="IEKConsulting">
      <a:dk1>
        <a:srgbClr val="0C0C0C"/>
      </a:dk1>
      <a:lt1>
        <a:srgbClr val="0B5394"/>
      </a:lt1>
      <a:dk2>
        <a:srgbClr val="FFFFFF"/>
      </a:dk2>
      <a:lt2>
        <a:srgbClr val="FFFFFF"/>
      </a:lt2>
      <a:accent1>
        <a:srgbClr val="59A9F2"/>
      </a:accent1>
      <a:accent2>
        <a:srgbClr val="90C6F6"/>
      </a:accent2>
      <a:accent3>
        <a:srgbClr val="92D050"/>
      </a:accent3>
      <a:accent4>
        <a:srgbClr val="FFC30B"/>
      </a:accent4>
      <a:accent5>
        <a:srgbClr val="A5A5A5"/>
      </a:accent5>
      <a:accent6>
        <a:srgbClr val="7F7F7F"/>
      </a:accent6>
      <a:hlink>
        <a:srgbClr val="0F6FC6"/>
      </a:hlink>
      <a:folHlink>
        <a:srgbClr val="5B36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xmlns="" name="產科國際所對外簡報範本1_2019.potx" id="{F287E108-39F2-4BF8-87BC-CCBE201A7847}" vid="{2EA5ACD2-EBB1-40EF-AA4D-A482BBB89645}"/>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26336</TotalTime>
  <Words>10165</Words>
  <Application>Microsoft Office PowerPoint</Application>
  <PresentationFormat>如螢幕大小 (4:3)</PresentationFormat>
  <Paragraphs>1176</Paragraphs>
  <Slides>37</Slides>
  <Notes>12</Notes>
  <HiddenSlides>0</HiddenSlides>
  <MMClips>0</MMClips>
  <ScaleCrop>false</ScaleCrop>
  <HeadingPairs>
    <vt:vector size="4" baseType="variant">
      <vt:variant>
        <vt:lpstr>佈景主題</vt:lpstr>
      </vt:variant>
      <vt:variant>
        <vt:i4>3</vt:i4>
      </vt:variant>
      <vt:variant>
        <vt:lpstr>投影片標題</vt:lpstr>
      </vt:variant>
      <vt:variant>
        <vt:i4>37</vt:i4>
      </vt:variant>
    </vt:vector>
  </HeadingPairs>
  <TitlesOfParts>
    <vt:vector size="40" baseType="lpstr">
      <vt:lpstr>Office 佈景主題</vt:lpstr>
      <vt:lpstr>IEK對外簡報範本1_2017</vt:lpstr>
      <vt:lpstr>對外簡報範本1_2019</vt:lpstr>
      <vt:lpstr>科技部 科技突圍(Breakout)實驗專案 -「身心障礙者友善搭公車 實驗計畫」</vt:lpstr>
      <vt:lpstr>大綱</vt:lpstr>
      <vt:lpstr>專案說明</vt:lpstr>
      <vt:lpstr>專案需求的徴集與遴選</vt:lpstr>
      <vt:lpstr>身心障礙者友善搭公車需求 提案說明（摘自提案者文字）</vt:lpstr>
      <vt:lpstr>方案的需求者/族群</vt:lpstr>
      <vt:lpstr>以視障者為例的使用者旅程圖 (User Journey Map)</vt:lpstr>
      <vt:lpstr>確認需求者的痛點</vt:lpstr>
      <vt:lpstr>科技解決方案可解的需求</vt:lpstr>
      <vt:lpstr>國內現有相關研發能量例舉</vt:lpstr>
      <vt:lpstr>地方政府(高雄）相關試行解決方案</vt:lpstr>
      <vt:lpstr>地方政府（台中）相關試行解決方案</vt:lpstr>
      <vt:lpstr>地方政府（台北）相關試行解決方案</vt:lpstr>
      <vt:lpstr>研發解決方案定位與區隔</vt:lpstr>
      <vt:lpstr>研發解決方案聚焦三個標的</vt:lpstr>
      <vt:lpstr>研發方案四大優先研究構面</vt:lpstr>
      <vt:lpstr>研發方案未來應用可能</vt:lpstr>
      <vt:lpstr>PowerPoint 簡報</vt:lpstr>
      <vt:lpstr>理想的時程規劃</vt:lpstr>
      <vt:lpstr>PowerPoint 簡報</vt:lpstr>
      <vt:lpstr>PowerPoint 簡報</vt:lpstr>
      <vt:lpstr>「視障者」的定義與分級</vt:lpstr>
      <vt:lpstr>PowerPoint 簡報</vt:lpstr>
      <vt:lpstr>政府推動方案(1/2)</vt:lpstr>
      <vt:lpstr>政府推動方案(2/2)</vt:lpstr>
      <vt:lpstr>國內研究能量-科技計畫(GRB)(1/6)</vt:lpstr>
      <vt:lpstr>國內研究能量盤點-科技計畫 (GRB) (2/6)</vt:lpstr>
      <vt:lpstr>國內研究能量-科技計畫 (GRB) )(3/6)</vt:lpstr>
      <vt:lpstr>國內研究能量-科技計畫 (GRB) )(4/6)</vt:lpstr>
      <vt:lpstr>PowerPoint 簡報</vt:lpstr>
      <vt:lpstr>PowerPoint 簡報</vt:lpstr>
      <vt:lpstr>科技計畫內容摘要列舉 (1/3)</vt:lpstr>
      <vt:lpstr>科技計畫內容摘要列舉 (2/3)</vt:lpstr>
      <vt:lpstr>科技計畫內容摘要列舉 (3/3)</vt:lpstr>
      <vt:lpstr>國外標竿 -印度公車班次辨識行動裝置「OnBoard」</vt:lpstr>
      <vt:lpstr>國外標竿 -德國GeoMobile的Bus Access®整合方案</vt:lpstr>
      <vt:lpstr>專案規劃與北市府現行方案比較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張峻菁;王寶苑;蔡依寧;林益樑</dc:creator>
  <cp:lastModifiedBy>高雨瑄</cp:lastModifiedBy>
  <cp:revision>1633</cp:revision>
  <cp:lastPrinted>2018-10-19T09:08:09Z</cp:lastPrinted>
  <dcterms:created xsi:type="dcterms:W3CDTF">2016-12-14T01:27:59Z</dcterms:created>
  <dcterms:modified xsi:type="dcterms:W3CDTF">2019-05-07T06:08:07Z</dcterms:modified>
</cp:coreProperties>
</file>